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9"/>
  </p:notesMasterIdLst>
  <p:sldIdLst>
    <p:sldId id="256" r:id="rId2"/>
    <p:sldId id="4113" r:id="rId3"/>
    <p:sldId id="4115" r:id="rId4"/>
    <p:sldId id="4127" r:id="rId5"/>
    <p:sldId id="3684" r:id="rId6"/>
    <p:sldId id="3685" r:id="rId7"/>
    <p:sldId id="3686" r:id="rId8"/>
    <p:sldId id="3687" r:id="rId9"/>
    <p:sldId id="3689" r:id="rId10"/>
    <p:sldId id="3690" r:id="rId11"/>
    <p:sldId id="3691" r:id="rId12"/>
    <p:sldId id="3693" r:id="rId13"/>
    <p:sldId id="3662" r:id="rId14"/>
    <p:sldId id="3665" r:id="rId15"/>
    <p:sldId id="3663" r:id="rId16"/>
    <p:sldId id="3664" r:id="rId17"/>
    <p:sldId id="3671" r:id="rId18"/>
    <p:sldId id="3672" r:id="rId19"/>
    <p:sldId id="3673" r:id="rId20"/>
    <p:sldId id="3683" r:id="rId21"/>
    <p:sldId id="3694" r:id="rId22"/>
    <p:sldId id="317" r:id="rId23"/>
    <p:sldId id="4126" r:id="rId24"/>
    <p:sldId id="4085" r:id="rId25"/>
    <p:sldId id="4086" r:id="rId26"/>
    <p:sldId id="4114" r:id="rId27"/>
    <p:sldId id="4082" r:id="rId28"/>
    <p:sldId id="3960" r:id="rId29"/>
    <p:sldId id="3624" r:id="rId30"/>
    <p:sldId id="3680" r:id="rId31"/>
    <p:sldId id="3681" r:id="rId32"/>
    <p:sldId id="3716" r:id="rId33"/>
    <p:sldId id="4087" r:id="rId34"/>
    <p:sldId id="3717" r:id="rId35"/>
    <p:sldId id="3718" r:id="rId36"/>
    <p:sldId id="3719" r:id="rId37"/>
    <p:sldId id="3720" r:id="rId38"/>
    <p:sldId id="3964" r:id="rId39"/>
    <p:sldId id="3961" r:id="rId40"/>
    <p:sldId id="3989" r:id="rId41"/>
    <p:sldId id="3988" r:id="rId42"/>
    <p:sldId id="4089" r:id="rId43"/>
    <p:sldId id="4088" r:id="rId44"/>
    <p:sldId id="3544" r:id="rId45"/>
    <p:sldId id="3688" r:id="rId46"/>
    <p:sldId id="3629" r:id="rId47"/>
    <p:sldId id="3695" r:id="rId48"/>
    <p:sldId id="4090" r:id="rId49"/>
    <p:sldId id="318" r:id="rId50"/>
    <p:sldId id="3696" r:id="rId51"/>
    <p:sldId id="3630" r:id="rId52"/>
    <p:sldId id="3699" r:id="rId53"/>
    <p:sldId id="3697" r:id="rId54"/>
    <p:sldId id="3698" r:id="rId55"/>
    <p:sldId id="3631" r:id="rId56"/>
    <p:sldId id="4091" r:id="rId57"/>
    <p:sldId id="4092" r:id="rId58"/>
    <p:sldId id="4093" r:id="rId59"/>
    <p:sldId id="3633" r:id="rId60"/>
    <p:sldId id="3701" r:id="rId61"/>
    <p:sldId id="3634" r:id="rId62"/>
    <p:sldId id="4094" r:id="rId63"/>
    <p:sldId id="4095" r:id="rId64"/>
    <p:sldId id="4096" r:id="rId65"/>
    <p:sldId id="3705" r:id="rId66"/>
    <p:sldId id="3706" r:id="rId67"/>
    <p:sldId id="3707" r:id="rId68"/>
    <p:sldId id="4097" r:id="rId69"/>
    <p:sldId id="3709" r:id="rId70"/>
    <p:sldId id="3708" r:id="rId71"/>
    <p:sldId id="3710" r:id="rId72"/>
    <p:sldId id="4121" r:id="rId73"/>
    <p:sldId id="4122" r:id="rId74"/>
    <p:sldId id="4123" r:id="rId75"/>
    <p:sldId id="4124" r:id="rId76"/>
    <p:sldId id="4125" r:id="rId77"/>
    <p:sldId id="3995" r:id="rId78"/>
    <p:sldId id="3653" r:id="rId79"/>
    <p:sldId id="4000" r:id="rId80"/>
    <p:sldId id="4006" r:id="rId81"/>
    <p:sldId id="4007" r:id="rId82"/>
    <p:sldId id="4008" r:id="rId83"/>
    <p:sldId id="4009" r:id="rId84"/>
    <p:sldId id="4010" r:id="rId85"/>
    <p:sldId id="4011" r:id="rId86"/>
    <p:sldId id="4098" r:id="rId87"/>
    <p:sldId id="4013" r:id="rId88"/>
    <p:sldId id="4014" r:id="rId89"/>
    <p:sldId id="4015" r:id="rId90"/>
    <p:sldId id="4016" r:id="rId91"/>
    <p:sldId id="3953" r:id="rId92"/>
    <p:sldId id="3954" r:id="rId93"/>
    <p:sldId id="4099" r:id="rId94"/>
    <p:sldId id="4018" r:id="rId95"/>
    <p:sldId id="4019" r:id="rId96"/>
    <p:sldId id="4020" r:id="rId97"/>
    <p:sldId id="4021" r:id="rId98"/>
    <p:sldId id="3974" r:id="rId99"/>
    <p:sldId id="3975" r:id="rId100"/>
    <p:sldId id="4022" r:id="rId101"/>
    <p:sldId id="4100" r:id="rId102"/>
    <p:sldId id="4101" r:id="rId103"/>
    <p:sldId id="4102" r:id="rId104"/>
    <p:sldId id="4103" r:id="rId105"/>
    <p:sldId id="4027" r:id="rId106"/>
    <p:sldId id="4104" r:id="rId107"/>
    <p:sldId id="4105" r:id="rId108"/>
    <p:sldId id="4106" r:id="rId109"/>
    <p:sldId id="4030" r:id="rId110"/>
    <p:sldId id="4033" r:id="rId111"/>
    <p:sldId id="4034" r:id="rId112"/>
    <p:sldId id="4035" r:id="rId113"/>
    <p:sldId id="4036" r:id="rId114"/>
    <p:sldId id="4107" r:id="rId115"/>
    <p:sldId id="4108" r:id="rId116"/>
    <p:sldId id="4109" r:id="rId117"/>
    <p:sldId id="3955" r:id="rId118"/>
    <p:sldId id="3956" r:id="rId119"/>
    <p:sldId id="4110" r:id="rId120"/>
    <p:sldId id="4041" r:id="rId121"/>
    <p:sldId id="4111" r:id="rId122"/>
    <p:sldId id="4043" r:id="rId123"/>
    <p:sldId id="4044" r:id="rId124"/>
    <p:sldId id="4045" r:id="rId125"/>
    <p:sldId id="4046" r:id="rId126"/>
    <p:sldId id="4047" r:id="rId127"/>
    <p:sldId id="4048" r:id="rId128"/>
    <p:sldId id="4049" r:id="rId129"/>
    <p:sldId id="4112" r:id="rId130"/>
    <p:sldId id="4051" r:id="rId131"/>
    <p:sldId id="4055" r:id="rId132"/>
    <p:sldId id="320" r:id="rId133"/>
    <p:sldId id="3657" r:id="rId134"/>
    <p:sldId id="3658" r:id="rId135"/>
    <p:sldId id="3659" r:id="rId136"/>
    <p:sldId id="3660" r:id="rId137"/>
    <p:sldId id="3661" r:id="rId1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62"/>
    <p:restoredTop sz="94422"/>
  </p:normalViewPr>
  <p:slideViewPr>
    <p:cSldViewPr snapToGrid="0" snapToObjects="1">
      <p:cViewPr varScale="1">
        <p:scale>
          <a:sx n="121" d="100"/>
          <a:sy n="121" d="100"/>
        </p:scale>
        <p:origin x="1384"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202BD-CF37-7941-B69F-ED83CD9CEFE7}" type="datetimeFigureOut">
              <a:rPr lang="en-US" smtClean="0"/>
              <a:t>1/23/21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E3FEEC-81F5-9048-8408-13A7B5AB11F1}" type="slidenum">
              <a:rPr lang="en-US" smtClean="0"/>
              <a:t>‹#›</a:t>
            </a:fld>
            <a:endParaRPr lang="en-US"/>
          </a:p>
        </p:txBody>
      </p:sp>
    </p:spTree>
    <p:extLst>
      <p:ext uri="{BB962C8B-B14F-4D97-AF65-F5344CB8AC3E}">
        <p14:creationId xmlns:p14="http://schemas.microsoft.com/office/powerpoint/2010/main" val="20091330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13</a:t>
            </a:fld>
            <a:endParaRPr lang="en-US"/>
          </a:p>
        </p:txBody>
      </p:sp>
    </p:spTree>
    <p:extLst>
      <p:ext uri="{BB962C8B-B14F-4D97-AF65-F5344CB8AC3E}">
        <p14:creationId xmlns:p14="http://schemas.microsoft.com/office/powerpoint/2010/main" val="2471351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51</a:t>
            </a:fld>
            <a:endParaRPr lang="en-US"/>
          </a:p>
        </p:txBody>
      </p:sp>
    </p:spTree>
    <p:extLst>
      <p:ext uri="{BB962C8B-B14F-4D97-AF65-F5344CB8AC3E}">
        <p14:creationId xmlns:p14="http://schemas.microsoft.com/office/powerpoint/2010/main" val="3945056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55</a:t>
            </a:fld>
            <a:endParaRPr lang="en-US"/>
          </a:p>
        </p:txBody>
      </p:sp>
    </p:spTree>
    <p:extLst>
      <p:ext uri="{BB962C8B-B14F-4D97-AF65-F5344CB8AC3E}">
        <p14:creationId xmlns:p14="http://schemas.microsoft.com/office/powerpoint/2010/main" val="1267057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E3FEEC-81F5-9048-8408-13A7B5AB11F1}" type="slidenum">
              <a:rPr lang="en-US" smtClean="0"/>
              <a:t>56</a:t>
            </a:fld>
            <a:endParaRPr lang="en-US"/>
          </a:p>
        </p:txBody>
      </p:sp>
    </p:spTree>
    <p:extLst>
      <p:ext uri="{BB962C8B-B14F-4D97-AF65-F5344CB8AC3E}">
        <p14:creationId xmlns:p14="http://schemas.microsoft.com/office/powerpoint/2010/main" val="621190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57</a:t>
            </a:fld>
            <a:endParaRPr lang="en-US"/>
          </a:p>
        </p:txBody>
      </p:sp>
    </p:spTree>
    <p:extLst>
      <p:ext uri="{BB962C8B-B14F-4D97-AF65-F5344CB8AC3E}">
        <p14:creationId xmlns:p14="http://schemas.microsoft.com/office/powerpoint/2010/main" val="3801754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59</a:t>
            </a:fld>
            <a:endParaRPr lang="en-US"/>
          </a:p>
        </p:txBody>
      </p:sp>
    </p:spTree>
    <p:extLst>
      <p:ext uri="{BB962C8B-B14F-4D97-AF65-F5344CB8AC3E}">
        <p14:creationId xmlns:p14="http://schemas.microsoft.com/office/powerpoint/2010/main" val="1862086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61</a:t>
            </a:fld>
            <a:endParaRPr lang="en-US"/>
          </a:p>
        </p:txBody>
      </p:sp>
    </p:spTree>
    <p:extLst>
      <p:ext uri="{BB962C8B-B14F-4D97-AF65-F5344CB8AC3E}">
        <p14:creationId xmlns:p14="http://schemas.microsoft.com/office/powerpoint/2010/main" val="3153855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62</a:t>
            </a:fld>
            <a:endParaRPr lang="en-US"/>
          </a:p>
        </p:txBody>
      </p:sp>
    </p:spTree>
    <p:extLst>
      <p:ext uri="{BB962C8B-B14F-4D97-AF65-F5344CB8AC3E}">
        <p14:creationId xmlns:p14="http://schemas.microsoft.com/office/powerpoint/2010/main" val="1399164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68</a:t>
            </a:fld>
            <a:endParaRPr lang="en-US"/>
          </a:p>
        </p:txBody>
      </p:sp>
    </p:spTree>
    <p:extLst>
      <p:ext uri="{BB962C8B-B14F-4D97-AF65-F5344CB8AC3E}">
        <p14:creationId xmlns:p14="http://schemas.microsoft.com/office/powerpoint/2010/main" val="49283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70</a:t>
            </a:fld>
            <a:endParaRPr lang="en-US"/>
          </a:p>
        </p:txBody>
      </p:sp>
    </p:spTree>
    <p:extLst>
      <p:ext uri="{BB962C8B-B14F-4D97-AF65-F5344CB8AC3E}">
        <p14:creationId xmlns:p14="http://schemas.microsoft.com/office/powerpoint/2010/main" val="485957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71</a:t>
            </a:fld>
            <a:endParaRPr lang="en-US"/>
          </a:p>
        </p:txBody>
      </p:sp>
    </p:spTree>
    <p:extLst>
      <p:ext uri="{BB962C8B-B14F-4D97-AF65-F5344CB8AC3E}">
        <p14:creationId xmlns:p14="http://schemas.microsoft.com/office/powerpoint/2010/main" val="2771394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17</a:t>
            </a:fld>
            <a:endParaRPr lang="en-US"/>
          </a:p>
        </p:txBody>
      </p:sp>
    </p:spTree>
    <p:extLst>
      <p:ext uri="{BB962C8B-B14F-4D97-AF65-F5344CB8AC3E}">
        <p14:creationId xmlns:p14="http://schemas.microsoft.com/office/powerpoint/2010/main" val="3828033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72</a:t>
            </a:fld>
            <a:endParaRPr lang="en-US"/>
          </a:p>
        </p:txBody>
      </p:sp>
    </p:spTree>
    <p:extLst>
      <p:ext uri="{BB962C8B-B14F-4D97-AF65-F5344CB8AC3E}">
        <p14:creationId xmlns:p14="http://schemas.microsoft.com/office/powerpoint/2010/main" val="2894020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80</a:t>
            </a:fld>
            <a:endParaRPr lang="en-US"/>
          </a:p>
        </p:txBody>
      </p:sp>
    </p:spTree>
    <p:extLst>
      <p:ext uri="{BB962C8B-B14F-4D97-AF65-F5344CB8AC3E}">
        <p14:creationId xmlns:p14="http://schemas.microsoft.com/office/powerpoint/2010/main" val="588903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85</a:t>
            </a:fld>
            <a:endParaRPr lang="en-US"/>
          </a:p>
        </p:txBody>
      </p:sp>
    </p:spTree>
    <p:extLst>
      <p:ext uri="{BB962C8B-B14F-4D97-AF65-F5344CB8AC3E}">
        <p14:creationId xmlns:p14="http://schemas.microsoft.com/office/powerpoint/2010/main" val="4004619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86</a:t>
            </a:fld>
            <a:endParaRPr lang="en-US"/>
          </a:p>
        </p:txBody>
      </p:sp>
    </p:spTree>
    <p:extLst>
      <p:ext uri="{BB962C8B-B14F-4D97-AF65-F5344CB8AC3E}">
        <p14:creationId xmlns:p14="http://schemas.microsoft.com/office/powerpoint/2010/main" val="3604796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89</a:t>
            </a:fld>
            <a:endParaRPr lang="en-US"/>
          </a:p>
        </p:txBody>
      </p:sp>
    </p:spTree>
    <p:extLst>
      <p:ext uri="{BB962C8B-B14F-4D97-AF65-F5344CB8AC3E}">
        <p14:creationId xmlns:p14="http://schemas.microsoft.com/office/powerpoint/2010/main" val="1081572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90</a:t>
            </a:fld>
            <a:endParaRPr lang="en-US"/>
          </a:p>
        </p:txBody>
      </p:sp>
    </p:spTree>
    <p:extLst>
      <p:ext uri="{BB962C8B-B14F-4D97-AF65-F5344CB8AC3E}">
        <p14:creationId xmlns:p14="http://schemas.microsoft.com/office/powerpoint/2010/main" val="16457446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9CA071CE-28E3-0849-B5BD-89ADA4ACFDE9}" type="slidenum">
              <a:rPr lang="en-US" smtClean="0"/>
              <a:t>92</a:t>
            </a:fld>
            <a:endParaRPr lang="en-US"/>
          </a:p>
        </p:txBody>
      </p:sp>
    </p:spTree>
    <p:extLst>
      <p:ext uri="{BB962C8B-B14F-4D97-AF65-F5344CB8AC3E}">
        <p14:creationId xmlns:p14="http://schemas.microsoft.com/office/powerpoint/2010/main" val="1273730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93</a:t>
            </a:fld>
            <a:endParaRPr lang="en-US"/>
          </a:p>
        </p:txBody>
      </p:sp>
    </p:spTree>
    <p:extLst>
      <p:ext uri="{BB962C8B-B14F-4D97-AF65-F5344CB8AC3E}">
        <p14:creationId xmlns:p14="http://schemas.microsoft.com/office/powerpoint/2010/main" val="41718500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96</a:t>
            </a:fld>
            <a:endParaRPr lang="en-US"/>
          </a:p>
        </p:txBody>
      </p:sp>
    </p:spTree>
    <p:extLst>
      <p:ext uri="{BB962C8B-B14F-4D97-AF65-F5344CB8AC3E}">
        <p14:creationId xmlns:p14="http://schemas.microsoft.com/office/powerpoint/2010/main" val="36611876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97</a:t>
            </a:fld>
            <a:endParaRPr lang="en-US"/>
          </a:p>
        </p:txBody>
      </p:sp>
    </p:spTree>
    <p:extLst>
      <p:ext uri="{BB962C8B-B14F-4D97-AF65-F5344CB8AC3E}">
        <p14:creationId xmlns:p14="http://schemas.microsoft.com/office/powerpoint/2010/main" val="1447115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E3FEEC-81F5-9048-8408-13A7B5AB11F1}" type="slidenum">
              <a:rPr lang="en-US" smtClean="0"/>
              <a:t>19</a:t>
            </a:fld>
            <a:endParaRPr lang="en-US"/>
          </a:p>
        </p:txBody>
      </p:sp>
    </p:spTree>
    <p:extLst>
      <p:ext uri="{BB962C8B-B14F-4D97-AF65-F5344CB8AC3E}">
        <p14:creationId xmlns:p14="http://schemas.microsoft.com/office/powerpoint/2010/main" val="42558930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100</a:t>
            </a:fld>
            <a:endParaRPr lang="en-US"/>
          </a:p>
        </p:txBody>
      </p:sp>
    </p:spTree>
    <p:extLst>
      <p:ext uri="{BB962C8B-B14F-4D97-AF65-F5344CB8AC3E}">
        <p14:creationId xmlns:p14="http://schemas.microsoft.com/office/powerpoint/2010/main" val="34680897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102</a:t>
            </a:fld>
            <a:endParaRPr lang="en-US"/>
          </a:p>
        </p:txBody>
      </p:sp>
    </p:spTree>
    <p:extLst>
      <p:ext uri="{BB962C8B-B14F-4D97-AF65-F5344CB8AC3E}">
        <p14:creationId xmlns:p14="http://schemas.microsoft.com/office/powerpoint/2010/main" val="13229068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A071CE-28E3-0849-B5BD-89ADA4ACFDE9}" type="slidenum">
              <a:rPr lang="en-US" smtClean="0"/>
              <a:t>103</a:t>
            </a:fld>
            <a:endParaRPr lang="en-US"/>
          </a:p>
        </p:txBody>
      </p:sp>
    </p:spTree>
    <p:extLst>
      <p:ext uri="{BB962C8B-B14F-4D97-AF65-F5344CB8AC3E}">
        <p14:creationId xmlns:p14="http://schemas.microsoft.com/office/powerpoint/2010/main" val="2895587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E3FEEC-81F5-9048-8408-13A7B5AB11F1}" type="slidenum">
              <a:rPr lang="en-US" smtClean="0"/>
              <a:t>104</a:t>
            </a:fld>
            <a:endParaRPr lang="en-US"/>
          </a:p>
        </p:txBody>
      </p:sp>
    </p:spTree>
    <p:extLst>
      <p:ext uri="{BB962C8B-B14F-4D97-AF65-F5344CB8AC3E}">
        <p14:creationId xmlns:p14="http://schemas.microsoft.com/office/powerpoint/2010/main" val="40072808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105</a:t>
            </a:fld>
            <a:endParaRPr lang="en-US"/>
          </a:p>
        </p:txBody>
      </p:sp>
    </p:spTree>
    <p:extLst>
      <p:ext uri="{BB962C8B-B14F-4D97-AF65-F5344CB8AC3E}">
        <p14:creationId xmlns:p14="http://schemas.microsoft.com/office/powerpoint/2010/main" val="20050006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106</a:t>
            </a:fld>
            <a:endParaRPr lang="en-US"/>
          </a:p>
        </p:txBody>
      </p:sp>
    </p:spTree>
    <p:extLst>
      <p:ext uri="{BB962C8B-B14F-4D97-AF65-F5344CB8AC3E}">
        <p14:creationId xmlns:p14="http://schemas.microsoft.com/office/powerpoint/2010/main" val="21853870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A071CE-28E3-0849-B5BD-89ADA4ACFDE9}" type="slidenum">
              <a:rPr lang="en-US" smtClean="0"/>
              <a:t>107</a:t>
            </a:fld>
            <a:endParaRPr lang="en-US"/>
          </a:p>
        </p:txBody>
      </p:sp>
    </p:spTree>
    <p:extLst>
      <p:ext uri="{BB962C8B-B14F-4D97-AF65-F5344CB8AC3E}">
        <p14:creationId xmlns:p14="http://schemas.microsoft.com/office/powerpoint/2010/main" val="11378165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108</a:t>
            </a:fld>
            <a:endParaRPr lang="en-US"/>
          </a:p>
        </p:txBody>
      </p:sp>
    </p:spTree>
    <p:extLst>
      <p:ext uri="{BB962C8B-B14F-4D97-AF65-F5344CB8AC3E}">
        <p14:creationId xmlns:p14="http://schemas.microsoft.com/office/powerpoint/2010/main" val="41670441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109</a:t>
            </a:fld>
            <a:endParaRPr lang="en-US"/>
          </a:p>
        </p:txBody>
      </p:sp>
    </p:spTree>
    <p:extLst>
      <p:ext uri="{BB962C8B-B14F-4D97-AF65-F5344CB8AC3E}">
        <p14:creationId xmlns:p14="http://schemas.microsoft.com/office/powerpoint/2010/main" val="14977184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110</a:t>
            </a:fld>
            <a:endParaRPr lang="en-US"/>
          </a:p>
        </p:txBody>
      </p:sp>
    </p:spTree>
    <p:extLst>
      <p:ext uri="{BB962C8B-B14F-4D97-AF65-F5344CB8AC3E}">
        <p14:creationId xmlns:p14="http://schemas.microsoft.com/office/powerpoint/2010/main" val="3939678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20</a:t>
            </a:fld>
            <a:endParaRPr lang="en-US"/>
          </a:p>
        </p:txBody>
      </p:sp>
    </p:spTree>
    <p:extLst>
      <p:ext uri="{BB962C8B-B14F-4D97-AF65-F5344CB8AC3E}">
        <p14:creationId xmlns:p14="http://schemas.microsoft.com/office/powerpoint/2010/main" val="9164572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A071CE-28E3-0849-B5BD-89ADA4ACFDE9}" type="slidenum">
              <a:rPr lang="en-US" smtClean="0"/>
              <a:t>111</a:t>
            </a:fld>
            <a:endParaRPr lang="en-US"/>
          </a:p>
        </p:txBody>
      </p:sp>
    </p:spTree>
    <p:extLst>
      <p:ext uri="{BB962C8B-B14F-4D97-AF65-F5344CB8AC3E}">
        <p14:creationId xmlns:p14="http://schemas.microsoft.com/office/powerpoint/2010/main" val="36355134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112</a:t>
            </a:fld>
            <a:endParaRPr lang="en-US"/>
          </a:p>
        </p:txBody>
      </p:sp>
    </p:spTree>
    <p:extLst>
      <p:ext uri="{BB962C8B-B14F-4D97-AF65-F5344CB8AC3E}">
        <p14:creationId xmlns:p14="http://schemas.microsoft.com/office/powerpoint/2010/main" val="13718876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113</a:t>
            </a:fld>
            <a:endParaRPr lang="en-US"/>
          </a:p>
        </p:txBody>
      </p:sp>
    </p:spTree>
    <p:extLst>
      <p:ext uri="{BB962C8B-B14F-4D97-AF65-F5344CB8AC3E}">
        <p14:creationId xmlns:p14="http://schemas.microsoft.com/office/powerpoint/2010/main" val="8443023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114</a:t>
            </a:fld>
            <a:endParaRPr lang="en-US"/>
          </a:p>
        </p:txBody>
      </p:sp>
    </p:spTree>
    <p:extLst>
      <p:ext uri="{BB962C8B-B14F-4D97-AF65-F5344CB8AC3E}">
        <p14:creationId xmlns:p14="http://schemas.microsoft.com/office/powerpoint/2010/main" val="39707354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115</a:t>
            </a:fld>
            <a:endParaRPr lang="en-US"/>
          </a:p>
        </p:txBody>
      </p:sp>
    </p:spTree>
    <p:extLst>
      <p:ext uri="{BB962C8B-B14F-4D97-AF65-F5344CB8AC3E}">
        <p14:creationId xmlns:p14="http://schemas.microsoft.com/office/powerpoint/2010/main" val="28635715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116</a:t>
            </a:fld>
            <a:endParaRPr lang="en-US"/>
          </a:p>
        </p:txBody>
      </p:sp>
    </p:spTree>
    <p:extLst>
      <p:ext uri="{BB962C8B-B14F-4D97-AF65-F5344CB8AC3E}">
        <p14:creationId xmlns:p14="http://schemas.microsoft.com/office/powerpoint/2010/main" val="2956968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117</a:t>
            </a:fld>
            <a:endParaRPr lang="en-US"/>
          </a:p>
        </p:txBody>
      </p:sp>
    </p:spTree>
    <p:extLst>
      <p:ext uri="{BB962C8B-B14F-4D97-AF65-F5344CB8AC3E}">
        <p14:creationId xmlns:p14="http://schemas.microsoft.com/office/powerpoint/2010/main" val="4073894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119</a:t>
            </a:fld>
            <a:endParaRPr lang="en-US"/>
          </a:p>
        </p:txBody>
      </p:sp>
    </p:spTree>
    <p:extLst>
      <p:ext uri="{BB962C8B-B14F-4D97-AF65-F5344CB8AC3E}">
        <p14:creationId xmlns:p14="http://schemas.microsoft.com/office/powerpoint/2010/main" val="34885940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122</a:t>
            </a:fld>
            <a:endParaRPr lang="en-US"/>
          </a:p>
        </p:txBody>
      </p:sp>
    </p:spTree>
    <p:extLst>
      <p:ext uri="{BB962C8B-B14F-4D97-AF65-F5344CB8AC3E}">
        <p14:creationId xmlns:p14="http://schemas.microsoft.com/office/powerpoint/2010/main" val="1307707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125</a:t>
            </a:fld>
            <a:endParaRPr lang="en-US"/>
          </a:p>
        </p:txBody>
      </p:sp>
    </p:spTree>
    <p:extLst>
      <p:ext uri="{BB962C8B-B14F-4D97-AF65-F5344CB8AC3E}">
        <p14:creationId xmlns:p14="http://schemas.microsoft.com/office/powerpoint/2010/main" val="1881085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21</a:t>
            </a:fld>
            <a:endParaRPr lang="en-US"/>
          </a:p>
        </p:txBody>
      </p:sp>
    </p:spTree>
    <p:extLst>
      <p:ext uri="{BB962C8B-B14F-4D97-AF65-F5344CB8AC3E}">
        <p14:creationId xmlns:p14="http://schemas.microsoft.com/office/powerpoint/2010/main" val="20105459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128</a:t>
            </a:fld>
            <a:endParaRPr lang="en-US"/>
          </a:p>
        </p:txBody>
      </p:sp>
    </p:spTree>
    <p:extLst>
      <p:ext uri="{BB962C8B-B14F-4D97-AF65-F5344CB8AC3E}">
        <p14:creationId xmlns:p14="http://schemas.microsoft.com/office/powerpoint/2010/main" val="7645971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129</a:t>
            </a:fld>
            <a:endParaRPr lang="en-US"/>
          </a:p>
        </p:txBody>
      </p:sp>
    </p:spTree>
    <p:extLst>
      <p:ext uri="{BB962C8B-B14F-4D97-AF65-F5344CB8AC3E}">
        <p14:creationId xmlns:p14="http://schemas.microsoft.com/office/powerpoint/2010/main" val="10045728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130</a:t>
            </a:fld>
            <a:endParaRPr lang="en-US"/>
          </a:p>
        </p:txBody>
      </p:sp>
    </p:spTree>
    <p:extLst>
      <p:ext uri="{BB962C8B-B14F-4D97-AF65-F5344CB8AC3E}">
        <p14:creationId xmlns:p14="http://schemas.microsoft.com/office/powerpoint/2010/main" val="27450506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132</a:t>
            </a:fld>
            <a:endParaRPr lang="en-US"/>
          </a:p>
        </p:txBody>
      </p:sp>
    </p:spTree>
    <p:extLst>
      <p:ext uri="{BB962C8B-B14F-4D97-AF65-F5344CB8AC3E}">
        <p14:creationId xmlns:p14="http://schemas.microsoft.com/office/powerpoint/2010/main" val="19040376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85DA9B-A4FC-2A41-AE4D-737D8F57035E}" type="slidenum">
              <a:rPr lang="en-US" smtClean="0"/>
              <a:t>134</a:t>
            </a:fld>
            <a:endParaRPr lang="en-US"/>
          </a:p>
        </p:txBody>
      </p:sp>
    </p:spTree>
    <p:extLst>
      <p:ext uri="{BB962C8B-B14F-4D97-AF65-F5344CB8AC3E}">
        <p14:creationId xmlns:p14="http://schemas.microsoft.com/office/powerpoint/2010/main" val="841108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22</a:t>
            </a:fld>
            <a:endParaRPr lang="en-US"/>
          </a:p>
        </p:txBody>
      </p:sp>
    </p:spTree>
    <p:extLst>
      <p:ext uri="{BB962C8B-B14F-4D97-AF65-F5344CB8AC3E}">
        <p14:creationId xmlns:p14="http://schemas.microsoft.com/office/powerpoint/2010/main" val="289202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E3FEEC-81F5-9048-8408-13A7B5AB11F1}" type="slidenum">
              <a:rPr lang="en-US" smtClean="0"/>
              <a:t>37</a:t>
            </a:fld>
            <a:endParaRPr lang="en-US"/>
          </a:p>
        </p:txBody>
      </p:sp>
    </p:spTree>
    <p:extLst>
      <p:ext uri="{BB962C8B-B14F-4D97-AF65-F5344CB8AC3E}">
        <p14:creationId xmlns:p14="http://schemas.microsoft.com/office/powerpoint/2010/main" val="3042696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46</a:t>
            </a:fld>
            <a:endParaRPr lang="en-US"/>
          </a:p>
        </p:txBody>
      </p:sp>
    </p:spTree>
    <p:extLst>
      <p:ext uri="{BB962C8B-B14F-4D97-AF65-F5344CB8AC3E}">
        <p14:creationId xmlns:p14="http://schemas.microsoft.com/office/powerpoint/2010/main" val="69567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071CE-28E3-0849-B5BD-89ADA4ACFDE9}" type="slidenum">
              <a:rPr lang="en-US" smtClean="0"/>
              <a:t>49</a:t>
            </a:fld>
            <a:endParaRPr lang="en-US"/>
          </a:p>
        </p:txBody>
      </p:sp>
    </p:spTree>
    <p:extLst>
      <p:ext uri="{BB962C8B-B14F-4D97-AF65-F5344CB8AC3E}">
        <p14:creationId xmlns:p14="http://schemas.microsoft.com/office/powerpoint/2010/main" val="2597855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706" y="2352435"/>
            <a:ext cx="8229600" cy="1016000"/>
          </a:xfrm>
        </p:spPr>
        <p:txBody>
          <a:bodyPr lIns="76200" tIns="76200" rIns="76200" bIns="76200"/>
          <a:lstStyle/>
          <a:p>
            <a:r>
              <a:rPr lang="en-CA" dirty="0"/>
              <a:t>Click To Edit Master Title Style</a:t>
            </a:r>
            <a:endParaRPr lang="en-US" dirty="0"/>
          </a:p>
        </p:txBody>
      </p:sp>
      <p:sp>
        <p:nvSpPr>
          <p:cNvPr id="3" name="Subtitle 2"/>
          <p:cNvSpPr>
            <a:spLocks noGrp="1"/>
          </p:cNvSpPr>
          <p:nvPr>
            <p:ph type="subTitle" idx="1"/>
          </p:nvPr>
        </p:nvSpPr>
        <p:spPr>
          <a:xfrm>
            <a:off x="416706" y="3373189"/>
            <a:ext cx="8229600" cy="1197050"/>
          </a:xfrm>
        </p:spPr>
        <p:txBody>
          <a:bodyPr lIns="76200" tIns="76200" rIns="76200" bIns="0">
            <a:normAutofit/>
          </a:bodyPr>
          <a:lstStyle>
            <a:lvl1pPr marL="0" indent="0" algn="l">
              <a:buNone/>
              <a:defRPr sz="2400">
                <a:solidFill>
                  <a:srgbClr val="5E60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dirty="0"/>
          </a:p>
        </p:txBody>
      </p:sp>
    </p:spTree>
    <p:extLst>
      <p:ext uri="{BB962C8B-B14F-4D97-AF65-F5344CB8AC3E}">
        <p14:creationId xmlns:p14="http://schemas.microsoft.com/office/powerpoint/2010/main" val="98923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a:t>Click To Edit Master Title Style</a:t>
            </a:r>
            <a:endParaRPr lang="en-US" dirty="0"/>
          </a:p>
        </p:txBody>
      </p:sp>
      <p:sp>
        <p:nvSpPr>
          <p:cNvPr id="10" name="Content Placeholder 9"/>
          <p:cNvSpPr>
            <a:spLocks noGrp="1"/>
          </p:cNvSpPr>
          <p:nvPr>
            <p:ph sz="quarter" idx="10"/>
          </p:nvPr>
        </p:nvSpPr>
        <p:spPr>
          <a:xfrm>
            <a:off x="457200" y="1408134"/>
            <a:ext cx="8229600" cy="4318000"/>
          </a:xfrm>
        </p:spPr>
        <p:txBody>
          <a:bodyPr>
            <a:normAutofit/>
          </a:bodyPr>
          <a:lstStyle>
            <a:lvl1pPr>
              <a:defRPr sz="2400"/>
            </a:lvl1pPr>
            <a:lvl2pPr>
              <a:defRPr sz="2400"/>
            </a:lvl2pPr>
            <a:lvl3pPr>
              <a:defRPr sz="2400"/>
            </a:lvl3pPr>
            <a:lvl4pPr>
              <a:defRPr sz="2400"/>
            </a:lvl4pPr>
            <a:lvl5pPr>
              <a:defRPr sz="240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Tree>
    <p:extLst>
      <p:ext uri="{BB962C8B-B14F-4D97-AF65-F5344CB8AC3E}">
        <p14:creationId xmlns:p14="http://schemas.microsoft.com/office/powerpoint/2010/main" val="2628714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a:t>Click To Edit Master Title Style</a:t>
            </a:r>
            <a:endParaRPr lang="en-US" dirty="0"/>
          </a:p>
        </p:txBody>
      </p:sp>
      <p:sp>
        <p:nvSpPr>
          <p:cNvPr id="3" name="Content Placeholder 2"/>
          <p:cNvSpPr>
            <a:spLocks noGrp="1"/>
          </p:cNvSpPr>
          <p:nvPr>
            <p:ph sz="half" idx="1"/>
          </p:nvPr>
        </p:nvSpPr>
        <p:spPr>
          <a:xfrm>
            <a:off x="457200" y="1411701"/>
            <a:ext cx="4038600" cy="4318000"/>
          </a:xfrm>
        </p:spPr>
        <p:txBody>
          <a:bodyPr>
            <a:normAutofit/>
          </a:bodyPr>
          <a:lstStyle>
            <a:lvl1pPr marL="457200" indent="-457200">
              <a:buFont typeface="Arial"/>
              <a:buChar char="•"/>
              <a:defRPr sz="2400"/>
            </a:lvl1pPr>
            <a:lvl2pPr marL="914400" indent="-457200">
              <a:buFont typeface="Arial"/>
              <a:buChar char="•"/>
              <a:defRPr sz="2400"/>
            </a:lvl2pPr>
            <a:lvl3pPr marL="1371600" indent="-457200">
              <a:buFont typeface="Arial"/>
              <a:buChar char="•"/>
              <a:defRPr sz="2400"/>
            </a:lvl3pPr>
            <a:lvl4pPr marL="1828800" indent="-457200">
              <a:buFont typeface="Arial"/>
              <a:buChar char="•"/>
              <a:defRPr sz="2400"/>
            </a:lvl4pPr>
            <a:lvl5pPr marL="2286000" indent="-457200">
              <a:buFont typeface="Arial"/>
              <a:buChar char="•"/>
              <a:defRPr sz="2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Content Placeholder 3"/>
          <p:cNvSpPr>
            <a:spLocks noGrp="1"/>
          </p:cNvSpPr>
          <p:nvPr>
            <p:ph sz="half" idx="2"/>
          </p:nvPr>
        </p:nvSpPr>
        <p:spPr>
          <a:xfrm>
            <a:off x="4648200" y="1411701"/>
            <a:ext cx="4038600" cy="43180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Tree>
    <p:extLst>
      <p:ext uri="{BB962C8B-B14F-4D97-AF65-F5344CB8AC3E}">
        <p14:creationId xmlns:p14="http://schemas.microsoft.com/office/powerpoint/2010/main" val="80513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a:t>Click To Edit Master Title Style</a:t>
            </a:r>
            <a:endParaRPr lang="en-US" dirty="0"/>
          </a:p>
        </p:txBody>
      </p:sp>
    </p:spTree>
    <p:extLst>
      <p:ext uri="{BB962C8B-B14F-4D97-AF65-F5344CB8AC3E}">
        <p14:creationId xmlns:p14="http://schemas.microsoft.com/office/powerpoint/2010/main" val="3995471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43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BEBDB439-BBB3-1246-BF88-94A2B3D732B9}" type="datetime1">
              <a:rPr lang="en-CA" smtClean="0"/>
              <a:t>2021-01-23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857A6-B069-5747-8C2C-4237D03FF20B}" type="slidenum">
              <a:rPr lang="en-US" smtClean="0"/>
              <a:t>‹#›</a:t>
            </a:fld>
            <a:endParaRPr lang="en-US"/>
          </a:p>
        </p:txBody>
      </p:sp>
    </p:spTree>
    <p:extLst>
      <p:ext uri="{BB962C8B-B14F-4D97-AF65-F5344CB8AC3E}">
        <p14:creationId xmlns:p14="http://schemas.microsoft.com/office/powerpoint/2010/main" val="3070255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76200" tIns="76200" rIns="76200" bIns="76200" rtlCol="0" anchor="ctr">
            <a:normAutofit/>
          </a:bodyPr>
          <a:lstStyle/>
          <a:p>
            <a:r>
              <a:rPr lang="en-CA"/>
              <a:t>Click to edit Master title style</a:t>
            </a:r>
            <a:endParaRPr lang="en-US" dirty="0"/>
          </a:p>
        </p:txBody>
      </p:sp>
      <p:sp>
        <p:nvSpPr>
          <p:cNvPr id="3" name="Text Placeholder 2"/>
          <p:cNvSpPr>
            <a:spLocks noGrp="1"/>
          </p:cNvSpPr>
          <p:nvPr>
            <p:ph type="body" idx="1"/>
          </p:nvPr>
        </p:nvSpPr>
        <p:spPr>
          <a:xfrm>
            <a:off x="457200" y="1431543"/>
            <a:ext cx="8229600" cy="4318000"/>
          </a:xfrm>
          <a:prstGeom prst="rect">
            <a:avLst/>
          </a:prstGeom>
        </p:spPr>
        <p:txBody>
          <a:bodyPr vert="horz" lIns="76200" tIns="76200" rIns="76200" bIns="7620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17" name="Rectangle 16"/>
          <p:cNvSpPr/>
          <p:nvPr/>
        </p:nvSpPr>
        <p:spPr>
          <a:xfrm>
            <a:off x="-58034" y="5973244"/>
            <a:ext cx="4346075" cy="962351"/>
          </a:xfrm>
          <a:custGeom>
            <a:avLst/>
            <a:gdLst>
              <a:gd name="connsiteX0" fmla="*/ 0 w 4047989"/>
              <a:gd name="connsiteY0" fmla="*/ 0 h 843298"/>
              <a:gd name="connsiteX1" fmla="*/ 4047989 w 4047989"/>
              <a:gd name="connsiteY1" fmla="*/ 0 h 843298"/>
              <a:gd name="connsiteX2" fmla="*/ 4047989 w 4047989"/>
              <a:gd name="connsiteY2" fmla="*/ 843298 h 843298"/>
              <a:gd name="connsiteX3" fmla="*/ 0 w 4047989"/>
              <a:gd name="connsiteY3" fmla="*/ 843298 h 843298"/>
              <a:gd name="connsiteX4" fmla="*/ 0 w 4047989"/>
              <a:gd name="connsiteY4" fmla="*/ 0 h 843298"/>
              <a:gd name="connsiteX0" fmla="*/ 0 w 4980620"/>
              <a:gd name="connsiteY0" fmla="*/ 892904 h 892904"/>
              <a:gd name="connsiteX1" fmla="*/ 4980620 w 4980620"/>
              <a:gd name="connsiteY1" fmla="*/ 0 h 892904"/>
              <a:gd name="connsiteX2" fmla="*/ 4980620 w 4980620"/>
              <a:gd name="connsiteY2" fmla="*/ 843298 h 892904"/>
              <a:gd name="connsiteX3" fmla="*/ 932631 w 4980620"/>
              <a:gd name="connsiteY3" fmla="*/ 843298 h 892904"/>
              <a:gd name="connsiteX4" fmla="*/ 0 w 4980620"/>
              <a:gd name="connsiteY4" fmla="*/ 892904 h 892904"/>
              <a:gd name="connsiteX0" fmla="*/ 89294 w 5069914"/>
              <a:gd name="connsiteY0" fmla="*/ 892904 h 2648949"/>
              <a:gd name="connsiteX1" fmla="*/ 5069914 w 5069914"/>
              <a:gd name="connsiteY1" fmla="*/ 0 h 2648949"/>
              <a:gd name="connsiteX2" fmla="*/ 5069914 w 5069914"/>
              <a:gd name="connsiteY2" fmla="*/ 843298 h 2648949"/>
              <a:gd name="connsiteX3" fmla="*/ 0 w 5069914"/>
              <a:gd name="connsiteY3" fmla="*/ 2648949 h 2648949"/>
              <a:gd name="connsiteX4" fmla="*/ 89294 w 5069914"/>
              <a:gd name="connsiteY4" fmla="*/ 892904 h 2648949"/>
              <a:gd name="connsiteX0" fmla="*/ 0 w 5079836"/>
              <a:gd name="connsiteY0" fmla="*/ 982194 h 2648949"/>
              <a:gd name="connsiteX1" fmla="*/ 5079836 w 5079836"/>
              <a:gd name="connsiteY1" fmla="*/ 0 h 2648949"/>
              <a:gd name="connsiteX2" fmla="*/ 5079836 w 5079836"/>
              <a:gd name="connsiteY2" fmla="*/ 843298 h 2648949"/>
              <a:gd name="connsiteX3" fmla="*/ 9922 w 5079836"/>
              <a:gd name="connsiteY3" fmla="*/ 2648949 h 2648949"/>
              <a:gd name="connsiteX4" fmla="*/ 0 w 5079836"/>
              <a:gd name="connsiteY4" fmla="*/ 982194 h 2648949"/>
              <a:gd name="connsiteX0" fmla="*/ 0 w 5079836"/>
              <a:gd name="connsiteY0" fmla="*/ 138896 h 1805651"/>
              <a:gd name="connsiteX1" fmla="*/ 4891325 w 5079836"/>
              <a:gd name="connsiteY1" fmla="*/ 843299 h 1805651"/>
              <a:gd name="connsiteX2" fmla="*/ 5079836 w 5079836"/>
              <a:gd name="connsiteY2" fmla="*/ 0 h 1805651"/>
              <a:gd name="connsiteX3" fmla="*/ 9922 w 5079836"/>
              <a:gd name="connsiteY3" fmla="*/ 1805651 h 1805651"/>
              <a:gd name="connsiteX4" fmla="*/ 0 w 5079836"/>
              <a:gd name="connsiteY4" fmla="*/ 138896 h 1805651"/>
              <a:gd name="connsiteX0" fmla="*/ 0 w 4970699"/>
              <a:gd name="connsiteY0" fmla="*/ 0 h 1666755"/>
              <a:gd name="connsiteX1" fmla="*/ 4891325 w 4970699"/>
              <a:gd name="connsiteY1" fmla="*/ 704403 h 1666755"/>
              <a:gd name="connsiteX2" fmla="*/ 4970699 w 4970699"/>
              <a:gd name="connsiteY2" fmla="*/ 1170696 h 1666755"/>
              <a:gd name="connsiteX3" fmla="*/ 9922 w 4970699"/>
              <a:gd name="connsiteY3" fmla="*/ 1666755 h 1666755"/>
              <a:gd name="connsiteX4" fmla="*/ 0 w 4970699"/>
              <a:gd name="connsiteY4" fmla="*/ 0 h 1666755"/>
              <a:gd name="connsiteX0" fmla="*/ 0 w 4970699"/>
              <a:gd name="connsiteY0" fmla="*/ 0 h 1666755"/>
              <a:gd name="connsiteX1" fmla="*/ 4871481 w 4970699"/>
              <a:gd name="connsiteY1" fmla="*/ 476216 h 1666755"/>
              <a:gd name="connsiteX2" fmla="*/ 4970699 w 4970699"/>
              <a:gd name="connsiteY2" fmla="*/ 1170696 h 1666755"/>
              <a:gd name="connsiteX3" fmla="*/ 9922 w 4970699"/>
              <a:gd name="connsiteY3" fmla="*/ 1666755 h 1666755"/>
              <a:gd name="connsiteX4" fmla="*/ 0 w 4970699"/>
              <a:gd name="connsiteY4" fmla="*/ 0 h 1666755"/>
              <a:gd name="connsiteX0" fmla="*/ 0 w 4990542"/>
              <a:gd name="connsiteY0" fmla="*/ 396846 h 1190539"/>
              <a:gd name="connsiteX1" fmla="*/ 4891324 w 4990542"/>
              <a:gd name="connsiteY1" fmla="*/ 0 h 1190539"/>
              <a:gd name="connsiteX2" fmla="*/ 4990542 w 4990542"/>
              <a:gd name="connsiteY2" fmla="*/ 694480 h 1190539"/>
              <a:gd name="connsiteX3" fmla="*/ 29765 w 4990542"/>
              <a:gd name="connsiteY3" fmla="*/ 1190539 h 1190539"/>
              <a:gd name="connsiteX4" fmla="*/ 0 w 4990542"/>
              <a:gd name="connsiteY4" fmla="*/ 396846 h 1190539"/>
              <a:gd name="connsiteX0" fmla="*/ 0 w 5238582"/>
              <a:gd name="connsiteY0" fmla="*/ 396846 h 1190539"/>
              <a:gd name="connsiteX1" fmla="*/ 4891324 w 5238582"/>
              <a:gd name="connsiteY1" fmla="*/ 0 h 1190539"/>
              <a:gd name="connsiteX2" fmla="*/ 5238582 w 5238582"/>
              <a:gd name="connsiteY2" fmla="*/ 863140 h 1190539"/>
              <a:gd name="connsiteX3" fmla="*/ 29765 w 5238582"/>
              <a:gd name="connsiteY3" fmla="*/ 1190539 h 1190539"/>
              <a:gd name="connsiteX4" fmla="*/ 0 w 5238582"/>
              <a:gd name="connsiteY4" fmla="*/ 396846 h 1190539"/>
              <a:gd name="connsiteX0" fmla="*/ 0 w 5238582"/>
              <a:gd name="connsiteY0" fmla="*/ 248029 h 1041722"/>
              <a:gd name="connsiteX1" fmla="*/ 5139364 w 5238582"/>
              <a:gd name="connsiteY1" fmla="*/ 0 h 1041722"/>
              <a:gd name="connsiteX2" fmla="*/ 5238582 w 5238582"/>
              <a:gd name="connsiteY2" fmla="*/ 714323 h 1041722"/>
              <a:gd name="connsiteX3" fmla="*/ 29765 w 5238582"/>
              <a:gd name="connsiteY3" fmla="*/ 1041722 h 1041722"/>
              <a:gd name="connsiteX4" fmla="*/ 0 w 5238582"/>
              <a:gd name="connsiteY4" fmla="*/ 248029 h 1041722"/>
              <a:gd name="connsiteX0" fmla="*/ 0 w 5228660"/>
              <a:gd name="connsiteY0" fmla="*/ 248029 h 1041722"/>
              <a:gd name="connsiteX1" fmla="*/ 5129442 w 5228660"/>
              <a:gd name="connsiteY1" fmla="*/ 0 h 1041722"/>
              <a:gd name="connsiteX2" fmla="*/ 5228660 w 5228660"/>
              <a:gd name="connsiteY2" fmla="*/ 714323 h 1041722"/>
              <a:gd name="connsiteX3" fmla="*/ 19843 w 5228660"/>
              <a:gd name="connsiteY3" fmla="*/ 1041722 h 1041722"/>
              <a:gd name="connsiteX4" fmla="*/ 0 w 5228660"/>
              <a:gd name="connsiteY4" fmla="*/ 248029 h 1041722"/>
              <a:gd name="connsiteX0" fmla="*/ 954 w 5229614"/>
              <a:gd name="connsiteY0" fmla="*/ 248029 h 1160776"/>
              <a:gd name="connsiteX1" fmla="*/ 5130396 w 5229614"/>
              <a:gd name="connsiteY1" fmla="*/ 0 h 1160776"/>
              <a:gd name="connsiteX2" fmla="*/ 5229614 w 5229614"/>
              <a:gd name="connsiteY2" fmla="*/ 714323 h 1160776"/>
              <a:gd name="connsiteX3" fmla="*/ 954 w 5229614"/>
              <a:gd name="connsiteY3" fmla="*/ 1160776 h 1160776"/>
              <a:gd name="connsiteX4" fmla="*/ 954 w 5229614"/>
              <a:gd name="connsiteY4" fmla="*/ 248029 h 1160776"/>
              <a:gd name="connsiteX0" fmla="*/ 954 w 5239536"/>
              <a:gd name="connsiteY0" fmla="*/ 248029 h 1160776"/>
              <a:gd name="connsiteX1" fmla="*/ 5130396 w 5239536"/>
              <a:gd name="connsiteY1" fmla="*/ 0 h 1160776"/>
              <a:gd name="connsiteX2" fmla="*/ 5239536 w 5239536"/>
              <a:gd name="connsiteY2" fmla="*/ 1041721 h 1160776"/>
              <a:gd name="connsiteX3" fmla="*/ 954 w 5239536"/>
              <a:gd name="connsiteY3" fmla="*/ 1160776 h 1160776"/>
              <a:gd name="connsiteX4" fmla="*/ 954 w 5239536"/>
              <a:gd name="connsiteY4" fmla="*/ 248029 h 1160776"/>
              <a:gd name="connsiteX0" fmla="*/ 954 w 5368517"/>
              <a:gd name="connsiteY0" fmla="*/ 248029 h 1190538"/>
              <a:gd name="connsiteX1" fmla="*/ 5130396 w 5368517"/>
              <a:gd name="connsiteY1" fmla="*/ 0 h 1190538"/>
              <a:gd name="connsiteX2" fmla="*/ 5368517 w 5368517"/>
              <a:gd name="connsiteY2" fmla="*/ 1190538 h 1190538"/>
              <a:gd name="connsiteX3" fmla="*/ 954 w 5368517"/>
              <a:gd name="connsiteY3" fmla="*/ 1160776 h 1190538"/>
              <a:gd name="connsiteX4" fmla="*/ 954 w 5368517"/>
              <a:gd name="connsiteY4" fmla="*/ 248029 h 1190538"/>
              <a:gd name="connsiteX0" fmla="*/ 954 w 5368517"/>
              <a:gd name="connsiteY0" fmla="*/ 257950 h 1200459"/>
              <a:gd name="connsiteX1" fmla="*/ 5170083 w 5368517"/>
              <a:gd name="connsiteY1" fmla="*/ 0 h 1200459"/>
              <a:gd name="connsiteX2" fmla="*/ 5368517 w 5368517"/>
              <a:gd name="connsiteY2" fmla="*/ 1200459 h 1200459"/>
              <a:gd name="connsiteX3" fmla="*/ 954 w 5368517"/>
              <a:gd name="connsiteY3" fmla="*/ 1170697 h 1200459"/>
              <a:gd name="connsiteX4" fmla="*/ 954 w 5368517"/>
              <a:gd name="connsiteY4" fmla="*/ 257950 h 1200459"/>
              <a:gd name="connsiteX0" fmla="*/ 0 w 5387407"/>
              <a:gd name="connsiteY0" fmla="*/ 198423 h 1200459"/>
              <a:gd name="connsiteX1" fmla="*/ 5188973 w 5387407"/>
              <a:gd name="connsiteY1" fmla="*/ 0 h 1200459"/>
              <a:gd name="connsiteX2" fmla="*/ 5387407 w 5387407"/>
              <a:gd name="connsiteY2" fmla="*/ 1200459 h 1200459"/>
              <a:gd name="connsiteX3" fmla="*/ 19844 w 5387407"/>
              <a:gd name="connsiteY3" fmla="*/ 1170697 h 1200459"/>
              <a:gd name="connsiteX4" fmla="*/ 0 w 5387407"/>
              <a:gd name="connsiteY4" fmla="*/ 198423 h 1200459"/>
              <a:gd name="connsiteX0" fmla="*/ 1002091 w 5367572"/>
              <a:gd name="connsiteY0" fmla="*/ 148818 h 1200459"/>
              <a:gd name="connsiteX1" fmla="*/ 5169138 w 5367572"/>
              <a:gd name="connsiteY1" fmla="*/ 0 h 1200459"/>
              <a:gd name="connsiteX2" fmla="*/ 5367572 w 5367572"/>
              <a:gd name="connsiteY2" fmla="*/ 1200459 h 1200459"/>
              <a:gd name="connsiteX3" fmla="*/ 9 w 5367572"/>
              <a:gd name="connsiteY3" fmla="*/ 1170697 h 1200459"/>
              <a:gd name="connsiteX4" fmla="*/ 1002091 w 5367572"/>
              <a:gd name="connsiteY4" fmla="*/ 148818 h 1200459"/>
              <a:gd name="connsiteX0" fmla="*/ 954 w 4366435"/>
              <a:gd name="connsiteY0" fmla="*/ 148818 h 1200459"/>
              <a:gd name="connsiteX1" fmla="*/ 4168001 w 4366435"/>
              <a:gd name="connsiteY1" fmla="*/ 0 h 1200459"/>
              <a:gd name="connsiteX2" fmla="*/ 4366435 w 4366435"/>
              <a:gd name="connsiteY2" fmla="*/ 1200459 h 1200459"/>
              <a:gd name="connsiteX3" fmla="*/ 955 w 4366435"/>
              <a:gd name="connsiteY3" fmla="*/ 853220 h 1200459"/>
              <a:gd name="connsiteX4" fmla="*/ 954 w 4366435"/>
              <a:gd name="connsiteY4" fmla="*/ 148818 h 1200459"/>
              <a:gd name="connsiteX0" fmla="*/ 954 w 4336670"/>
              <a:gd name="connsiteY0" fmla="*/ 148818 h 962351"/>
              <a:gd name="connsiteX1" fmla="*/ 4168001 w 4336670"/>
              <a:gd name="connsiteY1" fmla="*/ 0 h 962351"/>
              <a:gd name="connsiteX2" fmla="*/ 4336670 w 4336670"/>
              <a:gd name="connsiteY2" fmla="*/ 962351 h 962351"/>
              <a:gd name="connsiteX3" fmla="*/ 955 w 4336670"/>
              <a:gd name="connsiteY3" fmla="*/ 853220 h 962351"/>
              <a:gd name="connsiteX4" fmla="*/ 954 w 4336670"/>
              <a:gd name="connsiteY4" fmla="*/ 148818 h 962351"/>
              <a:gd name="connsiteX0" fmla="*/ 10359 w 4346075"/>
              <a:gd name="connsiteY0" fmla="*/ 148818 h 962351"/>
              <a:gd name="connsiteX1" fmla="*/ 4177406 w 4346075"/>
              <a:gd name="connsiteY1" fmla="*/ 0 h 962351"/>
              <a:gd name="connsiteX2" fmla="*/ 4346075 w 4346075"/>
              <a:gd name="connsiteY2" fmla="*/ 962351 h 962351"/>
              <a:gd name="connsiteX3" fmla="*/ 439 w 4346075"/>
              <a:gd name="connsiteY3" fmla="*/ 942511 h 962351"/>
              <a:gd name="connsiteX4" fmla="*/ 10359 w 4346075"/>
              <a:gd name="connsiteY4" fmla="*/ 148818 h 962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6075" h="962351">
                <a:moveTo>
                  <a:pt x="10359" y="148818"/>
                </a:moveTo>
                <a:lnTo>
                  <a:pt x="4177406" y="0"/>
                </a:lnTo>
                <a:lnTo>
                  <a:pt x="4346075" y="962351"/>
                </a:lnTo>
                <a:lnTo>
                  <a:pt x="439" y="942511"/>
                </a:lnTo>
                <a:cubicBezTo>
                  <a:pt x="-2868" y="386926"/>
                  <a:pt x="13666" y="704403"/>
                  <a:pt x="10359" y="148818"/>
                </a:cubicBezTo>
                <a:close/>
              </a:path>
            </a:pathLst>
          </a:custGeom>
          <a:solidFill>
            <a:srgbClr val="359C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8"/>
          <a:stretch>
            <a:fillRect/>
          </a:stretch>
        </p:blipFill>
        <p:spPr>
          <a:xfrm>
            <a:off x="431220" y="6347963"/>
            <a:ext cx="3321425" cy="268516"/>
          </a:xfrm>
          <a:prstGeom prst="rect">
            <a:avLst/>
          </a:prstGeom>
        </p:spPr>
      </p:pic>
      <p:pic>
        <p:nvPicPr>
          <p:cNvPr id="7" name="Picture 6"/>
          <p:cNvPicPr>
            <a:picLocks noChangeAspect="1"/>
          </p:cNvPicPr>
          <p:nvPr/>
        </p:nvPicPr>
        <p:blipFill>
          <a:blip r:embed="rId9"/>
          <a:stretch>
            <a:fillRect/>
          </a:stretch>
        </p:blipFill>
        <p:spPr>
          <a:xfrm>
            <a:off x="5740400" y="6297942"/>
            <a:ext cx="2946400" cy="381000"/>
          </a:xfrm>
          <a:prstGeom prst="rect">
            <a:avLst/>
          </a:prstGeom>
        </p:spPr>
      </p:pic>
    </p:spTree>
    <p:extLst>
      <p:ext uri="{BB962C8B-B14F-4D97-AF65-F5344CB8AC3E}">
        <p14:creationId xmlns:p14="http://schemas.microsoft.com/office/powerpoint/2010/main" val="3852908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p:txStyles>
    <p:titleStyle>
      <a:lvl1pPr algn="l" defTabSz="457200" rtl="0" eaLnBrk="1" latinLnBrk="0" hangingPunct="1">
        <a:spcBef>
          <a:spcPct val="0"/>
        </a:spcBef>
        <a:buNone/>
        <a:defRPr sz="4400" kern="1200" cap="none">
          <a:solidFill>
            <a:srgbClr val="5E6062"/>
          </a:solidFill>
          <a:latin typeface="Klavika"/>
          <a:ea typeface="+mj-ea"/>
          <a:cs typeface="+mj-cs"/>
        </a:defRPr>
      </a:lvl1pPr>
    </p:titleStyle>
    <p:bodyStyle>
      <a:lvl1pPr marL="342900" indent="-3429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1pPr>
      <a:lvl2pPr marL="742950" indent="-28575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2pPr>
      <a:lvl3pPr marL="11430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3pPr>
      <a:lvl4pPr marL="16002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4pPr>
      <a:lvl5pPr marL="20574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mailto:jon_festinger@thecdm.ca" TargetMode="External"/><Relationship Id="rId5" Type="http://schemas.openxmlformats.org/officeDocument/2006/relationships/hyperlink" Target="http://commlaw.allard.ubc" TargetMode="Externa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1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5.png"/><Relationship Id="rId4" Type="http://schemas.openxmlformats.org/officeDocument/2006/relationships/notesSlide" Target="../notesSlides/notesSlide54.xml"/></Relationships>
</file>

<file path=ppt/slides/_rels/slide13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youtu.be/YGdMTLgU4hE"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media" Target="../media/media5.m4a"/><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5.png"/><Relationship Id="rId5" Type="http://schemas.openxmlformats.org/officeDocument/2006/relationships/slideLayout" Target="../slideLayouts/slideLayout2.xml"/><Relationship Id="rId4" Type="http://schemas.openxmlformats.org/officeDocument/2006/relationships/audio" Target="../media/media5.m4a"/></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75000"/>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555686" y="261257"/>
            <a:ext cx="8042050" cy="1151907"/>
          </a:xfrm>
        </p:spPr>
        <p:txBody>
          <a:bodyPr>
            <a:normAutofit fontScale="90000"/>
          </a:bodyPr>
          <a:lstStyle/>
          <a:p>
            <a:pPr algn="ctr"/>
            <a:br>
              <a:rPr lang="en-US" b="1" dirty="0">
                <a:solidFill>
                  <a:srgbClr val="FFFF00"/>
                </a:solidFill>
                <a:cs typeface="OCR A Std"/>
              </a:rPr>
            </a:br>
            <a:r>
              <a:rPr lang="en-US" b="1" dirty="0">
                <a:solidFill>
                  <a:schemeClr val="bg1"/>
                </a:solidFill>
                <a:cs typeface="OCR A Std"/>
              </a:rPr>
              <a:t>The Rights of Copyright Owners</a:t>
            </a:r>
            <a:br>
              <a:rPr lang="en-US" dirty="0"/>
            </a:br>
            <a:endParaRPr lang="en-US" b="1" dirty="0">
              <a:solidFill>
                <a:schemeClr val="bg1"/>
              </a:solidFill>
              <a:latin typeface="+mn-lt"/>
            </a:endParaRPr>
          </a:p>
        </p:txBody>
      </p:sp>
      <p:sp>
        <p:nvSpPr>
          <p:cNvPr id="9" name="Content Placeholder 8"/>
          <p:cNvSpPr>
            <a:spLocks noGrp="1"/>
          </p:cNvSpPr>
          <p:nvPr>
            <p:ph sz="quarter" idx="10"/>
          </p:nvPr>
        </p:nvSpPr>
        <p:spPr>
          <a:xfrm>
            <a:off x="555686" y="1793174"/>
            <a:ext cx="7958922" cy="4144487"/>
          </a:xfrm>
        </p:spPr>
        <p:txBody>
          <a:bodyPr>
            <a:normAutofit fontScale="85000" lnSpcReduction="20000"/>
          </a:bodyPr>
          <a:lstStyle/>
          <a:p>
            <a:pPr marL="0" indent="0">
              <a:lnSpc>
                <a:spcPct val="110000"/>
              </a:lnSpc>
              <a:buNone/>
            </a:pPr>
            <a:r>
              <a:rPr lang="en-US" sz="2600" b="1">
                <a:solidFill>
                  <a:srgbClr val="FFFF00"/>
                </a:solidFill>
                <a:cs typeface="Lucida Console"/>
              </a:rPr>
              <a:t>Week</a:t>
            </a:r>
            <a:r>
              <a:rPr lang="en-US" sz="2600" b="1">
                <a:solidFill>
                  <a:srgbClr val="FF0000"/>
                </a:solidFill>
                <a:cs typeface="Lucida Console"/>
              </a:rPr>
              <a:t> </a:t>
            </a:r>
            <a:r>
              <a:rPr lang="en-US" sz="2600" b="1" dirty="0">
                <a:solidFill>
                  <a:srgbClr val="FF0000"/>
                </a:solidFill>
                <a:cs typeface="Lucida Console"/>
              </a:rPr>
              <a:t>3  </a:t>
            </a:r>
          </a:p>
          <a:p>
            <a:pPr marL="0" indent="0">
              <a:lnSpc>
                <a:spcPct val="110000"/>
              </a:lnSpc>
              <a:buNone/>
            </a:pPr>
            <a:r>
              <a:rPr lang="en-US" sz="2600" b="1" dirty="0">
                <a:solidFill>
                  <a:srgbClr val="FFFF00"/>
                </a:solidFill>
                <a:cs typeface="Lucida Console"/>
              </a:rPr>
              <a:t>LAW 424 002</a:t>
            </a:r>
          </a:p>
          <a:p>
            <a:pPr marL="0" indent="0">
              <a:lnSpc>
                <a:spcPct val="110000"/>
              </a:lnSpc>
              <a:buNone/>
            </a:pPr>
            <a:r>
              <a:rPr lang="en-US" sz="2600" b="1" dirty="0">
                <a:solidFill>
                  <a:srgbClr val="FFFF00"/>
                </a:solidFill>
                <a:cs typeface="Lucida Console"/>
              </a:rPr>
              <a:t>Intellectual Property Law </a:t>
            </a:r>
          </a:p>
          <a:p>
            <a:pPr marL="0" indent="0">
              <a:lnSpc>
                <a:spcPct val="110000"/>
              </a:lnSpc>
              <a:buNone/>
            </a:pPr>
            <a:r>
              <a:rPr lang="en-US" sz="2600" b="1" dirty="0">
                <a:solidFill>
                  <a:srgbClr val="FFFF00"/>
                </a:solidFill>
                <a:cs typeface="Lucida Console"/>
              </a:rPr>
              <a:t>Allard School of Law, UBC</a:t>
            </a:r>
          </a:p>
          <a:p>
            <a:pPr marL="0" indent="0">
              <a:lnSpc>
                <a:spcPct val="110000"/>
              </a:lnSpc>
              <a:buNone/>
            </a:pPr>
            <a:r>
              <a:rPr lang="en-US" sz="2600" b="1" dirty="0">
                <a:solidFill>
                  <a:srgbClr val="FFFF00"/>
                </a:solidFill>
                <a:cs typeface="Lucida Console"/>
              </a:rPr>
              <a:t>Spring, 2021</a:t>
            </a:r>
          </a:p>
          <a:p>
            <a:pPr marL="0" indent="0">
              <a:buNone/>
            </a:pPr>
            <a:endParaRPr lang="en-US" dirty="0">
              <a:solidFill>
                <a:schemeClr val="bg1"/>
              </a:solidFill>
            </a:endParaRPr>
          </a:p>
          <a:p>
            <a:pPr marL="0" indent="0">
              <a:buNone/>
            </a:pPr>
            <a:endParaRPr lang="en-US" sz="1600" dirty="0">
              <a:solidFill>
                <a:schemeClr val="bg1"/>
              </a:solidFill>
            </a:endParaRPr>
          </a:p>
          <a:p>
            <a:pPr marL="0" indent="0">
              <a:buNone/>
            </a:pPr>
            <a:endParaRPr lang="en-US" sz="1600" dirty="0">
              <a:solidFill>
                <a:schemeClr val="bg1"/>
              </a:solidFill>
            </a:endParaRPr>
          </a:p>
          <a:p>
            <a:pPr marL="0" indent="0">
              <a:buNone/>
            </a:pPr>
            <a:endParaRPr lang="en-US" sz="1600" dirty="0">
              <a:solidFill>
                <a:schemeClr val="bg1"/>
              </a:solidFill>
            </a:endParaRPr>
          </a:p>
          <a:p>
            <a:pPr marL="0" indent="0">
              <a:buNone/>
            </a:pPr>
            <a:r>
              <a:rPr lang="en-US" sz="1900" dirty="0">
                <a:solidFill>
                  <a:srgbClr val="FFFFFF"/>
                </a:solidFill>
                <a:cs typeface="Lucida Console"/>
              </a:rPr>
              <a:t>Jon Festinger Q.C.</a:t>
            </a:r>
          </a:p>
          <a:p>
            <a:pPr marL="0" indent="0">
              <a:buNone/>
            </a:pPr>
            <a:r>
              <a:rPr lang="en-US" sz="1900" dirty="0">
                <a:solidFill>
                  <a:srgbClr val="FFFFFF"/>
                </a:solidFill>
                <a:cs typeface="Lucida Console"/>
              </a:rPr>
              <a:t>Centre for Digital Media</a:t>
            </a:r>
          </a:p>
          <a:p>
            <a:pPr marL="0" indent="0">
              <a:buNone/>
            </a:pPr>
            <a:r>
              <a:rPr lang="en-CA" sz="1900" dirty="0">
                <a:solidFill>
                  <a:srgbClr val="FFFFFF"/>
                </a:solidFill>
                <a:cs typeface="Lucida Console"/>
              </a:rPr>
              <a:t>QMUL School of Law (CCLS)</a:t>
            </a:r>
          </a:p>
          <a:p>
            <a:pPr marL="0" indent="0">
              <a:buNone/>
            </a:pPr>
            <a:r>
              <a:rPr lang="en-CA" sz="1900" dirty="0">
                <a:solidFill>
                  <a:srgbClr val="FFFFFF"/>
                </a:solidFill>
                <a:cs typeface="Lucida Console"/>
              </a:rPr>
              <a:t>Whiteboard Law</a:t>
            </a:r>
          </a:p>
          <a:p>
            <a:pPr marL="0" indent="0">
              <a:buNone/>
            </a:pPr>
            <a:r>
              <a:rPr lang="en-US" sz="1900" dirty="0">
                <a:solidFill>
                  <a:srgbClr val="FFFF00"/>
                </a:solidFill>
                <a:cs typeface="Lucida Console"/>
                <a:hlinkClick r:id="rId5"/>
              </a:rPr>
              <a:t>http://commlaw.allard.ubc</a:t>
            </a:r>
            <a:r>
              <a:rPr lang="en-US" sz="1900" dirty="0">
                <a:solidFill>
                  <a:srgbClr val="FFFF00"/>
                </a:solidFill>
                <a:cs typeface="Lucida Console"/>
              </a:rPr>
              <a:t> </a:t>
            </a:r>
          </a:p>
          <a:p>
            <a:pPr marL="0" indent="0">
              <a:buNone/>
            </a:pPr>
            <a:r>
              <a:rPr lang="en-US" sz="1900" dirty="0">
                <a:solidFill>
                  <a:srgbClr val="FFFFFF"/>
                </a:solidFill>
                <a:cs typeface="Lucida Console"/>
              </a:rPr>
              <a:t>@</a:t>
            </a:r>
            <a:r>
              <a:rPr lang="en-US" sz="1900" dirty="0" err="1">
                <a:solidFill>
                  <a:srgbClr val="FFFFFF"/>
                </a:solidFill>
                <a:cs typeface="Lucida Console"/>
              </a:rPr>
              <a:t>jonfestinger</a:t>
            </a:r>
            <a:endParaRPr lang="en-US" sz="1900" dirty="0">
              <a:solidFill>
                <a:srgbClr val="FFFFFF"/>
              </a:solidFill>
              <a:cs typeface="Lucida Console"/>
            </a:endParaRPr>
          </a:p>
          <a:p>
            <a:pPr marL="0" indent="0">
              <a:buNone/>
            </a:pPr>
            <a:r>
              <a:rPr lang="en-US" sz="1900" dirty="0">
                <a:solidFill>
                  <a:srgbClr val="FFFF00"/>
                </a:solidFill>
                <a:cs typeface="Lucida Console"/>
                <a:hlinkClick r:id="rId6"/>
              </a:rPr>
              <a:t>jon_festinger@thecdm.ca</a:t>
            </a:r>
            <a:endParaRPr lang="en-US" sz="1900" dirty="0">
              <a:solidFill>
                <a:srgbClr val="FFFF00"/>
              </a:solidFill>
              <a:cs typeface="Lucida Console"/>
            </a:endParaRPr>
          </a:p>
          <a:p>
            <a:pPr marL="0" indent="0">
              <a:buNone/>
            </a:pPr>
            <a:endParaRPr lang="en-US" sz="1600" dirty="0">
              <a:solidFill>
                <a:schemeClr val="bg1"/>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6" name="Content Placeholder 3" descr="JF.png">
            <a:extLst>
              <a:ext uri="{FF2B5EF4-FFF2-40B4-BE49-F238E27FC236}">
                <a16:creationId xmlns:a16="http://schemas.microsoft.com/office/drawing/2014/main" id="{52C6527D-1855-3E4C-B033-779C7409E83B}"/>
              </a:ext>
            </a:extLst>
          </p:cNvPr>
          <p:cNvPicPr>
            <a:picLocks noChangeAspect="1"/>
          </p:cNvPicPr>
          <p:nvPr/>
        </p:nvPicPr>
        <p:blipFill rotWithShape="1">
          <a:blip r:embed="rId7">
            <a:extLst>
              <a:ext uri="{28A0092B-C50C-407E-A947-70E740481C1C}">
                <a14:useLocalDpi xmlns:a14="http://schemas.microsoft.com/office/drawing/2010/main" val="0"/>
              </a:ext>
            </a:extLst>
          </a:blip>
          <a:srcRect l="20968" t="29807" r="941" b="27147"/>
          <a:stretch/>
        </p:blipFill>
        <p:spPr>
          <a:xfrm>
            <a:off x="5822429" y="3631800"/>
            <a:ext cx="2384718" cy="1858747"/>
          </a:xfrm>
          <a:prstGeom prst="rect">
            <a:avLst/>
          </a:prstGeom>
        </p:spPr>
      </p:pic>
      <p:pic>
        <p:nvPicPr>
          <p:cNvPr id="2" name="Audio Recording Jan 23, 2021 at 11:00:51 PM" descr="Audio Recording Jan 23, 2021 at 11:00:51 PM">
            <a:hlinkClick r:id="" action="ppaction://media"/>
            <a:extLst>
              <a:ext uri="{FF2B5EF4-FFF2-40B4-BE49-F238E27FC236}">
                <a16:creationId xmlns:a16="http://schemas.microsoft.com/office/drawing/2014/main" id="{0FE48294-1992-3343-B306-AE594C9AC15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140457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72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6713A-1D0F-C742-9500-1443353C7F15}"/>
              </a:ext>
            </a:extLst>
          </p:cNvPr>
          <p:cNvSpPr>
            <a:spLocks noGrp="1"/>
          </p:cNvSpPr>
          <p:nvPr>
            <p:ph type="title"/>
          </p:nvPr>
        </p:nvSpPr>
        <p:spPr>
          <a:xfrm>
            <a:off x="457200" y="207840"/>
            <a:ext cx="8229600" cy="1016000"/>
          </a:xfrm>
        </p:spPr>
        <p:txBody>
          <a:bodyPr/>
          <a:lstStyle/>
          <a:p>
            <a:r>
              <a:rPr lang="en-US" b="1" dirty="0">
                <a:solidFill>
                  <a:srgbClr val="FFFF00"/>
                </a:solidFill>
              </a:rPr>
              <a:t>Government authority</a:t>
            </a:r>
          </a:p>
        </p:txBody>
      </p:sp>
      <p:sp>
        <p:nvSpPr>
          <p:cNvPr id="3" name="Content Placeholder 2">
            <a:extLst>
              <a:ext uri="{FF2B5EF4-FFF2-40B4-BE49-F238E27FC236}">
                <a16:creationId xmlns:a16="http://schemas.microsoft.com/office/drawing/2014/main" id="{0AF7A2C1-28ED-8248-8A37-59C3E9705539}"/>
              </a:ext>
            </a:extLst>
          </p:cNvPr>
          <p:cNvSpPr>
            <a:spLocks noGrp="1"/>
          </p:cNvSpPr>
          <p:nvPr>
            <p:ph sz="quarter" idx="10"/>
          </p:nvPr>
        </p:nvSpPr>
        <p:spPr/>
        <p:txBody>
          <a:bodyPr>
            <a:normAutofit lnSpcReduction="10000"/>
          </a:bodyPr>
          <a:lstStyle/>
          <a:p>
            <a:pPr lvl="0">
              <a:lnSpc>
                <a:spcPct val="100000"/>
              </a:lnSpc>
            </a:pPr>
            <a:r>
              <a:rPr lang="en-CA" sz="3600" dirty="0">
                <a:solidFill>
                  <a:schemeClr val="bg1"/>
                </a:solidFill>
              </a:rPr>
              <a:t>Federal government per 91(23), Constitution Act 1867</a:t>
            </a:r>
          </a:p>
          <a:p>
            <a:pPr lvl="0">
              <a:lnSpc>
                <a:spcPct val="100000"/>
              </a:lnSpc>
            </a:pPr>
            <a:r>
              <a:rPr lang="en-CA" sz="3600" dirty="0">
                <a:solidFill>
                  <a:schemeClr val="bg1"/>
                </a:solidFill>
              </a:rPr>
              <a:t>Current Copyright Act significantly amended in 2012 - Bill C-11</a:t>
            </a:r>
          </a:p>
          <a:p>
            <a:pPr lvl="0">
              <a:lnSpc>
                <a:spcPct val="100000"/>
              </a:lnSpc>
            </a:pPr>
            <a:r>
              <a:rPr lang="en-CA" sz="3600" dirty="0">
                <a:solidFill>
                  <a:schemeClr val="bg1"/>
                </a:solidFill>
              </a:rPr>
              <a:t>Ongoing process of reform…</a:t>
            </a:r>
          </a:p>
          <a:p>
            <a:pPr lvl="0">
              <a:lnSpc>
                <a:spcPct val="100000"/>
              </a:lnSpc>
            </a:pPr>
            <a:r>
              <a:rPr lang="en-CA" sz="3600" dirty="0">
                <a:solidFill>
                  <a:schemeClr val="bg1"/>
                </a:solidFill>
              </a:rPr>
              <a:t>No common law of copyright: Copyright is wholly statutory.</a:t>
            </a:r>
            <a:endParaRPr lang="en-US" dirty="0"/>
          </a:p>
        </p:txBody>
      </p:sp>
    </p:spTree>
    <p:extLst>
      <p:ext uri="{BB962C8B-B14F-4D97-AF65-F5344CB8AC3E}">
        <p14:creationId xmlns:p14="http://schemas.microsoft.com/office/powerpoint/2010/main" val="312548959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Rights of the copyright owner</a:t>
            </a:r>
          </a:p>
        </p:txBody>
      </p:sp>
      <p:sp>
        <p:nvSpPr>
          <p:cNvPr id="2" name="Content Placeholder 1"/>
          <p:cNvSpPr>
            <a:spLocks noGrp="1"/>
          </p:cNvSpPr>
          <p:nvPr>
            <p:ph idx="1"/>
          </p:nvPr>
        </p:nvSpPr>
        <p:spPr/>
        <p:txBody>
          <a:bodyPr>
            <a:normAutofit/>
          </a:bodyPr>
          <a:lstStyle/>
          <a:p>
            <a:pPr marL="0" indent="0">
              <a:buNone/>
            </a:pPr>
            <a:r>
              <a:rPr lang="en-US" sz="3600" b="1" dirty="0">
                <a:solidFill>
                  <a:schemeClr val="bg1"/>
                </a:solidFill>
              </a:rPr>
              <a:t>Right to perform a work in public</a:t>
            </a:r>
          </a:p>
          <a:p>
            <a:r>
              <a:rPr lang="en-US" sz="3600" dirty="0">
                <a:solidFill>
                  <a:srgbClr val="FFFF00"/>
                </a:solidFill>
              </a:rPr>
              <a:t>Where to draw the line between public and private</a:t>
            </a:r>
            <a:r>
              <a:rPr lang="en-US" sz="3600" dirty="0">
                <a:solidFill>
                  <a:srgbClr val="FF0000"/>
                </a:solidFill>
              </a:rPr>
              <a:t>?</a:t>
            </a:r>
          </a:p>
        </p:txBody>
      </p:sp>
      <p:sp>
        <p:nvSpPr>
          <p:cNvPr id="4" name="Slide Number Placeholder 3"/>
          <p:cNvSpPr>
            <a:spLocks noGrp="1"/>
          </p:cNvSpPr>
          <p:nvPr>
            <p:ph type="sldNum" sz="quarter" idx="12"/>
          </p:nvPr>
        </p:nvSpPr>
        <p:spPr/>
        <p:txBody>
          <a:bodyPr/>
          <a:lstStyle/>
          <a:p>
            <a:fld id="{600857A6-B069-5747-8C2C-4237D03FF20B}" type="slidenum">
              <a:rPr lang="en-US" smtClean="0"/>
              <a:t>100</a:t>
            </a:fld>
            <a:endParaRPr lang="en-US"/>
          </a:p>
        </p:txBody>
      </p:sp>
      <p:pic>
        <p:nvPicPr>
          <p:cNvPr id="3" name="Picture 2">
            <a:extLst>
              <a:ext uri="{FF2B5EF4-FFF2-40B4-BE49-F238E27FC236}">
                <a16:creationId xmlns:a16="http://schemas.microsoft.com/office/drawing/2014/main" id="{25D675D6-DD30-9144-8C00-382A42755EF7}"/>
              </a:ext>
            </a:extLst>
          </p:cNvPr>
          <p:cNvPicPr>
            <a:picLocks noChangeAspect="1"/>
          </p:cNvPicPr>
          <p:nvPr/>
        </p:nvPicPr>
        <p:blipFill>
          <a:blip r:embed="rId3"/>
          <a:stretch>
            <a:fillRect/>
          </a:stretch>
        </p:blipFill>
        <p:spPr>
          <a:xfrm>
            <a:off x="4366054" y="3301340"/>
            <a:ext cx="3542914" cy="2656104"/>
          </a:xfrm>
          <a:prstGeom prst="rect">
            <a:avLst/>
          </a:prstGeom>
        </p:spPr>
      </p:pic>
    </p:spTree>
    <p:extLst>
      <p:ext uri="{BB962C8B-B14F-4D97-AF65-F5344CB8AC3E}">
        <p14:creationId xmlns:p14="http://schemas.microsoft.com/office/powerpoint/2010/main" val="381419787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0C88D-300D-F641-A67B-FFF74319EBA1}"/>
              </a:ext>
            </a:extLst>
          </p:cNvPr>
          <p:cNvSpPr>
            <a:spLocks noGrp="1"/>
          </p:cNvSpPr>
          <p:nvPr>
            <p:ph type="title"/>
          </p:nvPr>
        </p:nvSpPr>
        <p:spPr>
          <a:xfrm>
            <a:off x="457200" y="154379"/>
            <a:ext cx="8229600" cy="977487"/>
          </a:xfrm>
        </p:spPr>
        <p:txBody>
          <a:bodyPr/>
          <a:lstStyle/>
          <a:p>
            <a:r>
              <a:rPr lang="en-US" dirty="0">
                <a:solidFill>
                  <a:srgbClr val="FFFF00"/>
                </a:solidFill>
              </a:rPr>
              <a:t>S.3 Copyright Act</a:t>
            </a:r>
          </a:p>
        </p:txBody>
      </p:sp>
      <p:sp>
        <p:nvSpPr>
          <p:cNvPr id="3" name="Content Placeholder 2">
            <a:extLst>
              <a:ext uri="{FF2B5EF4-FFF2-40B4-BE49-F238E27FC236}">
                <a16:creationId xmlns:a16="http://schemas.microsoft.com/office/drawing/2014/main" id="{93BBC037-BDE7-8544-A73B-2C9DBC6ED2F0}"/>
              </a:ext>
            </a:extLst>
          </p:cNvPr>
          <p:cNvSpPr>
            <a:spLocks noGrp="1"/>
          </p:cNvSpPr>
          <p:nvPr>
            <p:ph sz="quarter" idx="10"/>
          </p:nvPr>
        </p:nvSpPr>
        <p:spPr>
          <a:xfrm>
            <a:off x="457200" y="1408134"/>
            <a:ext cx="8437418" cy="4318000"/>
          </a:xfrm>
        </p:spPr>
        <p:txBody>
          <a:bodyPr>
            <a:normAutofit fontScale="92500" lnSpcReduction="20000"/>
          </a:bodyPr>
          <a:lstStyle/>
          <a:p>
            <a:pPr marL="0" indent="0">
              <a:lnSpc>
                <a:spcPct val="110000"/>
              </a:lnSpc>
              <a:buNone/>
            </a:pPr>
            <a:r>
              <a:rPr lang="en-CA" sz="3200" b="1" i="1" dirty="0">
                <a:solidFill>
                  <a:schemeClr val="bg1"/>
                </a:solidFill>
              </a:rPr>
              <a:t>3</a:t>
            </a:r>
            <a:r>
              <a:rPr lang="en-CA" sz="3200" i="1" dirty="0">
                <a:solidFill>
                  <a:schemeClr val="bg1"/>
                </a:solidFill>
              </a:rPr>
              <a:t> </a:t>
            </a:r>
            <a:r>
              <a:rPr lang="en-CA" sz="3200" b="1" i="1" dirty="0">
                <a:solidFill>
                  <a:schemeClr val="bg1"/>
                </a:solidFill>
              </a:rPr>
              <a:t>(1)</a:t>
            </a:r>
            <a:r>
              <a:rPr lang="en-CA" sz="3200" i="1" dirty="0">
                <a:solidFill>
                  <a:schemeClr val="bg1"/>
                </a:solidFill>
              </a:rPr>
              <a:t> For the purposes of this Act, </a:t>
            </a:r>
            <a:r>
              <a:rPr lang="en-CA" sz="3200" b="1" i="1" dirty="0">
                <a:solidFill>
                  <a:srgbClr val="FFFF00"/>
                </a:solidFill>
              </a:rPr>
              <a:t>copyright</a:t>
            </a:r>
            <a:r>
              <a:rPr lang="en-CA" sz="3200" i="1" dirty="0">
                <a:solidFill>
                  <a:schemeClr val="bg1"/>
                </a:solidFill>
              </a:rPr>
              <a:t>, in relation to a work, </a:t>
            </a:r>
            <a:r>
              <a:rPr lang="en-CA" sz="3200" i="1" dirty="0">
                <a:solidFill>
                  <a:srgbClr val="FFFF00"/>
                </a:solidFill>
              </a:rPr>
              <a:t>means the sole right </a:t>
            </a:r>
            <a:r>
              <a:rPr lang="en-CA" sz="3200" i="1" dirty="0">
                <a:solidFill>
                  <a:schemeClr val="bg1"/>
                </a:solidFill>
              </a:rPr>
              <a:t>to produce or reproduce the work or any substantial part thereof in any material form whatever, </a:t>
            </a:r>
            <a:r>
              <a:rPr lang="en-CA" sz="3200" i="1" dirty="0">
                <a:solidFill>
                  <a:srgbClr val="FFFF00"/>
                </a:solidFill>
              </a:rPr>
              <a:t>to perform the work </a:t>
            </a:r>
            <a:r>
              <a:rPr lang="en-CA" sz="3200" i="1" dirty="0">
                <a:solidFill>
                  <a:schemeClr val="bg1"/>
                </a:solidFill>
              </a:rPr>
              <a:t>or any substantial part thereof </a:t>
            </a:r>
            <a:r>
              <a:rPr lang="en-CA" sz="3200" i="1" dirty="0">
                <a:solidFill>
                  <a:srgbClr val="FF0000"/>
                </a:solidFill>
              </a:rPr>
              <a:t>in public </a:t>
            </a:r>
            <a:r>
              <a:rPr lang="en-CA" sz="3200" i="1" dirty="0">
                <a:solidFill>
                  <a:schemeClr val="bg1"/>
                </a:solidFill>
              </a:rPr>
              <a:t>or, if the work is unpublished, to publish the work or any substantial part thereof, and includes the sole right</a:t>
            </a:r>
          </a:p>
          <a:p>
            <a:pPr marL="400050" lvl="1" indent="0">
              <a:lnSpc>
                <a:spcPct val="110000"/>
              </a:lnSpc>
              <a:buNone/>
            </a:pPr>
            <a:r>
              <a:rPr lang="en-CA" sz="3200" b="1" i="1" dirty="0">
                <a:solidFill>
                  <a:schemeClr val="bg1"/>
                </a:solidFill>
              </a:rPr>
              <a:t>(a)</a:t>
            </a:r>
            <a:r>
              <a:rPr lang="en-CA" sz="3200" i="1" dirty="0">
                <a:solidFill>
                  <a:schemeClr val="bg1"/>
                </a:solidFill>
              </a:rPr>
              <a:t> to produce, reproduce, perform or publish any translation of the work,…</a:t>
            </a:r>
          </a:p>
          <a:p>
            <a:pPr marL="0" indent="0">
              <a:buNone/>
            </a:pPr>
            <a:endParaRPr lang="en-US" dirty="0"/>
          </a:p>
        </p:txBody>
      </p:sp>
    </p:spTree>
    <p:extLst>
      <p:ext uri="{BB962C8B-B14F-4D97-AF65-F5344CB8AC3E}">
        <p14:creationId xmlns:p14="http://schemas.microsoft.com/office/powerpoint/2010/main" val="325221115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5631" y="35626"/>
            <a:ext cx="8461168" cy="890649"/>
          </a:xfrm>
        </p:spPr>
        <p:txBody>
          <a:bodyPr/>
          <a:lstStyle/>
          <a:p>
            <a:r>
              <a:rPr lang="en-US" b="1" dirty="0">
                <a:solidFill>
                  <a:srgbClr val="FFFF00"/>
                </a:solidFill>
              </a:rPr>
              <a:t>Rights of the copyright owner</a:t>
            </a:r>
          </a:p>
        </p:txBody>
      </p:sp>
      <p:sp>
        <p:nvSpPr>
          <p:cNvPr id="2" name="Content Placeholder 1"/>
          <p:cNvSpPr>
            <a:spLocks noGrp="1"/>
          </p:cNvSpPr>
          <p:nvPr>
            <p:ph idx="1"/>
          </p:nvPr>
        </p:nvSpPr>
        <p:spPr>
          <a:xfrm>
            <a:off x="225631" y="926275"/>
            <a:ext cx="8787739" cy="4880759"/>
          </a:xfrm>
        </p:spPr>
        <p:txBody>
          <a:bodyPr>
            <a:noAutofit/>
          </a:bodyPr>
          <a:lstStyle/>
          <a:p>
            <a:pPr marL="0" indent="0">
              <a:lnSpc>
                <a:spcPct val="100000"/>
              </a:lnSpc>
              <a:buNone/>
            </a:pPr>
            <a:r>
              <a:rPr lang="en-US" sz="2600" b="1" dirty="0">
                <a:solidFill>
                  <a:schemeClr val="bg1"/>
                </a:solidFill>
              </a:rPr>
              <a:t>Right to perform a work </a:t>
            </a:r>
            <a:r>
              <a:rPr lang="en-US" sz="2600" b="1" dirty="0">
                <a:solidFill>
                  <a:srgbClr val="FF0000"/>
                </a:solidFill>
              </a:rPr>
              <a:t>in public</a:t>
            </a:r>
          </a:p>
          <a:p>
            <a:pPr>
              <a:lnSpc>
                <a:spcPct val="100000"/>
              </a:lnSpc>
            </a:pPr>
            <a:r>
              <a:rPr lang="en-US" sz="2600" i="1" dirty="0">
                <a:solidFill>
                  <a:srgbClr val="00B0F0"/>
                </a:solidFill>
              </a:rPr>
              <a:t>Canadian Admiral Corp. v. </a:t>
            </a:r>
            <a:r>
              <a:rPr lang="en-US" sz="2600" i="1" dirty="0" err="1">
                <a:solidFill>
                  <a:srgbClr val="00B0F0"/>
                </a:solidFill>
              </a:rPr>
              <a:t>Rediffusion</a:t>
            </a:r>
            <a:r>
              <a:rPr lang="en-US" sz="2600" i="1" dirty="0">
                <a:solidFill>
                  <a:srgbClr val="00B0F0"/>
                </a:solidFill>
              </a:rPr>
              <a:t> Inc., </a:t>
            </a:r>
            <a:r>
              <a:rPr lang="en-US" sz="2600" dirty="0">
                <a:solidFill>
                  <a:schemeClr val="bg1"/>
                </a:solidFill>
              </a:rPr>
              <a:t>[1954] Ex. C.R. 382</a:t>
            </a:r>
          </a:p>
          <a:p>
            <a:pPr lvl="1">
              <a:lnSpc>
                <a:spcPct val="100000"/>
              </a:lnSpc>
              <a:buFont typeface="Courier New" panose="02070309020205020404" pitchFamily="49" charset="0"/>
              <a:buChar char="o"/>
            </a:pPr>
            <a:r>
              <a:rPr lang="en-CA" sz="2600" dirty="0">
                <a:solidFill>
                  <a:schemeClr val="bg1"/>
                </a:solidFill>
              </a:rPr>
              <a:t>Did the Defendant </a:t>
            </a:r>
            <a:r>
              <a:rPr lang="en-CA" sz="2600" dirty="0" err="1">
                <a:solidFill>
                  <a:schemeClr val="bg1"/>
                </a:solidFill>
              </a:rPr>
              <a:t>Redifusion</a:t>
            </a:r>
            <a:r>
              <a:rPr lang="en-CA" sz="2600" dirty="0">
                <a:solidFill>
                  <a:schemeClr val="bg1"/>
                </a:solidFill>
              </a:rPr>
              <a:t> perform the work in public when it </a:t>
            </a:r>
            <a:r>
              <a:rPr lang="en-CA" sz="2600" dirty="0" err="1">
                <a:solidFill>
                  <a:schemeClr val="bg1"/>
                </a:solidFill>
              </a:rPr>
              <a:t>rediffused</a:t>
            </a:r>
            <a:r>
              <a:rPr lang="en-CA" sz="2600" dirty="0">
                <a:solidFill>
                  <a:schemeClr val="bg1"/>
                </a:solidFill>
              </a:rPr>
              <a:t> the football telecast to its subscribers in their homes, and their showrooms/sales offices? </a:t>
            </a:r>
            <a:endParaRPr lang="en-US" sz="2600" dirty="0">
              <a:solidFill>
                <a:schemeClr val="bg1"/>
              </a:solidFill>
            </a:endParaRPr>
          </a:p>
          <a:p>
            <a:pPr lvl="1">
              <a:lnSpc>
                <a:spcPct val="100000"/>
              </a:lnSpc>
              <a:buFont typeface="Courier New" panose="02070309020205020404" pitchFamily="49" charset="0"/>
              <a:buChar char="o"/>
            </a:pPr>
            <a:r>
              <a:rPr lang="en-US" sz="2600" dirty="0">
                <a:solidFill>
                  <a:srgbClr val="FFFF00"/>
                </a:solidFill>
              </a:rPr>
              <a:t>If the audience </a:t>
            </a:r>
            <a:r>
              <a:rPr lang="en-US" sz="2600" dirty="0">
                <a:solidFill>
                  <a:schemeClr val="bg1"/>
                </a:solidFill>
              </a:rPr>
              <a:t>considered in relation to the owners of the copyright </a:t>
            </a:r>
            <a:r>
              <a:rPr lang="en-US" sz="2600" dirty="0">
                <a:solidFill>
                  <a:srgbClr val="FFFF00"/>
                </a:solidFill>
              </a:rPr>
              <a:t>can properly be described as </a:t>
            </a:r>
            <a:r>
              <a:rPr lang="en-US" sz="2600" dirty="0">
                <a:solidFill>
                  <a:srgbClr val="FF0000"/>
                </a:solidFill>
              </a:rPr>
              <a:t>the owner’s ‘public’ </a:t>
            </a:r>
            <a:r>
              <a:rPr lang="en-US" sz="2600" dirty="0">
                <a:solidFill>
                  <a:schemeClr val="bg1"/>
                </a:solidFill>
              </a:rPr>
              <a:t>or part of their ‘public’, then anyone who performs the work </a:t>
            </a:r>
            <a:r>
              <a:rPr lang="en-US" sz="2600" dirty="0">
                <a:solidFill>
                  <a:srgbClr val="FFFF00"/>
                </a:solidFill>
              </a:rPr>
              <a:t>before that audience </a:t>
            </a:r>
            <a:r>
              <a:rPr lang="en-US" sz="2600" dirty="0">
                <a:solidFill>
                  <a:schemeClr val="bg1"/>
                </a:solidFill>
              </a:rPr>
              <a:t>without the consent of the author would be infringing their copyright (</a:t>
            </a:r>
            <a:r>
              <a:rPr lang="en-US" sz="2600" i="1" dirty="0">
                <a:solidFill>
                  <a:srgbClr val="00B0F0"/>
                </a:solidFill>
              </a:rPr>
              <a:t>Jennings v. Stephens</a:t>
            </a:r>
            <a:r>
              <a:rPr lang="en-US" sz="2600" dirty="0">
                <a:solidFill>
                  <a:schemeClr val="bg1"/>
                </a:solidFill>
              </a:rPr>
              <a:t>)</a:t>
            </a:r>
          </a:p>
        </p:txBody>
      </p:sp>
      <p:sp>
        <p:nvSpPr>
          <p:cNvPr id="4" name="Slide Number Placeholder 3"/>
          <p:cNvSpPr>
            <a:spLocks noGrp="1"/>
          </p:cNvSpPr>
          <p:nvPr>
            <p:ph type="sldNum" sz="quarter" idx="12"/>
          </p:nvPr>
        </p:nvSpPr>
        <p:spPr/>
        <p:txBody>
          <a:bodyPr/>
          <a:lstStyle/>
          <a:p>
            <a:fld id="{600857A6-B069-5747-8C2C-4237D03FF20B}" type="slidenum">
              <a:rPr lang="en-US" smtClean="0"/>
              <a:t>102</a:t>
            </a:fld>
            <a:endParaRPr lang="en-US"/>
          </a:p>
        </p:txBody>
      </p:sp>
    </p:spTree>
    <p:extLst>
      <p:ext uri="{BB962C8B-B14F-4D97-AF65-F5344CB8AC3E}">
        <p14:creationId xmlns:p14="http://schemas.microsoft.com/office/powerpoint/2010/main" val="44550818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28827"/>
          </a:xfrm>
        </p:spPr>
        <p:txBody>
          <a:bodyPr>
            <a:normAutofit fontScale="90000"/>
          </a:bodyPr>
          <a:lstStyle/>
          <a:p>
            <a:r>
              <a:rPr lang="en-US" b="1" dirty="0">
                <a:solidFill>
                  <a:srgbClr val="FFFF00"/>
                </a:solidFill>
              </a:rPr>
              <a:t>Rights of the copyright owner</a:t>
            </a:r>
          </a:p>
        </p:txBody>
      </p:sp>
      <p:sp>
        <p:nvSpPr>
          <p:cNvPr id="2" name="Content Placeholder 1"/>
          <p:cNvSpPr>
            <a:spLocks noGrp="1"/>
          </p:cNvSpPr>
          <p:nvPr>
            <p:ph idx="1"/>
          </p:nvPr>
        </p:nvSpPr>
        <p:spPr>
          <a:xfrm>
            <a:off x="457200" y="1211283"/>
            <a:ext cx="8437418" cy="4643252"/>
          </a:xfrm>
        </p:spPr>
        <p:txBody>
          <a:bodyPr>
            <a:normAutofit lnSpcReduction="10000"/>
          </a:bodyPr>
          <a:lstStyle/>
          <a:p>
            <a:pPr marL="0" indent="0">
              <a:lnSpc>
                <a:spcPct val="120000"/>
              </a:lnSpc>
              <a:buNone/>
            </a:pPr>
            <a:r>
              <a:rPr lang="en-US" sz="2200" b="1" dirty="0">
                <a:solidFill>
                  <a:schemeClr val="bg1"/>
                </a:solidFill>
              </a:rPr>
              <a:t>Right to perform a work </a:t>
            </a:r>
            <a:r>
              <a:rPr lang="en-US" sz="2200" b="1" dirty="0">
                <a:solidFill>
                  <a:srgbClr val="FF0000"/>
                </a:solidFill>
              </a:rPr>
              <a:t>in public</a:t>
            </a:r>
          </a:p>
          <a:p>
            <a:pPr>
              <a:lnSpc>
                <a:spcPct val="120000"/>
              </a:lnSpc>
            </a:pPr>
            <a:r>
              <a:rPr lang="en-US" sz="2200" i="1" dirty="0">
                <a:solidFill>
                  <a:srgbClr val="00B0F0"/>
                </a:solidFill>
              </a:rPr>
              <a:t>Canadian Admiral Corp. v. </a:t>
            </a:r>
            <a:r>
              <a:rPr lang="en-US" sz="2200" i="1" dirty="0" err="1">
                <a:solidFill>
                  <a:srgbClr val="00B0F0"/>
                </a:solidFill>
              </a:rPr>
              <a:t>Rediffusion</a:t>
            </a:r>
            <a:r>
              <a:rPr lang="en-US" sz="2200" i="1" dirty="0">
                <a:solidFill>
                  <a:srgbClr val="00B0F0"/>
                </a:solidFill>
              </a:rPr>
              <a:t> Inc., </a:t>
            </a:r>
            <a:r>
              <a:rPr lang="en-US" sz="2200" dirty="0">
                <a:solidFill>
                  <a:schemeClr val="bg1"/>
                </a:solidFill>
              </a:rPr>
              <a:t>[1954] Ex. C.R. 382</a:t>
            </a:r>
          </a:p>
          <a:p>
            <a:pPr lvl="1">
              <a:lnSpc>
                <a:spcPct val="120000"/>
              </a:lnSpc>
              <a:buFont typeface="Courier New" panose="02070309020205020404" pitchFamily="49" charset="0"/>
              <a:buChar char="o"/>
            </a:pPr>
            <a:r>
              <a:rPr lang="en-US" sz="2200" dirty="0">
                <a:solidFill>
                  <a:schemeClr val="bg1"/>
                </a:solidFill>
              </a:rPr>
              <a:t>Exception given where audience is not part of author’s public</a:t>
            </a:r>
          </a:p>
          <a:p>
            <a:pPr lvl="1">
              <a:lnSpc>
                <a:spcPct val="120000"/>
              </a:lnSpc>
              <a:buFont typeface="Courier New" panose="02070309020205020404" pitchFamily="49" charset="0"/>
              <a:buChar char="o"/>
            </a:pPr>
            <a:r>
              <a:rPr lang="en-US" sz="2200" dirty="0">
                <a:solidFill>
                  <a:schemeClr val="bg1"/>
                </a:solidFill>
              </a:rPr>
              <a:t>Main case is </a:t>
            </a:r>
            <a:r>
              <a:rPr lang="en-US" sz="2200" i="1" dirty="0">
                <a:solidFill>
                  <a:srgbClr val="00B0F0"/>
                </a:solidFill>
              </a:rPr>
              <a:t>Jennings v. Stephens</a:t>
            </a:r>
            <a:r>
              <a:rPr lang="en-US" sz="2200" dirty="0">
                <a:solidFill>
                  <a:srgbClr val="00B0F0"/>
                </a:solidFill>
              </a:rPr>
              <a:t> </a:t>
            </a:r>
            <a:r>
              <a:rPr lang="en-US" sz="2200" dirty="0">
                <a:solidFill>
                  <a:schemeClr val="bg1"/>
                </a:solidFill>
              </a:rPr>
              <a:t>[1936] 1 All E.R. 228 &amp; 413 where 600 workers listened to broadcast music in a factory. </a:t>
            </a:r>
            <a:r>
              <a:rPr lang="en-US" sz="2200" dirty="0">
                <a:solidFill>
                  <a:srgbClr val="FFFF00"/>
                </a:solidFill>
              </a:rPr>
              <a:t> </a:t>
            </a:r>
            <a:r>
              <a:rPr lang="en-US" sz="2200" dirty="0">
                <a:solidFill>
                  <a:schemeClr val="bg1"/>
                </a:solidFill>
              </a:rPr>
              <a:t>Held that </a:t>
            </a:r>
            <a:r>
              <a:rPr lang="en-CA" sz="2200" dirty="0">
                <a:solidFill>
                  <a:schemeClr val="bg1"/>
                </a:solidFill>
              </a:rPr>
              <a:t>everything depends on the </a:t>
            </a:r>
            <a:r>
              <a:rPr lang="en-CA" sz="2200" dirty="0">
                <a:solidFill>
                  <a:srgbClr val="FF0000"/>
                </a:solidFill>
              </a:rPr>
              <a:t>character of the audience </a:t>
            </a:r>
            <a:r>
              <a:rPr lang="en-CA" sz="2200" dirty="0">
                <a:solidFill>
                  <a:schemeClr val="bg1"/>
                </a:solidFill>
              </a:rPr>
              <a:t>– </a:t>
            </a:r>
            <a:r>
              <a:rPr lang="en-CA" sz="2200" dirty="0">
                <a:solidFill>
                  <a:srgbClr val="FFFF00"/>
                </a:solidFill>
              </a:rPr>
              <a:t>Is the audience part of the copyright owner’s public</a:t>
            </a:r>
            <a:r>
              <a:rPr lang="en-CA" sz="2200" dirty="0">
                <a:solidFill>
                  <a:srgbClr val="FF0000"/>
                </a:solidFill>
              </a:rPr>
              <a:t>? </a:t>
            </a:r>
            <a:r>
              <a:rPr lang="en-CA" sz="2200" dirty="0">
                <a:solidFill>
                  <a:schemeClr val="bg1"/>
                </a:solidFill>
              </a:rPr>
              <a:t>If the audience considered in relation to the owner of the copyright can properly be described as the owner's "public" or part of his "public," </a:t>
            </a:r>
            <a:r>
              <a:rPr lang="en-CA" sz="2200" dirty="0">
                <a:solidFill>
                  <a:srgbClr val="FFFF00"/>
                </a:solidFill>
              </a:rPr>
              <a:t>then anyone who performs the work before that audience without the consent of the author would be infringing his copyright</a:t>
            </a:r>
            <a:r>
              <a:rPr lang="en-CA" sz="2200" dirty="0">
                <a:solidFill>
                  <a:schemeClr val="bg1"/>
                </a:solidFill>
              </a:rPr>
              <a:t>.</a:t>
            </a:r>
          </a:p>
          <a:p>
            <a:pPr lvl="1">
              <a:lnSpc>
                <a:spcPct val="120000"/>
              </a:lnSpc>
            </a:pPr>
            <a:endParaRPr lang="en-US" sz="2800" i="1" u="sng"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103</a:t>
            </a:fld>
            <a:endParaRPr lang="en-US"/>
          </a:p>
        </p:txBody>
      </p:sp>
    </p:spTree>
    <p:extLst>
      <p:ext uri="{BB962C8B-B14F-4D97-AF65-F5344CB8AC3E}">
        <p14:creationId xmlns:p14="http://schemas.microsoft.com/office/powerpoint/2010/main" val="309775872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9F658-9A02-1D40-AC2D-C2457BCC055A}"/>
              </a:ext>
            </a:extLst>
          </p:cNvPr>
          <p:cNvSpPr>
            <a:spLocks noGrp="1"/>
          </p:cNvSpPr>
          <p:nvPr>
            <p:ph type="title"/>
          </p:nvPr>
        </p:nvSpPr>
        <p:spPr>
          <a:xfrm>
            <a:off x="457200" y="274638"/>
            <a:ext cx="8229600" cy="833819"/>
          </a:xfrm>
        </p:spPr>
        <p:txBody>
          <a:bodyPr/>
          <a:lstStyle/>
          <a:p>
            <a:r>
              <a:rPr lang="en-US" dirty="0">
                <a:solidFill>
                  <a:srgbClr val="FFFF00"/>
                </a:solidFill>
              </a:rPr>
              <a:t>Net Result</a:t>
            </a:r>
          </a:p>
        </p:txBody>
      </p:sp>
      <p:sp>
        <p:nvSpPr>
          <p:cNvPr id="3" name="Content Placeholder 2">
            <a:extLst>
              <a:ext uri="{FF2B5EF4-FFF2-40B4-BE49-F238E27FC236}">
                <a16:creationId xmlns:a16="http://schemas.microsoft.com/office/drawing/2014/main" id="{FF95131C-48C7-8949-A76D-19A0443BE55C}"/>
              </a:ext>
            </a:extLst>
          </p:cNvPr>
          <p:cNvSpPr>
            <a:spLocks noGrp="1"/>
          </p:cNvSpPr>
          <p:nvPr>
            <p:ph idx="1"/>
          </p:nvPr>
        </p:nvSpPr>
        <p:spPr>
          <a:xfrm>
            <a:off x="457200" y="1270660"/>
            <a:ext cx="8229600" cy="4478883"/>
          </a:xfrm>
        </p:spPr>
        <p:txBody>
          <a:bodyPr>
            <a:noAutofit/>
          </a:bodyPr>
          <a:lstStyle/>
          <a:p>
            <a:pPr marL="0" indent="0">
              <a:buNone/>
            </a:pPr>
            <a:r>
              <a:rPr lang="en-CA" sz="3600" i="1" dirty="0">
                <a:solidFill>
                  <a:schemeClr val="bg1"/>
                </a:solidFill>
              </a:rPr>
              <a:t>A performance in public means a performance to an audience which is not domestic or quasi domestic in character</a:t>
            </a:r>
            <a:r>
              <a:rPr lang="en-CA" sz="3600" i="1" dirty="0">
                <a:solidFill>
                  <a:srgbClr val="FF0000"/>
                </a:solidFill>
              </a:rPr>
              <a:t>.</a:t>
            </a:r>
            <a:r>
              <a:rPr lang="en-CA" sz="3600" i="1" dirty="0">
                <a:solidFill>
                  <a:schemeClr val="bg1"/>
                </a:solidFill>
              </a:rPr>
              <a:t> The answer depends </a:t>
            </a:r>
            <a:r>
              <a:rPr lang="en-CA" sz="3600" i="1" dirty="0">
                <a:solidFill>
                  <a:srgbClr val="FF0000"/>
                </a:solidFill>
              </a:rPr>
              <a:t>“</a:t>
            </a:r>
            <a:r>
              <a:rPr lang="en-CA" sz="3600" i="1" dirty="0">
                <a:solidFill>
                  <a:srgbClr val="FFFF00"/>
                </a:solidFill>
              </a:rPr>
              <a:t>solely upon the character of the audience</a:t>
            </a:r>
            <a:r>
              <a:rPr lang="en-CA" sz="3600" i="1" dirty="0">
                <a:solidFill>
                  <a:srgbClr val="FF0000"/>
                </a:solidFill>
              </a:rPr>
              <a:t>”</a:t>
            </a:r>
            <a:r>
              <a:rPr lang="en-CA" sz="3600" i="1" dirty="0">
                <a:solidFill>
                  <a:schemeClr val="bg1"/>
                </a:solidFill>
              </a:rPr>
              <a:t> and factors such as whether visitors are present, </a:t>
            </a:r>
            <a:r>
              <a:rPr lang="en-CA" sz="3600" i="1" dirty="0">
                <a:solidFill>
                  <a:srgbClr val="FFFF00"/>
                </a:solidFill>
              </a:rPr>
              <a:t>whether an entrance fee is charged</a:t>
            </a:r>
            <a:r>
              <a:rPr lang="en-CA" sz="3600" i="1" dirty="0">
                <a:solidFill>
                  <a:schemeClr val="bg1"/>
                </a:solidFill>
              </a:rPr>
              <a:t>, or the number of people in the </a:t>
            </a:r>
            <a:r>
              <a:rPr lang="en-CA" sz="3600" i="1" dirty="0">
                <a:solidFill>
                  <a:srgbClr val="FFFF00"/>
                </a:solidFill>
              </a:rPr>
              <a:t>audience</a:t>
            </a:r>
            <a:r>
              <a:rPr lang="en-CA" sz="3600" i="1" dirty="0">
                <a:solidFill>
                  <a:schemeClr val="bg1"/>
                </a:solidFill>
              </a:rPr>
              <a:t> are not pre-determined.</a:t>
            </a:r>
            <a:endParaRPr lang="en-US" sz="3600" i="1" dirty="0">
              <a:solidFill>
                <a:schemeClr val="bg1"/>
              </a:solidFill>
            </a:endParaRPr>
          </a:p>
        </p:txBody>
      </p:sp>
    </p:spTree>
    <p:extLst>
      <p:ext uri="{BB962C8B-B14F-4D97-AF65-F5344CB8AC3E}">
        <p14:creationId xmlns:p14="http://schemas.microsoft.com/office/powerpoint/2010/main" val="70381248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9" y="102446"/>
            <a:ext cx="8229600" cy="841643"/>
          </a:xfrm>
        </p:spPr>
        <p:txBody>
          <a:bodyPr/>
          <a:lstStyle/>
          <a:p>
            <a:r>
              <a:rPr lang="en-US" b="1" dirty="0">
                <a:solidFill>
                  <a:srgbClr val="FFFF00"/>
                </a:solidFill>
              </a:rPr>
              <a:t>Rights of the copyright owner</a:t>
            </a:r>
          </a:p>
        </p:txBody>
      </p:sp>
      <p:sp>
        <p:nvSpPr>
          <p:cNvPr id="2" name="Content Placeholder 1"/>
          <p:cNvSpPr>
            <a:spLocks noGrp="1"/>
          </p:cNvSpPr>
          <p:nvPr>
            <p:ph idx="1"/>
          </p:nvPr>
        </p:nvSpPr>
        <p:spPr>
          <a:xfrm>
            <a:off x="457199" y="1175658"/>
            <a:ext cx="8532421" cy="4738254"/>
          </a:xfrm>
        </p:spPr>
        <p:txBody>
          <a:bodyPr>
            <a:normAutofit/>
          </a:bodyPr>
          <a:lstStyle/>
          <a:p>
            <a:pPr marL="0" indent="0">
              <a:lnSpc>
                <a:spcPct val="120000"/>
              </a:lnSpc>
              <a:buNone/>
            </a:pPr>
            <a:r>
              <a:rPr lang="en-US" sz="2400" b="1" dirty="0">
                <a:solidFill>
                  <a:schemeClr val="bg1"/>
                </a:solidFill>
              </a:rPr>
              <a:t>Right to perform a work </a:t>
            </a:r>
            <a:r>
              <a:rPr lang="en-US" sz="2400" b="1" dirty="0">
                <a:solidFill>
                  <a:srgbClr val="FF0000"/>
                </a:solidFill>
              </a:rPr>
              <a:t>in public</a:t>
            </a:r>
          </a:p>
          <a:p>
            <a:pPr>
              <a:lnSpc>
                <a:spcPct val="120000"/>
              </a:lnSpc>
            </a:pPr>
            <a:r>
              <a:rPr lang="en-US" sz="2400" i="1" dirty="0">
                <a:solidFill>
                  <a:srgbClr val="00B0F0"/>
                </a:solidFill>
              </a:rPr>
              <a:t>Canadian Admiral Corp. v. </a:t>
            </a:r>
            <a:r>
              <a:rPr lang="en-US" sz="2400" i="1" dirty="0" err="1">
                <a:solidFill>
                  <a:srgbClr val="00B0F0"/>
                </a:solidFill>
              </a:rPr>
              <a:t>Rediffusion</a:t>
            </a:r>
            <a:r>
              <a:rPr lang="en-US" sz="2400" i="1" dirty="0">
                <a:solidFill>
                  <a:srgbClr val="00B0F0"/>
                </a:solidFill>
              </a:rPr>
              <a:t> Inc., </a:t>
            </a:r>
            <a:r>
              <a:rPr lang="en-US" sz="2400" dirty="0">
                <a:solidFill>
                  <a:schemeClr val="bg1"/>
                </a:solidFill>
              </a:rPr>
              <a:t>[1954] Ex. C.R. 382: Exception given where audience is not part of author’s public</a:t>
            </a:r>
          </a:p>
          <a:p>
            <a:pPr lvl="1">
              <a:lnSpc>
                <a:spcPct val="120000"/>
              </a:lnSpc>
              <a:buFont typeface="Courier New" panose="02070309020205020404" pitchFamily="49" charset="0"/>
              <a:buChar char="o"/>
            </a:pPr>
            <a:r>
              <a:rPr lang="en-US" sz="2400" dirty="0">
                <a:solidFill>
                  <a:srgbClr val="FFFF00"/>
                </a:solidFill>
              </a:rPr>
              <a:t>Other cases cited</a:t>
            </a:r>
            <a:r>
              <a:rPr lang="en-US" sz="2400" dirty="0">
                <a:solidFill>
                  <a:schemeClr val="bg1"/>
                </a:solidFill>
              </a:rPr>
              <a:t>: </a:t>
            </a:r>
            <a:r>
              <a:rPr lang="en-CA" sz="2400" i="1" dirty="0">
                <a:solidFill>
                  <a:srgbClr val="00B0F0"/>
                </a:solidFill>
              </a:rPr>
              <a:t>Duck v. Bates </a:t>
            </a:r>
            <a:r>
              <a:rPr lang="en-CA" sz="2400" dirty="0">
                <a:solidFill>
                  <a:schemeClr val="bg1"/>
                </a:solidFill>
              </a:rPr>
              <a:t>(1884)</a:t>
            </a:r>
          </a:p>
          <a:p>
            <a:pPr lvl="2">
              <a:buFont typeface="Wingdings" pitchFamily="2" charset="2"/>
              <a:buChar char="§"/>
            </a:pPr>
            <a:r>
              <a:rPr lang="en-CA" sz="2400" dirty="0">
                <a:solidFill>
                  <a:schemeClr val="bg1"/>
                </a:solidFill>
              </a:rPr>
              <a:t>Play performed to nurses, attendants, doctors, students, some of their families at Guy’s Hospital. It was </a:t>
            </a:r>
            <a:r>
              <a:rPr lang="en-CA" sz="2400" dirty="0">
                <a:solidFill>
                  <a:srgbClr val="FFFF00"/>
                </a:solidFill>
              </a:rPr>
              <a:t>held</a:t>
            </a:r>
            <a:r>
              <a:rPr lang="en-CA" sz="2400" dirty="0">
                <a:solidFill>
                  <a:schemeClr val="bg1"/>
                </a:solidFill>
              </a:rPr>
              <a:t> to be a </a:t>
            </a:r>
            <a:r>
              <a:rPr lang="en-CA" sz="2400" dirty="0">
                <a:solidFill>
                  <a:srgbClr val="FFFF00"/>
                </a:solidFill>
              </a:rPr>
              <a:t>domestic or quasi-domestic performance</a:t>
            </a:r>
            <a:r>
              <a:rPr lang="en-CA" sz="2400" dirty="0">
                <a:solidFill>
                  <a:schemeClr val="bg1"/>
                </a:solidFill>
              </a:rPr>
              <a:t> – not a performance in public. </a:t>
            </a:r>
          </a:p>
          <a:p>
            <a:pPr lvl="2">
              <a:buFont typeface="Wingdings" pitchFamily="2" charset="2"/>
              <a:buChar char="§"/>
            </a:pPr>
            <a:r>
              <a:rPr lang="en-CA" sz="2400" dirty="0">
                <a:solidFill>
                  <a:schemeClr val="bg1"/>
                </a:solidFill>
              </a:rPr>
              <a:t>Could argue that </a:t>
            </a:r>
            <a:r>
              <a:rPr lang="en-CA" sz="2400" i="1" dirty="0">
                <a:solidFill>
                  <a:srgbClr val="00B0F0"/>
                </a:solidFill>
              </a:rPr>
              <a:t>Duck</a:t>
            </a:r>
            <a:r>
              <a:rPr lang="en-CA" sz="2400" dirty="0">
                <a:solidFill>
                  <a:schemeClr val="bg1"/>
                </a:solidFill>
              </a:rPr>
              <a:t> defines Performance In Public in a more narrowly  than does </a:t>
            </a:r>
            <a:r>
              <a:rPr lang="en-CA" sz="2400" i="1" dirty="0">
                <a:solidFill>
                  <a:srgbClr val="00B0F0"/>
                </a:solidFill>
              </a:rPr>
              <a:t>Jennings</a:t>
            </a:r>
          </a:p>
        </p:txBody>
      </p:sp>
      <p:sp>
        <p:nvSpPr>
          <p:cNvPr id="4" name="Slide Number Placeholder 3"/>
          <p:cNvSpPr>
            <a:spLocks noGrp="1"/>
          </p:cNvSpPr>
          <p:nvPr>
            <p:ph type="sldNum" sz="quarter" idx="12"/>
          </p:nvPr>
        </p:nvSpPr>
        <p:spPr/>
        <p:txBody>
          <a:bodyPr/>
          <a:lstStyle/>
          <a:p>
            <a:fld id="{600857A6-B069-5747-8C2C-4237D03FF20B}" type="slidenum">
              <a:rPr lang="en-US" smtClean="0"/>
              <a:t>105</a:t>
            </a:fld>
            <a:endParaRPr lang="en-US"/>
          </a:p>
        </p:txBody>
      </p:sp>
    </p:spTree>
    <p:extLst>
      <p:ext uri="{BB962C8B-B14F-4D97-AF65-F5344CB8AC3E}">
        <p14:creationId xmlns:p14="http://schemas.microsoft.com/office/powerpoint/2010/main" val="175245817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6563" y="101644"/>
            <a:ext cx="8390237" cy="837470"/>
          </a:xfrm>
        </p:spPr>
        <p:txBody>
          <a:bodyPr/>
          <a:lstStyle/>
          <a:p>
            <a:r>
              <a:rPr lang="en-US" b="1" dirty="0">
                <a:solidFill>
                  <a:srgbClr val="FFFF00"/>
                </a:solidFill>
              </a:rPr>
              <a:t>Rights of the copyright owner</a:t>
            </a:r>
          </a:p>
        </p:txBody>
      </p:sp>
      <p:sp>
        <p:nvSpPr>
          <p:cNvPr id="2" name="Content Placeholder 1"/>
          <p:cNvSpPr>
            <a:spLocks noGrp="1"/>
          </p:cNvSpPr>
          <p:nvPr>
            <p:ph idx="1"/>
          </p:nvPr>
        </p:nvSpPr>
        <p:spPr>
          <a:xfrm>
            <a:off x="296563" y="1112108"/>
            <a:ext cx="8699156" cy="4806778"/>
          </a:xfrm>
        </p:spPr>
        <p:txBody>
          <a:bodyPr>
            <a:normAutofit fontScale="25000" lnSpcReduction="20000"/>
          </a:bodyPr>
          <a:lstStyle/>
          <a:p>
            <a:pPr marL="0" indent="0">
              <a:lnSpc>
                <a:spcPct val="110000"/>
              </a:lnSpc>
              <a:buNone/>
            </a:pPr>
            <a:r>
              <a:rPr lang="en-US" sz="12000" b="1" dirty="0">
                <a:solidFill>
                  <a:schemeClr val="bg1"/>
                </a:solidFill>
              </a:rPr>
              <a:t>Right to perform a work </a:t>
            </a:r>
            <a:r>
              <a:rPr lang="en-US" sz="12000" b="1" dirty="0">
                <a:solidFill>
                  <a:srgbClr val="FF0000"/>
                </a:solidFill>
              </a:rPr>
              <a:t>in public</a:t>
            </a:r>
          </a:p>
          <a:p>
            <a:pPr>
              <a:lnSpc>
                <a:spcPct val="110000"/>
              </a:lnSpc>
            </a:pPr>
            <a:r>
              <a:rPr lang="en-US" sz="12000" i="1" dirty="0">
                <a:solidFill>
                  <a:srgbClr val="00B0F0"/>
                </a:solidFill>
              </a:rPr>
              <a:t>Canadian Admiral Corp. v. </a:t>
            </a:r>
            <a:r>
              <a:rPr lang="en-US" sz="12000" i="1" dirty="0" err="1">
                <a:solidFill>
                  <a:srgbClr val="00B0F0"/>
                </a:solidFill>
              </a:rPr>
              <a:t>Rediffusion</a:t>
            </a:r>
            <a:r>
              <a:rPr lang="en-US" sz="12000" i="1" dirty="0">
                <a:solidFill>
                  <a:srgbClr val="00B0F0"/>
                </a:solidFill>
              </a:rPr>
              <a:t> Inc., </a:t>
            </a:r>
            <a:r>
              <a:rPr lang="en-US" sz="12000" dirty="0">
                <a:solidFill>
                  <a:schemeClr val="bg1"/>
                </a:solidFill>
              </a:rPr>
              <a:t>[1954] Ex. C.R. 382</a:t>
            </a:r>
          </a:p>
          <a:p>
            <a:pPr lvl="1">
              <a:lnSpc>
                <a:spcPct val="110000"/>
              </a:lnSpc>
              <a:buFont typeface="Courier New" panose="02070309020205020404" pitchFamily="49" charset="0"/>
              <a:buChar char="o"/>
            </a:pPr>
            <a:r>
              <a:rPr lang="en-US" sz="12000" dirty="0">
                <a:solidFill>
                  <a:srgbClr val="FFFF00"/>
                </a:solidFill>
              </a:rPr>
              <a:t>Even 1M private performances does not constitute performance in public</a:t>
            </a:r>
          </a:p>
          <a:p>
            <a:pPr lvl="1">
              <a:lnSpc>
                <a:spcPct val="110000"/>
              </a:lnSpc>
              <a:buFont typeface="Courier New" panose="02070309020205020404" pitchFamily="49" charset="0"/>
              <a:buChar char="o"/>
            </a:pPr>
            <a:r>
              <a:rPr lang="en-US" sz="12000" dirty="0" err="1">
                <a:solidFill>
                  <a:schemeClr val="bg1"/>
                </a:solidFill>
              </a:rPr>
              <a:t>Rediffusion</a:t>
            </a:r>
            <a:r>
              <a:rPr lang="en-US" sz="12000" dirty="0">
                <a:solidFill>
                  <a:schemeClr val="bg1"/>
                </a:solidFill>
              </a:rPr>
              <a:t> (cable) to private homes not in public.</a:t>
            </a:r>
          </a:p>
          <a:p>
            <a:pPr lvl="0">
              <a:lnSpc>
                <a:spcPct val="110000"/>
              </a:lnSpc>
            </a:pPr>
            <a:r>
              <a:rPr lang="en-US" sz="12000" dirty="0">
                <a:solidFill>
                  <a:srgbClr val="FFFF00"/>
                </a:solidFill>
              </a:rPr>
              <a:t>Berri Street showroom </a:t>
            </a:r>
            <a:r>
              <a:rPr lang="en-US" sz="12000" dirty="0">
                <a:solidFill>
                  <a:srgbClr val="00B0F0"/>
                </a:solidFill>
              </a:rPr>
              <a:t>however was open to the public</a:t>
            </a:r>
            <a:r>
              <a:rPr lang="en-US" sz="12000" dirty="0">
                <a:solidFill>
                  <a:schemeClr val="bg1"/>
                </a:solidFill>
              </a:rPr>
              <a:t>. </a:t>
            </a:r>
            <a:r>
              <a:rPr lang="en-CA" sz="12000" dirty="0">
                <a:solidFill>
                  <a:schemeClr val="bg1"/>
                </a:solidFill>
              </a:rPr>
              <a:t>Nothing of a domestic or quasi-domestic nature. As a result, it can be viewed as a </a:t>
            </a:r>
            <a:r>
              <a:rPr lang="en-CA" sz="12000" dirty="0">
                <a:solidFill>
                  <a:srgbClr val="FF0000"/>
                </a:solidFill>
              </a:rPr>
              <a:t>performance in public</a:t>
            </a:r>
            <a:r>
              <a:rPr lang="en-CA" sz="12000" dirty="0">
                <a:solidFill>
                  <a:srgbClr val="FFFF00"/>
                </a:solidFill>
              </a:rPr>
              <a:t>.</a:t>
            </a:r>
          </a:p>
          <a:p>
            <a:pPr marL="0" indent="0">
              <a:buNone/>
            </a:pPr>
            <a:endParaRPr lang="en-US" sz="2800" dirty="0">
              <a:solidFill>
                <a:schemeClr val="bg1"/>
              </a:solidFill>
            </a:endParaRPr>
          </a:p>
          <a:p>
            <a:pPr lvl="3"/>
            <a:endParaRPr lang="en-US" i="1" dirty="0"/>
          </a:p>
        </p:txBody>
      </p:sp>
      <p:sp>
        <p:nvSpPr>
          <p:cNvPr id="4" name="Slide Number Placeholder 3"/>
          <p:cNvSpPr>
            <a:spLocks noGrp="1"/>
          </p:cNvSpPr>
          <p:nvPr>
            <p:ph type="sldNum" sz="quarter" idx="12"/>
          </p:nvPr>
        </p:nvSpPr>
        <p:spPr/>
        <p:txBody>
          <a:bodyPr/>
          <a:lstStyle/>
          <a:p>
            <a:fld id="{600857A6-B069-5747-8C2C-4237D03FF20B}" type="slidenum">
              <a:rPr lang="en-US" smtClean="0"/>
              <a:t>106</a:t>
            </a:fld>
            <a:endParaRPr lang="en-US"/>
          </a:p>
        </p:txBody>
      </p:sp>
    </p:spTree>
    <p:extLst>
      <p:ext uri="{BB962C8B-B14F-4D97-AF65-F5344CB8AC3E}">
        <p14:creationId xmlns:p14="http://schemas.microsoft.com/office/powerpoint/2010/main" val="302855245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2995" y="190005"/>
            <a:ext cx="8864127" cy="5700156"/>
          </a:xfrm>
        </p:spPr>
        <p:txBody>
          <a:bodyPr>
            <a:normAutofit/>
          </a:bodyPr>
          <a:lstStyle/>
          <a:p>
            <a:pPr>
              <a:lnSpc>
                <a:spcPct val="110000"/>
              </a:lnSpc>
            </a:pPr>
            <a:r>
              <a:rPr lang="en-US" sz="2400" i="1" dirty="0">
                <a:solidFill>
                  <a:srgbClr val="00B0F0"/>
                </a:solidFill>
              </a:rPr>
              <a:t>Harms Inc. and </a:t>
            </a:r>
            <a:r>
              <a:rPr lang="en-US" sz="2400" i="1" dirty="0" err="1">
                <a:solidFill>
                  <a:srgbClr val="00B0F0"/>
                </a:solidFill>
              </a:rPr>
              <a:t>Chappel</a:t>
            </a:r>
            <a:r>
              <a:rPr lang="en-US" sz="2400" i="1" dirty="0">
                <a:solidFill>
                  <a:srgbClr val="00B0F0"/>
                </a:solidFill>
              </a:rPr>
              <a:t> &amp; Co v. </a:t>
            </a:r>
            <a:r>
              <a:rPr lang="en-US" sz="2400" i="1" dirty="0" err="1">
                <a:solidFill>
                  <a:srgbClr val="00B0F0"/>
                </a:solidFill>
              </a:rPr>
              <a:t>Martan’s</a:t>
            </a:r>
            <a:r>
              <a:rPr lang="en-US" sz="2400" i="1" dirty="0">
                <a:solidFill>
                  <a:srgbClr val="00B0F0"/>
                </a:solidFill>
              </a:rPr>
              <a:t> Club </a:t>
            </a:r>
            <a:r>
              <a:rPr lang="en-US" sz="2400" dirty="0">
                <a:solidFill>
                  <a:schemeClr val="bg1"/>
                </a:solidFill>
              </a:rPr>
              <a:t>(1927): </a:t>
            </a:r>
            <a:r>
              <a:rPr lang="en-CA" sz="2400" dirty="0">
                <a:solidFill>
                  <a:schemeClr val="bg1"/>
                </a:solidFill>
              </a:rPr>
              <a:t>Performance at the Embassy Club at which club members, potential members and some guests were present. Held to be a performance </a:t>
            </a:r>
            <a:r>
              <a:rPr lang="en-CA" sz="2400" dirty="0">
                <a:solidFill>
                  <a:srgbClr val="FF0000"/>
                </a:solidFill>
              </a:rPr>
              <a:t>in public</a:t>
            </a:r>
            <a:r>
              <a:rPr lang="en-CA" sz="2400" dirty="0">
                <a:solidFill>
                  <a:schemeClr val="bg1"/>
                </a:solidFill>
              </a:rPr>
              <a:t>.</a:t>
            </a:r>
          </a:p>
          <a:p>
            <a:pPr>
              <a:lnSpc>
                <a:spcPct val="110000"/>
              </a:lnSpc>
            </a:pPr>
            <a:r>
              <a:rPr lang="en-US" sz="2400" i="1" dirty="0">
                <a:solidFill>
                  <a:srgbClr val="00B0F0"/>
                </a:solidFill>
              </a:rPr>
              <a:t>Performing Right Society Ltd. v. Hawthorn’s Hotel Ltd </a:t>
            </a:r>
            <a:r>
              <a:rPr lang="en-US" sz="2400" dirty="0">
                <a:solidFill>
                  <a:schemeClr val="bg1"/>
                </a:solidFill>
              </a:rPr>
              <a:t>(1933): </a:t>
            </a:r>
            <a:r>
              <a:rPr lang="en-CA" sz="2400" dirty="0">
                <a:solidFill>
                  <a:schemeClr val="bg1"/>
                </a:solidFill>
              </a:rPr>
              <a:t>An orchestral trio played in the lounge of Hawthorn’s Hotel. In the lounge were several guests of the hotel, among others. This was a performance by the hotel orchestra </a:t>
            </a:r>
            <a:r>
              <a:rPr lang="en-CA" sz="2400" dirty="0">
                <a:solidFill>
                  <a:srgbClr val="FF0000"/>
                </a:solidFill>
              </a:rPr>
              <a:t>in public </a:t>
            </a:r>
            <a:r>
              <a:rPr lang="en-CA" sz="2400" dirty="0">
                <a:solidFill>
                  <a:schemeClr val="bg1"/>
                </a:solidFill>
              </a:rPr>
              <a:t>– it was </a:t>
            </a:r>
            <a:r>
              <a:rPr lang="en-CA" sz="2400" dirty="0">
                <a:solidFill>
                  <a:srgbClr val="FFFF00"/>
                </a:solidFill>
              </a:rPr>
              <a:t>open to any members of the public who cared to be guests of the hotel – either by eating or dining there.</a:t>
            </a:r>
            <a:endParaRPr lang="en-US" sz="2400" dirty="0">
              <a:solidFill>
                <a:srgbClr val="FFFF00"/>
              </a:solidFill>
            </a:endParaRPr>
          </a:p>
          <a:p>
            <a:pPr>
              <a:lnSpc>
                <a:spcPct val="110000"/>
              </a:lnSpc>
            </a:pPr>
            <a:r>
              <a:rPr lang="en-US" sz="2400" i="1" dirty="0">
                <a:solidFill>
                  <a:srgbClr val="00B0F0"/>
                </a:solidFill>
              </a:rPr>
              <a:t>Performing Right Society Ltd v. Gillette Industries </a:t>
            </a:r>
            <a:r>
              <a:rPr lang="en-US" sz="2400" dirty="0">
                <a:solidFill>
                  <a:schemeClr val="bg1"/>
                </a:solidFill>
              </a:rPr>
              <a:t>(1943): </a:t>
            </a:r>
            <a:r>
              <a:rPr lang="en-CA" sz="2400" dirty="0">
                <a:solidFill>
                  <a:schemeClr val="bg1"/>
                </a:solidFill>
              </a:rPr>
              <a:t>Defendants installed loudspeakers in their factory and broadcast music in various departments to about 600 workers. All strangers were excluded from the factory.   </a:t>
            </a:r>
            <a:r>
              <a:rPr lang="en-CA" sz="2400" dirty="0">
                <a:solidFill>
                  <a:srgbClr val="FF0000"/>
                </a:solidFill>
              </a:rPr>
              <a:t>Was in public</a:t>
            </a:r>
            <a:r>
              <a:rPr lang="en-CA" sz="2400" dirty="0">
                <a:solidFill>
                  <a:schemeClr val="bg1"/>
                </a:solidFill>
              </a:rPr>
              <a:t>. </a:t>
            </a:r>
          </a:p>
          <a:p>
            <a:pPr>
              <a:lnSpc>
                <a:spcPct val="120000"/>
              </a:lnSpc>
            </a:pPr>
            <a:endParaRPr lang="en-US" sz="2800"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107</a:t>
            </a:fld>
            <a:endParaRPr lang="en-US"/>
          </a:p>
        </p:txBody>
      </p:sp>
    </p:spTree>
    <p:extLst>
      <p:ext uri="{BB962C8B-B14F-4D97-AF65-F5344CB8AC3E}">
        <p14:creationId xmlns:p14="http://schemas.microsoft.com/office/powerpoint/2010/main" val="21393996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15315"/>
            <a:ext cx="8229600" cy="823799"/>
          </a:xfrm>
        </p:spPr>
        <p:txBody>
          <a:bodyPr/>
          <a:lstStyle/>
          <a:p>
            <a:r>
              <a:rPr lang="en-US" b="1" dirty="0">
                <a:solidFill>
                  <a:srgbClr val="FFFF00"/>
                </a:solidFill>
              </a:rPr>
              <a:t>Rights of the copyright owner</a:t>
            </a:r>
          </a:p>
        </p:txBody>
      </p:sp>
      <p:sp>
        <p:nvSpPr>
          <p:cNvPr id="2" name="Content Placeholder 1"/>
          <p:cNvSpPr>
            <a:spLocks noGrp="1"/>
          </p:cNvSpPr>
          <p:nvPr>
            <p:ph idx="1"/>
          </p:nvPr>
        </p:nvSpPr>
        <p:spPr>
          <a:xfrm>
            <a:off x="457200" y="1025611"/>
            <a:ext cx="8229600" cy="4723932"/>
          </a:xfrm>
        </p:spPr>
        <p:txBody>
          <a:bodyPr>
            <a:normAutofit/>
          </a:bodyPr>
          <a:lstStyle/>
          <a:p>
            <a:pPr marL="0" indent="0">
              <a:buNone/>
            </a:pPr>
            <a:r>
              <a:rPr lang="en-US" sz="2800" b="1" dirty="0">
                <a:solidFill>
                  <a:schemeClr val="bg1"/>
                </a:solidFill>
              </a:rPr>
              <a:t>Right to perform a work in public</a:t>
            </a:r>
          </a:p>
          <a:p>
            <a:r>
              <a:rPr lang="en-US" sz="2800" i="1" dirty="0">
                <a:solidFill>
                  <a:srgbClr val="00B0F0"/>
                </a:solidFill>
              </a:rPr>
              <a:t>Canadian Cable Television Association v. Canada (Copyright Board), </a:t>
            </a:r>
            <a:r>
              <a:rPr lang="en-US" sz="2800" dirty="0">
                <a:solidFill>
                  <a:schemeClr val="bg1"/>
                </a:solidFill>
              </a:rPr>
              <a:t>[1993] 2 F.C. 138</a:t>
            </a:r>
          </a:p>
          <a:p>
            <a:pPr lvl="1">
              <a:buFont typeface="Courier New" panose="02070309020205020404" pitchFamily="49" charset="0"/>
              <a:buChar char="o"/>
            </a:pPr>
            <a:r>
              <a:rPr lang="en-US" sz="2800" dirty="0">
                <a:solidFill>
                  <a:schemeClr val="bg1"/>
                </a:solidFill>
              </a:rPr>
              <a:t>Held that a </a:t>
            </a:r>
            <a:r>
              <a:rPr lang="en-US" sz="2800" dirty="0">
                <a:solidFill>
                  <a:srgbClr val="FF0000"/>
                </a:solidFill>
              </a:rPr>
              <a:t>radio or television broadcast does amount to a performance of the work in public</a:t>
            </a:r>
          </a:p>
          <a:p>
            <a:pPr lvl="1">
              <a:buFont typeface="Courier New" panose="02070309020205020404" pitchFamily="49" charset="0"/>
              <a:buChar char="o"/>
            </a:pPr>
            <a:r>
              <a:rPr lang="en-US" sz="2800" dirty="0">
                <a:solidFill>
                  <a:schemeClr val="bg1"/>
                </a:solidFill>
              </a:rPr>
              <a:t>In public </a:t>
            </a:r>
            <a:r>
              <a:rPr lang="en-US" sz="2800" dirty="0">
                <a:solidFill>
                  <a:srgbClr val="FF0000"/>
                </a:solidFill>
              </a:rPr>
              <a:t>=</a:t>
            </a:r>
            <a:r>
              <a:rPr lang="en-US" sz="2800" dirty="0">
                <a:solidFill>
                  <a:schemeClr val="bg1"/>
                </a:solidFill>
              </a:rPr>
              <a:t> openly, without concealment, and to the knowledge of all</a:t>
            </a:r>
          </a:p>
          <a:p>
            <a:pPr lvl="1">
              <a:buFont typeface="Courier New" panose="02070309020205020404" pitchFamily="49" charset="0"/>
              <a:buChar char="o"/>
            </a:pPr>
            <a:r>
              <a:rPr lang="en-US" sz="2800" dirty="0">
                <a:solidFill>
                  <a:srgbClr val="FFFF00"/>
                </a:solidFill>
              </a:rPr>
              <a:t>But consistent w. s. 2.3 of the Copyright Act</a:t>
            </a:r>
            <a:r>
              <a:rPr lang="en-US" sz="2800" dirty="0">
                <a:solidFill>
                  <a:srgbClr val="FF0000"/>
                </a:solidFill>
              </a:rPr>
              <a:t>?</a:t>
            </a:r>
          </a:p>
          <a:p>
            <a:pPr lvl="3"/>
            <a:endParaRPr lang="en-US" i="1" dirty="0"/>
          </a:p>
        </p:txBody>
      </p:sp>
      <p:sp>
        <p:nvSpPr>
          <p:cNvPr id="4" name="Slide Number Placeholder 3"/>
          <p:cNvSpPr>
            <a:spLocks noGrp="1"/>
          </p:cNvSpPr>
          <p:nvPr>
            <p:ph type="sldNum" sz="quarter" idx="12"/>
          </p:nvPr>
        </p:nvSpPr>
        <p:spPr/>
        <p:txBody>
          <a:bodyPr/>
          <a:lstStyle/>
          <a:p>
            <a:fld id="{600857A6-B069-5747-8C2C-4237D03FF20B}" type="slidenum">
              <a:rPr lang="en-US" smtClean="0"/>
              <a:t>108</a:t>
            </a:fld>
            <a:endParaRPr lang="en-US"/>
          </a:p>
        </p:txBody>
      </p:sp>
      <p:pic>
        <p:nvPicPr>
          <p:cNvPr id="5" name="Picture 4" descr="A picture containing knife&#10;&#10;Description automatically generated">
            <a:extLst>
              <a:ext uri="{FF2B5EF4-FFF2-40B4-BE49-F238E27FC236}">
                <a16:creationId xmlns:a16="http://schemas.microsoft.com/office/drawing/2014/main" id="{3CDD9B95-D79A-0E45-9771-A10079328A0F}"/>
              </a:ext>
            </a:extLst>
          </p:cNvPr>
          <p:cNvPicPr>
            <a:picLocks noChangeAspect="1"/>
          </p:cNvPicPr>
          <p:nvPr/>
        </p:nvPicPr>
        <p:blipFill>
          <a:blip r:embed="rId3"/>
          <a:stretch>
            <a:fillRect/>
          </a:stretch>
        </p:blipFill>
        <p:spPr>
          <a:xfrm>
            <a:off x="990600" y="4733543"/>
            <a:ext cx="7162800" cy="1016000"/>
          </a:xfrm>
          <a:prstGeom prst="rect">
            <a:avLst/>
          </a:prstGeom>
        </p:spPr>
      </p:pic>
    </p:spTree>
    <p:extLst>
      <p:ext uri="{BB962C8B-B14F-4D97-AF65-F5344CB8AC3E}">
        <p14:creationId xmlns:p14="http://schemas.microsoft.com/office/powerpoint/2010/main" val="283522241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84084"/>
            <a:ext cx="8229600" cy="925520"/>
          </a:xfrm>
        </p:spPr>
        <p:txBody>
          <a:bodyPr/>
          <a:lstStyle/>
          <a:p>
            <a:r>
              <a:rPr lang="en-US" b="1" dirty="0">
                <a:solidFill>
                  <a:srgbClr val="FFFF00"/>
                </a:solidFill>
              </a:rPr>
              <a:t>Rights of the copyright owner</a:t>
            </a:r>
          </a:p>
        </p:txBody>
      </p:sp>
      <p:sp>
        <p:nvSpPr>
          <p:cNvPr id="2" name="Content Placeholder 1"/>
          <p:cNvSpPr>
            <a:spLocks noGrp="1"/>
          </p:cNvSpPr>
          <p:nvPr>
            <p:ph idx="1"/>
          </p:nvPr>
        </p:nvSpPr>
        <p:spPr>
          <a:xfrm>
            <a:off x="457200" y="1009603"/>
            <a:ext cx="8526162" cy="4798073"/>
          </a:xfrm>
        </p:spPr>
        <p:txBody>
          <a:bodyPr>
            <a:normAutofit fontScale="92500" lnSpcReduction="20000"/>
          </a:bodyPr>
          <a:lstStyle/>
          <a:p>
            <a:pPr marL="0" indent="0">
              <a:lnSpc>
                <a:spcPct val="110000"/>
              </a:lnSpc>
              <a:buNone/>
            </a:pPr>
            <a:r>
              <a:rPr lang="en-US" sz="2800" b="1" dirty="0">
                <a:solidFill>
                  <a:srgbClr val="FF0000"/>
                </a:solidFill>
              </a:rPr>
              <a:t>Right to perform a work in public</a:t>
            </a:r>
          </a:p>
          <a:p>
            <a:pPr>
              <a:lnSpc>
                <a:spcPct val="110000"/>
              </a:lnSpc>
            </a:pPr>
            <a:r>
              <a:rPr lang="en-US" sz="2800" i="1" dirty="0">
                <a:solidFill>
                  <a:srgbClr val="00B0F0"/>
                </a:solidFill>
              </a:rPr>
              <a:t>Canadian Cable Television Association v. Canada (Copyright Board), </a:t>
            </a:r>
            <a:r>
              <a:rPr lang="en-US" sz="2800" dirty="0">
                <a:solidFill>
                  <a:schemeClr val="bg1"/>
                </a:solidFill>
              </a:rPr>
              <a:t>[1993] 2 F.C. 138</a:t>
            </a:r>
          </a:p>
          <a:p>
            <a:pPr lvl="1">
              <a:lnSpc>
                <a:spcPct val="110000"/>
              </a:lnSpc>
            </a:pPr>
            <a:r>
              <a:rPr lang="en-US" sz="2800" dirty="0">
                <a:solidFill>
                  <a:schemeClr val="bg1"/>
                </a:solidFill>
              </a:rPr>
              <a:t>Reference to “early conflicting decision” (</a:t>
            </a:r>
            <a:r>
              <a:rPr lang="en-US" sz="2800" i="1" dirty="0" err="1">
                <a:solidFill>
                  <a:srgbClr val="00B0F0"/>
                </a:solidFill>
              </a:rPr>
              <a:t>Rediffusion</a:t>
            </a:r>
            <a:r>
              <a:rPr lang="en-US" sz="2800" dirty="0">
                <a:solidFill>
                  <a:schemeClr val="bg1"/>
                </a:solidFill>
              </a:rPr>
              <a:t>)</a:t>
            </a:r>
          </a:p>
          <a:p>
            <a:pPr lvl="1">
              <a:lnSpc>
                <a:spcPct val="110000"/>
              </a:lnSpc>
            </a:pPr>
            <a:r>
              <a:rPr lang="en-CA" sz="2800" dirty="0">
                <a:solidFill>
                  <a:schemeClr val="bg1"/>
                </a:solidFill>
              </a:rPr>
              <a:t> Letourneau J.: </a:t>
            </a:r>
            <a:r>
              <a:rPr lang="en-CA" sz="2800" i="1" dirty="0">
                <a:solidFill>
                  <a:srgbClr val="FF0000"/>
                </a:solidFill>
              </a:rPr>
              <a:t>“</a:t>
            </a:r>
            <a:r>
              <a:rPr lang="en-CA" sz="2800" i="1" dirty="0">
                <a:solidFill>
                  <a:schemeClr val="bg1"/>
                </a:solidFill>
              </a:rPr>
              <a:t>I would have thought on a mere common sense basis that when the </a:t>
            </a:r>
            <a:r>
              <a:rPr lang="en-CA" sz="2800" i="1" dirty="0">
                <a:solidFill>
                  <a:srgbClr val="FFFF00"/>
                </a:solidFill>
              </a:rPr>
              <a:t>Prime Minister of Canada addresses the nation</a:t>
            </a:r>
            <a:r>
              <a:rPr lang="en-CA" sz="2800" i="1" dirty="0">
                <a:solidFill>
                  <a:srgbClr val="FF0000"/>
                </a:solidFill>
              </a:rPr>
              <a:t>,</a:t>
            </a:r>
            <a:r>
              <a:rPr lang="en-CA" sz="2800" i="1" dirty="0">
                <a:solidFill>
                  <a:schemeClr val="bg1"/>
                </a:solidFill>
              </a:rPr>
              <a:t> either from his home or his private office, and reaches the citizens in their homes by means of radio and television</a:t>
            </a:r>
            <a:r>
              <a:rPr lang="en-CA" sz="2800" i="1" dirty="0">
                <a:solidFill>
                  <a:srgbClr val="FF0000"/>
                </a:solidFill>
              </a:rPr>
              <a:t>,</a:t>
            </a:r>
            <a:r>
              <a:rPr lang="en-CA" sz="2800" i="1" dirty="0">
                <a:solidFill>
                  <a:srgbClr val="FFFF00"/>
                </a:solidFill>
              </a:rPr>
              <a:t> he appears in public </a:t>
            </a:r>
            <a:r>
              <a:rPr lang="en-CA" sz="2800" i="1" dirty="0">
                <a:solidFill>
                  <a:schemeClr val="bg1"/>
                </a:solidFill>
              </a:rPr>
              <a:t>and performs in public</a:t>
            </a:r>
            <a:r>
              <a:rPr lang="en-CA" sz="2800" i="1" dirty="0">
                <a:solidFill>
                  <a:srgbClr val="FF0000"/>
                </a:solidFill>
              </a:rPr>
              <a:t>.</a:t>
            </a:r>
            <a:r>
              <a:rPr lang="en-CA" sz="2800" i="1" dirty="0">
                <a:solidFill>
                  <a:schemeClr val="bg1"/>
                </a:solidFill>
              </a:rPr>
              <a:t> I would have been content to leave it at that had it not been for early conflicting decisions on this issue.</a:t>
            </a:r>
            <a:r>
              <a:rPr lang="en-CA" sz="2800" i="1" dirty="0">
                <a:solidFill>
                  <a:srgbClr val="FF0000"/>
                </a:solidFill>
              </a:rPr>
              <a:t>”</a:t>
            </a:r>
            <a:endParaRPr lang="en-CA" sz="2800" dirty="0">
              <a:solidFill>
                <a:srgbClr val="FF0000"/>
              </a:solidFill>
            </a:endParaRPr>
          </a:p>
          <a:p>
            <a:pPr lvl="3"/>
            <a:endParaRPr lang="en-US" i="1" dirty="0"/>
          </a:p>
        </p:txBody>
      </p:sp>
      <p:sp>
        <p:nvSpPr>
          <p:cNvPr id="4" name="Slide Number Placeholder 3"/>
          <p:cNvSpPr>
            <a:spLocks noGrp="1"/>
          </p:cNvSpPr>
          <p:nvPr>
            <p:ph type="sldNum" sz="quarter" idx="12"/>
          </p:nvPr>
        </p:nvSpPr>
        <p:spPr/>
        <p:txBody>
          <a:bodyPr/>
          <a:lstStyle/>
          <a:p>
            <a:fld id="{600857A6-B069-5747-8C2C-4237D03FF20B}" type="slidenum">
              <a:rPr lang="en-US" smtClean="0"/>
              <a:t>109</a:t>
            </a:fld>
            <a:endParaRPr lang="en-US"/>
          </a:p>
        </p:txBody>
      </p:sp>
    </p:spTree>
    <p:extLst>
      <p:ext uri="{BB962C8B-B14F-4D97-AF65-F5344CB8AC3E}">
        <p14:creationId xmlns:p14="http://schemas.microsoft.com/office/powerpoint/2010/main" val="3380790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6713A-1D0F-C742-9500-1443353C7F15}"/>
              </a:ext>
            </a:extLst>
          </p:cNvPr>
          <p:cNvSpPr>
            <a:spLocks noGrp="1"/>
          </p:cNvSpPr>
          <p:nvPr>
            <p:ph type="title"/>
          </p:nvPr>
        </p:nvSpPr>
        <p:spPr>
          <a:xfrm>
            <a:off x="457200" y="124713"/>
            <a:ext cx="8229600" cy="805273"/>
          </a:xfrm>
        </p:spPr>
        <p:txBody>
          <a:bodyPr>
            <a:normAutofit fontScale="90000"/>
          </a:bodyPr>
          <a:lstStyle/>
          <a:p>
            <a:br>
              <a:rPr lang="en-CA" dirty="0"/>
            </a:br>
            <a:r>
              <a:rPr lang="en-CA" b="1" dirty="0">
                <a:solidFill>
                  <a:srgbClr val="FFFF00"/>
                </a:solidFill>
              </a:rPr>
              <a:t>Subsistence of copyright: </a:t>
            </a:r>
            <a:r>
              <a:rPr lang="en-CA" b="1" dirty="0">
                <a:solidFill>
                  <a:schemeClr val="bg1"/>
                </a:solidFill>
              </a:rPr>
              <a:t>S.5</a:t>
            </a:r>
            <a:br>
              <a:rPr lang="en-CA" dirty="0"/>
            </a:br>
            <a:endParaRPr lang="en-US" dirty="0"/>
          </a:p>
        </p:txBody>
      </p:sp>
      <p:sp>
        <p:nvSpPr>
          <p:cNvPr id="3" name="Content Placeholder 2">
            <a:extLst>
              <a:ext uri="{FF2B5EF4-FFF2-40B4-BE49-F238E27FC236}">
                <a16:creationId xmlns:a16="http://schemas.microsoft.com/office/drawing/2014/main" id="{0AF7A2C1-28ED-8248-8A37-59C3E9705539}"/>
              </a:ext>
            </a:extLst>
          </p:cNvPr>
          <p:cNvSpPr>
            <a:spLocks noGrp="1"/>
          </p:cNvSpPr>
          <p:nvPr>
            <p:ph sz="quarter" idx="10"/>
          </p:nvPr>
        </p:nvSpPr>
        <p:spPr>
          <a:xfrm>
            <a:off x="457200" y="1021278"/>
            <a:ext cx="8229600" cy="4857008"/>
          </a:xfrm>
        </p:spPr>
        <p:txBody>
          <a:bodyPr>
            <a:normAutofit fontScale="55000" lnSpcReduction="20000"/>
          </a:bodyPr>
          <a:lstStyle/>
          <a:p>
            <a:pPr marL="0" indent="0">
              <a:lnSpc>
                <a:spcPct val="120000"/>
              </a:lnSpc>
              <a:buNone/>
            </a:pPr>
            <a:r>
              <a:rPr lang="en-CA" sz="2900" b="1" i="1" dirty="0">
                <a:solidFill>
                  <a:schemeClr val="bg1"/>
                </a:solidFill>
              </a:rPr>
              <a:t>5</a:t>
            </a:r>
            <a:r>
              <a:rPr lang="en-CA" sz="2900" i="1" dirty="0">
                <a:solidFill>
                  <a:schemeClr val="bg1"/>
                </a:solidFill>
              </a:rPr>
              <a:t> </a:t>
            </a:r>
            <a:r>
              <a:rPr lang="en-CA" sz="2900" b="1" i="1" dirty="0">
                <a:solidFill>
                  <a:schemeClr val="bg1"/>
                </a:solidFill>
              </a:rPr>
              <a:t>(1)</a:t>
            </a:r>
            <a:r>
              <a:rPr lang="en-CA" sz="2900" i="1" dirty="0">
                <a:solidFill>
                  <a:schemeClr val="bg1"/>
                </a:solidFill>
              </a:rPr>
              <a:t> Subject to this Act, copyright shall subsist in Canada, for the term hereinafter mentioned, in every original literary, dramatic, musical and artistic work if any one of the following conditions is met:</a:t>
            </a:r>
          </a:p>
          <a:p>
            <a:pPr marL="0" indent="0">
              <a:lnSpc>
                <a:spcPct val="120000"/>
              </a:lnSpc>
              <a:buNone/>
            </a:pPr>
            <a:r>
              <a:rPr lang="en-CA" sz="2900" b="1" i="1" dirty="0">
                <a:solidFill>
                  <a:schemeClr val="bg1"/>
                </a:solidFill>
              </a:rPr>
              <a:t>(a)</a:t>
            </a:r>
            <a:r>
              <a:rPr lang="en-CA" sz="2900" i="1" dirty="0">
                <a:solidFill>
                  <a:schemeClr val="bg1"/>
                </a:solidFill>
              </a:rPr>
              <a:t> in the case of </a:t>
            </a:r>
            <a:r>
              <a:rPr lang="en-CA" sz="2900" i="1" dirty="0">
                <a:solidFill>
                  <a:srgbClr val="FFFF00"/>
                </a:solidFill>
              </a:rPr>
              <a:t>any work</a:t>
            </a:r>
            <a:r>
              <a:rPr lang="en-CA" sz="2900" i="1" dirty="0">
                <a:solidFill>
                  <a:schemeClr val="bg1"/>
                </a:solidFill>
              </a:rPr>
              <a:t>, whether published or unpublished, including a cinematographic work, </a:t>
            </a:r>
            <a:r>
              <a:rPr lang="en-CA" sz="2900" i="1" dirty="0">
                <a:solidFill>
                  <a:srgbClr val="FFFF00"/>
                </a:solidFill>
              </a:rPr>
              <a:t>the author was, at the date of the making of the work, a citizen or subject of, or a person ordinarily resident in, a treaty country</a:t>
            </a:r>
            <a:r>
              <a:rPr lang="en-CA" sz="2900" i="1" dirty="0">
                <a:solidFill>
                  <a:schemeClr val="bg1"/>
                </a:solidFill>
              </a:rPr>
              <a:t>;</a:t>
            </a:r>
          </a:p>
          <a:p>
            <a:pPr marL="0" indent="0">
              <a:lnSpc>
                <a:spcPct val="120000"/>
              </a:lnSpc>
              <a:buNone/>
            </a:pPr>
            <a:r>
              <a:rPr lang="en-CA" sz="2900" b="1" i="1" dirty="0">
                <a:solidFill>
                  <a:schemeClr val="bg1"/>
                </a:solidFill>
              </a:rPr>
              <a:t>(b)</a:t>
            </a:r>
            <a:r>
              <a:rPr lang="en-CA" sz="2900" i="1" dirty="0">
                <a:solidFill>
                  <a:schemeClr val="bg1"/>
                </a:solidFill>
              </a:rPr>
              <a:t> in the case of a </a:t>
            </a:r>
            <a:r>
              <a:rPr lang="en-CA" sz="2900" i="1" dirty="0">
                <a:solidFill>
                  <a:srgbClr val="FFFF00"/>
                </a:solidFill>
              </a:rPr>
              <a:t>cinematographic work</a:t>
            </a:r>
            <a:r>
              <a:rPr lang="en-CA" sz="2900" i="1" dirty="0">
                <a:solidFill>
                  <a:schemeClr val="bg1"/>
                </a:solidFill>
              </a:rPr>
              <a:t>, whether published or unpublished, the maker, at the date of the making of the cinematographic work,</a:t>
            </a:r>
          </a:p>
          <a:p>
            <a:pPr marL="457200" lvl="1" indent="0">
              <a:lnSpc>
                <a:spcPct val="120000"/>
              </a:lnSpc>
              <a:buNone/>
            </a:pPr>
            <a:r>
              <a:rPr lang="en-CA" sz="2900" b="1" i="1" dirty="0">
                <a:solidFill>
                  <a:schemeClr val="bg1"/>
                </a:solidFill>
              </a:rPr>
              <a:t>(</a:t>
            </a:r>
            <a:r>
              <a:rPr lang="en-CA" sz="2900" b="1" i="1" dirty="0" err="1">
                <a:solidFill>
                  <a:schemeClr val="bg1"/>
                </a:solidFill>
              </a:rPr>
              <a:t>i</a:t>
            </a:r>
            <a:r>
              <a:rPr lang="en-CA" sz="2900" b="1" i="1" dirty="0">
                <a:solidFill>
                  <a:schemeClr val="bg1"/>
                </a:solidFill>
              </a:rPr>
              <a:t>)</a:t>
            </a:r>
            <a:r>
              <a:rPr lang="en-CA" sz="2900" i="1" dirty="0">
                <a:solidFill>
                  <a:schemeClr val="bg1"/>
                </a:solidFill>
              </a:rPr>
              <a:t> if a corporation, had its headquarters in a treaty country, or</a:t>
            </a:r>
          </a:p>
          <a:p>
            <a:pPr marL="457200" lvl="1" indent="0">
              <a:lnSpc>
                <a:spcPct val="120000"/>
              </a:lnSpc>
              <a:buNone/>
            </a:pPr>
            <a:r>
              <a:rPr lang="en-CA" sz="2900" b="1" i="1" dirty="0">
                <a:solidFill>
                  <a:schemeClr val="bg1"/>
                </a:solidFill>
              </a:rPr>
              <a:t>(ii)</a:t>
            </a:r>
            <a:r>
              <a:rPr lang="en-CA" sz="2900" i="1" dirty="0">
                <a:solidFill>
                  <a:schemeClr val="bg1"/>
                </a:solidFill>
              </a:rPr>
              <a:t> if a natural person, was a citizen or subject of, or a person ordinarily resident in, a treaty country; or</a:t>
            </a:r>
          </a:p>
          <a:p>
            <a:pPr marL="0" indent="0">
              <a:lnSpc>
                <a:spcPct val="120000"/>
              </a:lnSpc>
              <a:buNone/>
            </a:pPr>
            <a:r>
              <a:rPr lang="en-CA" sz="2900" b="1" i="1" dirty="0">
                <a:solidFill>
                  <a:schemeClr val="bg1"/>
                </a:solidFill>
              </a:rPr>
              <a:t>(c)</a:t>
            </a:r>
            <a:r>
              <a:rPr lang="en-CA" sz="2900" i="1" dirty="0">
                <a:solidFill>
                  <a:schemeClr val="bg1"/>
                </a:solidFill>
              </a:rPr>
              <a:t> in the case of a </a:t>
            </a:r>
            <a:r>
              <a:rPr lang="en-CA" sz="2900" i="1" dirty="0">
                <a:solidFill>
                  <a:srgbClr val="FFFF00"/>
                </a:solidFill>
              </a:rPr>
              <a:t>published work</a:t>
            </a:r>
            <a:r>
              <a:rPr lang="en-CA" sz="2900" i="1" dirty="0">
                <a:solidFill>
                  <a:schemeClr val="bg1"/>
                </a:solidFill>
              </a:rPr>
              <a:t>, including a cinematographic work,</a:t>
            </a:r>
          </a:p>
          <a:p>
            <a:pPr marL="457200" lvl="1" indent="0">
              <a:lnSpc>
                <a:spcPct val="120000"/>
              </a:lnSpc>
              <a:buNone/>
            </a:pPr>
            <a:r>
              <a:rPr lang="en-CA" sz="2900" b="1" i="1" dirty="0">
                <a:solidFill>
                  <a:schemeClr val="bg1"/>
                </a:solidFill>
              </a:rPr>
              <a:t>(</a:t>
            </a:r>
            <a:r>
              <a:rPr lang="en-CA" sz="2900" b="1" i="1" dirty="0" err="1">
                <a:solidFill>
                  <a:schemeClr val="bg1"/>
                </a:solidFill>
              </a:rPr>
              <a:t>i</a:t>
            </a:r>
            <a:r>
              <a:rPr lang="en-CA" sz="2900" b="1" i="1" dirty="0">
                <a:solidFill>
                  <a:schemeClr val="bg1"/>
                </a:solidFill>
              </a:rPr>
              <a:t>)</a:t>
            </a:r>
            <a:r>
              <a:rPr lang="en-CA" sz="2900" i="1" dirty="0">
                <a:solidFill>
                  <a:schemeClr val="bg1"/>
                </a:solidFill>
              </a:rPr>
              <a:t> in relation to subparagraph 2.2(1)(a)(</a:t>
            </a:r>
            <a:r>
              <a:rPr lang="en-CA" sz="2900" i="1" dirty="0" err="1">
                <a:solidFill>
                  <a:schemeClr val="bg1"/>
                </a:solidFill>
              </a:rPr>
              <a:t>i</a:t>
            </a:r>
            <a:r>
              <a:rPr lang="en-CA" sz="2900" i="1" dirty="0">
                <a:solidFill>
                  <a:schemeClr val="bg1"/>
                </a:solidFill>
              </a:rPr>
              <a:t>), the first publication in such a quantity as to satisfy the reasonable demands of the public, having regard to the nature of the work, occurred in a treaty country, or</a:t>
            </a:r>
          </a:p>
          <a:p>
            <a:pPr marL="457200" lvl="1" indent="0">
              <a:lnSpc>
                <a:spcPct val="120000"/>
              </a:lnSpc>
              <a:buNone/>
            </a:pPr>
            <a:r>
              <a:rPr lang="en-CA" sz="2900" b="1" i="1" dirty="0">
                <a:solidFill>
                  <a:schemeClr val="bg1"/>
                </a:solidFill>
              </a:rPr>
              <a:t>(ii)</a:t>
            </a:r>
            <a:r>
              <a:rPr lang="en-CA" sz="2900" i="1" dirty="0">
                <a:solidFill>
                  <a:schemeClr val="bg1"/>
                </a:solidFill>
              </a:rPr>
              <a:t> in relation to subparagraph 2.2(1)(a)(ii) or (iii), the first publication occurred in a treaty country.</a:t>
            </a:r>
          </a:p>
          <a:p>
            <a:pPr marL="0" indent="0">
              <a:buNone/>
            </a:pPr>
            <a:endParaRPr lang="en-US" dirty="0"/>
          </a:p>
        </p:txBody>
      </p:sp>
    </p:spTree>
    <p:extLst>
      <p:ext uri="{BB962C8B-B14F-4D97-AF65-F5344CB8AC3E}">
        <p14:creationId xmlns:p14="http://schemas.microsoft.com/office/powerpoint/2010/main" val="337683359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35924"/>
            <a:ext cx="8229600" cy="972533"/>
          </a:xfrm>
        </p:spPr>
        <p:txBody>
          <a:bodyPr/>
          <a:lstStyle/>
          <a:p>
            <a:r>
              <a:rPr lang="en-US" b="1" dirty="0">
                <a:solidFill>
                  <a:srgbClr val="FFFF00"/>
                </a:solidFill>
              </a:rPr>
              <a:t>Rights of the copyright owner</a:t>
            </a:r>
          </a:p>
        </p:txBody>
      </p:sp>
      <p:sp>
        <p:nvSpPr>
          <p:cNvPr id="2" name="Content Placeholder 1"/>
          <p:cNvSpPr>
            <a:spLocks noGrp="1"/>
          </p:cNvSpPr>
          <p:nvPr>
            <p:ph idx="1"/>
          </p:nvPr>
        </p:nvSpPr>
        <p:spPr>
          <a:xfrm>
            <a:off x="457199" y="1108456"/>
            <a:ext cx="8538519" cy="4773359"/>
          </a:xfrm>
        </p:spPr>
        <p:txBody>
          <a:bodyPr>
            <a:normAutofit fontScale="70000" lnSpcReduction="20000"/>
          </a:bodyPr>
          <a:lstStyle/>
          <a:p>
            <a:pPr marL="0" indent="0">
              <a:lnSpc>
                <a:spcPct val="110000"/>
              </a:lnSpc>
              <a:buNone/>
            </a:pPr>
            <a:r>
              <a:rPr lang="en-US" sz="3300" b="1" dirty="0">
                <a:solidFill>
                  <a:srgbClr val="FF0000"/>
                </a:solidFill>
              </a:rPr>
              <a:t>Right to communicate a work to the public by telecommunication (s. 3(1)(f))</a:t>
            </a:r>
          </a:p>
          <a:p>
            <a:pPr>
              <a:lnSpc>
                <a:spcPct val="110000"/>
              </a:lnSpc>
            </a:pPr>
            <a:r>
              <a:rPr lang="en-US" sz="3300" dirty="0">
                <a:solidFill>
                  <a:srgbClr val="FFFF00"/>
                </a:solidFill>
              </a:rPr>
              <a:t>TV</a:t>
            </a:r>
          </a:p>
          <a:p>
            <a:pPr>
              <a:lnSpc>
                <a:spcPct val="110000"/>
              </a:lnSpc>
            </a:pPr>
            <a:r>
              <a:rPr lang="en-US" sz="3300" dirty="0">
                <a:solidFill>
                  <a:srgbClr val="FFFF00"/>
                </a:solidFill>
              </a:rPr>
              <a:t>Radio</a:t>
            </a:r>
          </a:p>
          <a:p>
            <a:pPr>
              <a:lnSpc>
                <a:spcPct val="110000"/>
              </a:lnSpc>
            </a:pPr>
            <a:r>
              <a:rPr lang="en-US" sz="3300" dirty="0">
                <a:solidFill>
                  <a:srgbClr val="FFFF00"/>
                </a:solidFill>
              </a:rPr>
              <a:t>Online</a:t>
            </a:r>
          </a:p>
          <a:p>
            <a:pPr marL="0" indent="0">
              <a:lnSpc>
                <a:spcPct val="110000"/>
              </a:lnSpc>
              <a:buNone/>
            </a:pPr>
            <a:r>
              <a:rPr lang="en-CA" sz="3300" b="1" i="1" dirty="0">
                <a:solidFill>
                  <a:schemeClr val="bg1"/>
                </a:solidFill>
              </a:rPr>
              <a:t>“3</a:t>
            </a:r>
            <a:r>
              <a:rPr lang="en-CA" sz="3300" i="1" dirty="0">
                <a:solidFill>
                  <a:schemeClr val="bg1"/>
                </a:solidFill>
              </a:rPr>
              <a:t> </a:t>
            </a:r>
            <a:r>
              <a:rPr lang="en-CA" sz="3300" b="1" i="1" dirty="0">
                <a:solidFill>
                  <a:schemeClr val="bg1"/>
                </a:solidFill>
              </a:rPr>
              <a:t>(1)</a:t>
            </a:r>
            <a:r>
              <a:rPr lang="en-CA" sz="3300" i="1" dirty="0">
                <a:solidFill>
                  <a:schemeClr val="bg1"/>
                </a:solidFill>
              </a:rPr>
              <a:t> For the purposes of this Act, </a:t>
            </a:r>
            <a:r>
              <a:rPr lang="en-CA" sz="3300" b="1" i="1" dirty="0">
                <a:solidFill>
                  <a:schemeClr val="bg1"/>
                </a:solidFill>
              </a:rPr>
              <a:t>copyright</a:t>
            </a:r>
            <a:r>
              <a:rPr lang="en-CA" sz="3300" i="1" dirty="0">
                <a:solidFill>
                  <a:schemeClr val="bg1"/>
                </a:solidFill>
              </a:rPr>
              <a:t>, in relation to a work, means the </a:t>
            </a:r>
            <a:r>
              <a:rPr lang="en-CA" sz="3300" i="1" dirty="0">
                <a:solidFill>
                  <a:srgbClr val="FFFF00"/>
                </a:solidFill>
              </a:rPr>
              <a:t>sole right to produce or reproduce </a:t>
            </a:r>
            <a:r>
              <a:rPr lang="en-CA" sz="3300" i="1" dirty="0">
                <a:solidFill>
                  <a:schemeClr val="bg1"/>
                </a:solidFill>
              </a:rPr>
              <a:t>the work or any substantial part thereof in any material form whatever, to perform the work or any substantial part thereof in public or, if the work is unpublished, to publish the work or any substantial part thereof, and includes the sole right</a:t>
            </a:r>
          </a:p>
          <a:p>
            <a:pPr marL="0" indent="0">
              <a:lnSpc>
                <a:spcPct val="110000"/>
              </a:lnSpc>
              <a:buNone/>
            </a:pPr>
            <a:r>
              <a:rPr lang="en-CA" sz="3300" b="1" i="1" dirty="0">
                <a:solidFill>
                  <a:schemeClr val="bg1"/>
                </a:solidFill>
              </a:rPr>
              <a:t>(f)</a:t>
            </a:r>
            <a:r>
              <a:rPr lang="en-CA" sz="3300" i="1" dirty="0">
                <a:solidFill>
                  <a:srgbClr val="FFFF00"/>
                </a:solidFill>
              </a:rPr>
              <a:t> in the case of any literary, dramatic, musical or artistic work, to communicate the work to the public by telecommunication</a:t>
            </a:r>
            <a:r>
              <a:rPr lang="en-CA" sz="3300" i="1" dirty="0">
                <a:solidFill>
                  <a:schemeClr val="bg1"/>
                </a:solidFill>
              </a:rPr>
              <a:t>,…”</a:t>
            </a:r>
          </a:p>
          <a:p>
            <a:endParaRPr lang="en-US" sz="3600" dirty="0">
              <a:solidFill>
                <a:schemeClr val="bg1"/>
              </a:solidFill>
            </a:endParaRPr>
          </a:p>
          <a:p>
            <a:pPr lvl="3"/>
            <a:endParaRPr lang="en-US" i="1" dirty="0"/>
          </a:p>
          <a:p>
            <a:pPr lvl="3"/>
            <a:endParaRPr lang="en-US" i="1" dirty="0"/>
          </a:p>
          <a:p>
            <a:pPr lvl="3"/>
            <a:endParaRPr lang="en-US" i="1" dirty="0"/>
          </a:p>
        </p:txBody>
      </p:sp>
      <p:sp>
        <p:nvSpPr>
          <p:cNvPr id="4" name="Slide Number Placeholder 3"/>
          <p:cNvSpPr>
            <a:spLocks noGrp="1"/>
          </p:cNvSpPr>
          <p:nvPr>
            <p:ph type="sldNum" sz="quarter" idx="12"/>
          </p:nvPr>
        </p:nvSpPr>
        <p:spPr/>
        <p:txBody>
          <a:bodyPr/>
          <a:lstStyle/>
          <a:p>
            <a:fld id="{600857A6-B069-5747-8C2C-4237D03FF20B}" type="slidenum">
              <a:rPr lang="en-US" smtClean="0"/>
              <a:t>110</a:t>
            </a:fld>
            <a:endParaRPr lang="en-US"/>
          </a:p>
        </p:txBody>
      </p:sp>
    </p:spTree>
    <p:extLst>
      <p:ext uri="{BB962C8B-B14F-4D97-AF65-F5344CB8AC3E}">
        <p14:creationId xmlns:p14="http://schemas.microsoft.com/office/powerpoint/2010/main" val="19228895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Rights of the copyright owner</a:t>
            </a:r>
          </a:p>
        </p:txBody>
      </p:sp>
      <p:sp>
        <p:nvSpPr>
          <p:cNvPr id="2" name="Content Placeholder 1"/>
          <p:cNvSpPr>
            <a:spLocks noGrp="1"/>
          </p:cNvSpPr>
          <p:nvPr>
            <p:ph idx="1"/>
          </p:nvPr>
        </p:nvSpPr>
        <p:spPr>
          <a:xfrm>
            <a:off x="457199" y="1431542"/>
            <a:ext cx="8501449" cy="4388489"/>
          </a:xfrm>
        </p:spPr>
        <p:txBody>
          <a:bodyPr>
            <a:normAutofit/>
          </a:bodyPr>
          <a:lstStyle/>
          <a:p>
            <a:pPr marL="0" indent="0">
              <a:buNone/>
            </a:pPr>
            <a:r>
              <a:rPr lang="en-US" sz="3600" b="1" dirty="0">
                <a:solidFill>
                  <a:schemeClr val="bg1"/>
                </a:solidFill>
              </a:rPr>
              <a:t>Right to communicate a work to the public by telecommunication (s. 3(1)(f))</a:t>
            </a:r>
          </a:p>
          <a:p>
            <a:r>
              <a:rPr lang="en-US" sz="3600" i="1" dirty="0">
                <a:solidFill>
                  <a:srgbClr val="00B0F0"/>
                </a:solidFill>
              </a:rPr>
              <a:t>CCH Canadian v. LSUC </a:t>
            </a:r>
            <a:r>
              <a:rPr lang="en-US" sz="3600" dirty="0">
                <a:solidFill>
                  <a:schemeClr val="bg1"/>
                </a:solidFill>
              </a:rPr>
              <a:t>(2004)</a:t>
            </a:r>
            <a:endParaRPr lang="en-US" sz="3600" i="1" dirty="0">
              <a:solidFill>
                <a:schemeClr val="bg1"/>
              </a:solidFill>
            </a:endParaRPr>
          </a:p>
          <a:p>
            <a:pPr lvl="1">
              <a:buFont typeface="Courier New" panose="02070309020205020404" pitchFamily="49" charset="0"/>
              <a:buChar char="o"/>
            </a:pPr>
            <a:r>
              <a:rPr lang="en-US" sz="3600" dirty="0">
                <a:solidFill>
                  <a:srgbClr val="FFFF00"/>
                </a:solidFill>
              </a:rPr>
              <a:t>Faxed transmissions of a single copy of a work to a single individual is </a:t>
            </a:r>
            <a:r>
              <a:rPr lang="en-US" sz="3600" dirty="0">
                <a:solidFill>
                  <a:srgbClr val="FF0000"/>
                </a:solidFill>
              </a:rPr>
              <a:t>not a communication to the public</a:t>
            </a:r>
          </a:p>
          <a:p>
            <a:pPr lvl="1">
              <a:buFont typeface="Courier New" panose="02070309020205020404" pitchFamily="49" charset="0"/>
              <a:buChar char="o"/>
            </a:pPr>
            <a:r>
              <a:rPr lang="en-US" sz="3600" dirty="0">
                <a:solidFill>
                  <a:schemeClr val="bg1"/>
                </a:solidFill>
              </a:rPr>
              <a:t>Emanated</a:t>
            </a:r>
            <a:r>
              <a:rPr lang="en-US" sz="3600" dirty="0">
                <a:solidFill>
                  <a:srgbClr val="FFFF00"/>
                </a:solidFill>
              </a:rPr>
              <a:t> from a single point; &amp; </a:t>
            </a:r>
            <a:r>
              <a:rPr lang="en-US" sz="3600" dirty="0">
                <a:solidFill>
                  <a:schemeClr val="bg1"/>
                </a:solidFill>
              </a:rPr>
              <a:t>intended to be </a:t>
            </a:r>
            <a:r>
              <a:rPr lang="en-US" sz="3600" dirty="0">
                <a:solidFill>
                  <a:srgbClr val="FFFF00"/>
                </a:solidFill>
              </a:rPr>
              <a:t>received at a single point </a:t>
            </a:r>
          </a:p>
          <a:p>
            <a:pPr lvl="3"/>
            <a:endParaRPr lang="en-US" i="1" dirty="0"/>
          </a:p>
        </p:txBody>
      </p:sp>
      <p:sp>
        <p:nvSpPr>
          <p:cNvPr id="4" name="Slide Number Placeholder 3"/>
          <p:cNvSpPr>
            <a:spLocks noGrp="1"/>
          </p:cNvSpPr>
          <p:nvPr>
            <p:ph type="sldNum" sz="quarter" idx="12"/>
          </p:nvPr>
        </p:nvSpPr>
        <p:spPr/>
        <p:txBody>
          <a:bodyPr/>
          <a:lstStyle/>
          <a:p>
            <a:fld id="{600857A6-B069-5747-8C2C-4237D03FF20B}" type="slidenum">
              <a:rPr lang="en-US" smtClean="0"/>
              <a:t>111</a:t>
            </a:fld>
            <a:endParaRPr lang="en-US"/>
          </a:p>
        </p:txBody>
      </p:sp>
    </p:spTree>
    <p:extLst>
      <p:ext uri="{BB962C8B-B14F-4D97-AF65-F5344CB8AC3E}">
        <p14:creationId xmlns:p14="http://schemas.microsoft.com/office/powerpoint/2010/main" val="194667891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914400"/>
          </a:xfrm>
        </p:spPr>
        <p:txBody>
          <a:bodyPr/>
          <a:lstStyle/>
          <a:p>
            <a:r>
              <a:rPr lang="en-US" b="1" dirty="0">
                <a:solidFill>
                  <a:srgbClr val="FFFF00"/>
                </a:solidFill>
              </a:rPr>
              <a:t>Rights of the copyright owner</a:t>
            </a:r>
          </a:p>
        </p:txBody>
      </p:sp>
      <p:sp>
        <p:nvSpPr>
          <p:cNvPr id="2" name="Content Placeholder 1"/>
          <p:cNvSpPr>
            <a:spLocks noGrp="1"/>
          </p:cNvSpPr>
          <p:nvPr>
            <p:ph idx="1"/>
          </p:nvPr>
        </p:nvSpPr>
        <p:spPr>
          <a:xfrm>
            <a:off x="457199" y="914400"/>
            <a:ext cx="8501449" cy="5016843"/>
          </a:xfrm>
        </p:spPr>
        <p:txBody>
          <a:bodyPr>
            <a:normAutofit fontScale="92500" lnSpcReduction="10000"/>
          </a:bodyPr>
          <a:lstStyle/>
          <a:p>
            <a:pPr marL="0" indent="0">
              <a:lnSpc>
                <a:spcPct val="110000"/>
              </a:lnSpc>
              <a:buNone/>
            </a:pPr>
            <a:r>
              <a:rPr lang="en-US" sz="2600" b="1" dirty="0">
                <a:solidFill>
                  <a:schemeClr val="bg1"/>
                </a:solidFill>
              </a:rPr>
              <a:t>Right to communicate a work to the public by telecommunication (s. 3(1)(f))</a:t>
            </a:r>
          </a:p>
          <a:p>
            <a:pPr>
              <a:lnSpc>
                <a:spcPct val="110000"/>
              </a:lnSpc>
            </a:pPr>
            <a:r>
              <a:rPr lang="en-US" sz="2600" i="1" dirty="0">
                <a:solidFill>
                  <a:srgbClr val="00B0F0"/>
                </a:solidFill>
              </a:rPr>
              <a:t>SOCAN v. CAIP </a:t>
            </a:r>
            <a:r>
              <a:rPr lang="en-US" sz="2600" dirty="0">
                <a:solidFill>
                  <a:schemeClr val="bg1"/>
                </a:solidFill>
              </a:rPr>
              <a:t>(Tariff 22) 2004 SCC 45</a:t>
            </a:r>
          </a:p>
          <a:p>
            <a:pPr>
              <a:lnSpc>
                <a:spcPct val="110000"/>
              </a:lnSpc>
            </a:pPr>
            <a:r>
              <a:rPr lang="en-CA" sz="2600" dirty="0">
                <a:solidFill>
                  <a:schemeClr val="bg1"/>
                </a:solidFill>
              </a:rPr>
              <a:t>Music industry brought an action seeking to </a:t>
            </a:r>
            <a:r>
              <a:rPr lang="en-CA" sz="2600" dirty="0">
                <a:solidFill>
                  <a:srgbClr val="FFFF00"/>
                </a:solidFill>
              </a:rPr>
              <a:t>compel Internet providers to pay a royalty</a:t>
            </a:r>
            <a:r>
              <a:rPr lang="en-CA" sz="2600" dirty="0">
                <a:solidFill>
                  <a:schemeClr val="bg1"/>
                </a:solidFill>
              </a:rPr>
              <a:t> to cover unauthorized copying by their subscribers.</a:t>
            </a:r>
            <a:endParaRPr lang="en-US" sz="2600" dirty="0">
              <a:solidFill>
                <a:schemeClr val="bg1"/>
              </a:solidFill>
            </a:endParaRPr>
          </a:p>
          <a:p>
            <a:pPr lvl="1">
              <a:lnSpc>
                <a:spcPct val="110000"/>
              </a:lnSpc>
              <a:buFont typeface="Courier New" panose="02070309020205020404" pitchFamily="49" charset="0"/>
              <a:buChar char="o"/>
            </a:pPr>
            <a:r>
              <a:rPr lang="en-US" sz="2600" dirty="0">
                <a:solidFill>
                  <a:schemeClr val="bg1"/>
                </a:solidFill>
              </a:rPr>
              <a:t>Q. 1</a:t>
            </a:r>
            <a:r>
              <a:rPr lang="en-US" sz="2600" dirty="0">
                <a:solidFill>
                  <a:srgbClr val="FF0000"/>
                </a:solidFill>
              </a:rPr>
              <a:t>:</a:t>
            </a:r>
            <a:r>
              <a:rPr lang="en-US" sz="2600" dirty="0">
                <a:solidFill>
                  <a:schemeClr val="bg1"/>
                </a:solidFill>
              </a:rPr>
              <a:t>When does a communication to the public occur on the Internet</a:t>
            </a:r>
            <a:r>
              <a:rPr lang="en-US" sz="2600" dirty="0">
                <a:solidFill>
                  <a:srgbClr val="FF0000"/>
                </a:solidFill>
              </a:rPr>
              <a:t>?</a:t>
            </a:r>
          </a:p>
          <a:p>
            <a:pPr lvl="1">
              <a:lnSpc>
                <a:spcPct val="110000"/>
              </a:lnSpc>
              <a:buFont typeface="Courier New" panose="02070309020205020404" pitchFamily="49" charset="0"/>
              <a:buChar char="o"/>
            </a:pPr>
            <a:r>
              <a:rPr lang="en-US" sz="2600" dirty="0">
                <a:solidFill>
                  <a:schemeClr val="bg1"/>
                </a:solidFill>
              </a:rPr>
              <a:t>Q. 2</a:t>
            </a:r>
            <a:r>
              <a:rPr lang="en-US" sz="2600" dirty="0">
                <a:solidFill>
                  <a:srgbClr val="FF0000"/>
                </a:solidFill>
              </a:rPr>
              <a:t>: </a:t>
            </a:r>
            <a:r>
              <a:rPr lang="en-US" sz="2600" dirty="0">
                <a:solidFill>
                  <a:schemeClr val="bg1"/>
                </a:solidFill>
              </a:rPr>
              <a:t>Who communicates in a copyright sense on the Internet</a:t>
            </a:r>
            <a:r>
              <a:rPr lang="en-US" sz="2600" dirty="0">
                <a:solidFill>
                  <a:srgbClr val="FF0000"/>
                </a:solidFill>
              </a:rPr>
              <a:t>?</a:t>
            </a:r>
          </a:p>
          <a:p>
            <a:pPr lvl="1">
              <a:lnSpc>
                <a:spcPct val="110000"/>
              </a:lnSpc>
              <a:buFont typeface="Courier New" panose="02070309020205020404" pitchFamily="49" charset="0"/>
              <a:buChar char="o"/>
            </a:pPr>
            <a:r>
              <a:rPr lang="en-US" sz="2600" dirty="0">
                <a:solidFill>
                  <a:schemeClr val="bg1"/>
                </a:solidFill>
              </a:rPr>
              <a:t>Q. 3</a:t>
            </a:r>
            <a:r>
              <a:rPr lang="en-US" sz="2600" dirty="0">
                <a:solidFill>
                  <a:srgbClr val="FF0000"/>
                </a:solidFill>
              </a:rPr>
              <a:t>:</a:t>
            </a:r>
            <a:r>
              <a:rPr lang="en-US" sz="2600" dirty="0">
                <a:solidFill>
                  <a:schemeClr val="bg1"/>
                </a:solidFill>
              </a:rPr>
              <a:t> When does a communication on the Internet occur in Canada</a:t>
            </a:r>
            <a:r>
              <a:rPr lang="en-US" sz="2600" dirty="0">
                <a:solidFill>
                  <a:srgbClr val="FF0000"/>
                </a:solidFill>
              </a:rPr>
              <a:t>?</a:t>
            </a:r>
          </a:p>
          <a:p>
            <a:pPr lvl="1">
              <a:lnSpc>
                <a:spcPct val="100000"/>
              </a:lnSpc>
            </a:pPr>
            <a:endParaRPr lang="en-US" sz="2900" dirty="0">
              <a:solidFill>
                <a:schemeClr val="bg1"/>
              </a:solidFill>
            </a:endParaRPr>
          </a:p>
          <a:p>
            <a:pPr lvl="3"/>
            <a:endParaRPr lang="en-US" i="1" dirty="0"/>
          </a:p>
        </p:txBody>
      </p:sp>
      <p:sp>
        <p:nvSpPr>
          <p:cNvPr id="4" name="Slide Number Placeholder 3"/>
          <p:cNvSpPr>
            <a:spLocks noGrp="1"/>
          </p:cNvSpPr>
          <p:nvPr>
            <p:ph type="sldNum" sz="quarter" idx="12"/>
          </p:nvPr>
        </p:nvSpPr>
        <p:spPr/>
        <p:txBody>
          <a:bodyPr/>
          <a:lstStyle/>
          <a:p>
            <a:fld id="{600857A6-B069-5747-8C2C-4237D03FF20B}" type="slidenum">
              <a:rPr lang="en-US" smtClean="0"/>
              <a:t>112</a:t>
            </a:fld>
            <a:endParaRPr lang="en-US"/>
          </a:p>
        </p:txBody>
      </p:sp>
    </p:spTree>
    <p:extLst>
      <p:ext uri="{BB962C8B-B14F-4D97-AF65-F5344CB8AC3E}">
        <p14:creationId xmlns:p14="http://schemas.microsoft.com/office/powerpoint/2010/main" val="136539822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914400"/>
          </a:xfrm>
        </p:spPr>
        <p:txBody>
          <a:bodyPr/>
          <a:lstStyle/>
          <a:p>
            <a:r>
              <a:rPr lang="en-US" b="1" dirty="0">
                <a:solidFill>
                  <a:srgbClr val="FFFF00"/>
                </a:solidFill>
              </a:rPr>
              <a:t>Rights of the copyright owner</a:t>
            </a:r>
          </a:p>
        </p:txBody>
      </p:sp>
      <p:sp>
        <p:nvSpPr>
          <p:cNvPr id="2" name="Content Placeholder 1"/>
          <p:cNvSpPr>
            <a:spLocks noGrp="1"/>
          </p:cNvSpPr>
          <p:nvPr>
            <p:ph idx="1"/>
          </p:nvPr>
        </p:nvSpPr>
        <p:spPr>
          <a:xfrm>
            <a:off x="457199" y="914400"/>
            <a:ext cx="8501449" cy="5016843"/>
          </a:xfrm>
        </p:spPr>
        <p:txBody>
          <a:bodyPr>
            <a:normAutofit/>
          </a:bodyPr>
          <a:lstStyle/>
          <a:p>
            <a:pPr marL="0" indent="0">
              <a:lnSpc>
                <a:spcPct val="100000"/>
              </a:lnSpc>
              <a:buNone/>
            </a:pPr>
            <a:r>
              <a:rPr lang="en-US" sz="3200" b="1" dirty="0">
                <a:solidFill>
                  <a:schemeClr val="bg1"/>
                </a:solidFill>
              </a:rPr>
              <a:t>Right to communicate a work to the public by telecommunication (s. 3(1)(f))</a:t>
            </a:r>
          </a:p>
          <a:p>
            <a:pPr>
              <a:lnSpc>
                <a:spcPct val="100000"/>
              </a:lnSpc>
            </a:pPr>
            <a:r>
              <a:rPr lang="en-US" sz="3200" i="1" dirty="0">
                <a:solidFill>
                  <a:srgbClr val="00B0F0"/>
                </a:solidFill>
              </a:rPr>
              <a:t>SOCAN v. CAIP </a:t>
            </a:r>
            <a:r>
              <a:rPr lang="en-US" sz="3200" dirty="0">
                <a:solidFill>
                  <a:schemeClr val="bg1"/>
                </a:solidFill>
              </a:rPr>
              <a:t>(Tariff 22) 2004 SCC 45</a:t>
            </a:r>
          </a:p>
          <a:p>
            <a:pPr lvl="1">
              <a:lnSpc>
                <a:spcPct val="100000"/>
              </a:lnSpc>
              <a:buFont typeface="Courier New" panose="02070309020205020404" pitchFamily="49" charset="0"/>
              <a:buChar char="o"/>
            </a:pPr>
            <a:r>
              <a:rPr lang="en-US" sz="3200" dirty="0">
                <a:solidFill>
                  <a:srgbClr val="FFFF00"/>
                </a:solidFill>
              </a:rPr>
              <a:t>S. </a:t>
            </a:r>
            <a:r>
              <a:rPr lang="en-US" sz="3200" i="1" dirty="0">
                <a:solidFill>
                  <a:srgbClr val="FFFF00"/>
                </a:solidFill>
              </a:rPr>
              <a:t>2 Copyright Act </a:t>
            </a:r>
            <a:r>
              <a:rPr lang="en-US" sz="3200" i="1" dirty="0">
                <a:solidFill>
                  <a:schemeClr val="bg1"/>
                </a:solidFill>
              </a:rPr>
              <a:t>definition of “</a:t>
            </a:r>
            <a:r>
              <a:rPr lang="en-US" sz="3200" b="1" i="1" dirty="0">
                <a:solidFill>
                  <a:schemeClr val="bg1"/>
                </a:solidFill>
              </a:rPr>
              <a:t>telecommunication</a:t>
            </a:r>
            <a:r>
              <a:rPr lang="en-US" sz="3200" i="1" dirty="0">
                <a:solidFill>
                  <a:schemeClr val="bg1"/>
                </a:solidFill>
              </a:rPr>
              <a:t>” …“means</a:t>
            </a:r>
            <a:r>
              <a:rPr lang="en-CA" sz="3200" i="1" dirty="0">
                <a:solidFill>
                  <a:schemeClr val="bg1"/>
                </a:solidFill>
              </a:rPr>
              <a:t> </a:t>
            </a:r>
            <a:r>
              <a:rPr lang="en-CA" sz="3200" i="1" dirty="0">
                <a:solidFill>
                  <a:srgbClr val="FFFF00"/>
                </a:solidFill>
              </a:rPr>
              <a:t>any transmission of signs, signals, writing, images or sounds or intelligence of any nature by wire, radio, visual, optical or other electromagnetic system</a:t>
            </a:r>
            <a:r>
              <a:rPr lang="en-CA" sz="3200" i="1" dirty="0">
                <a:solidFill>
                  <a:schemeClr val="bg1"/>
                </a:solidFill>
              </a:rPr>
              <a:t>;” </a:t>
            </a:r>
            <a:endParaRPr lang="en-US" sz="3200" i="1" dirty="0">
              <a:solidFill>
                <a:schemeClr val="bg1"/>
              </a:solidFill>
            </a:endParaRPr>
          </a:p>
          <a:p>
            <a:pPr lvl="3"/>
            <a:endParaRPr lang="en-US" i="1" dirty="0"/>
          </a:p>
        </p:txBody>
      </p:sp>
      <p:sp>
        <p:nvSpPr>
          <p:cNvPr id="4" name="Slide Number Placeholder 3"/>
          <p:cNvSpPr>
            <a:spLocks noGrp="1"/>
          </p:cNvSpPr>
          <p:nvPr>
            <p:ph type="sldNum" sz="quarter" idx="12"/>
          </p:nvPr>
        </p:nvSpPr>
        <p:spPr/>
        <p:txBody>
          <a:bodyPr/>
          <a:lstStyle/>
          <a:p>
            <a:fld id="{600857A6-B069-5747-8C2C-4237D03FF20B}" type="slidenum">
              <a:rPr lang="en-US" smtClean="0"/>
              <a:t>113</a:t>
            </a:fld>
            <a:endParaRPr lang="en-US"/>
          </a:p>
        </p:txBody>
      </p:sp>
    </p:spTree>
    <p:extLst>
      <p:ext uri="{BB962C8B-B14F-4D97-AF65-F5344CB8AC3E}">
        <p14:creationId xmlns:p14="http://schemas.microsoft.com/office/powerpoint/2010/main" val="114611476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85351"/>
            <a:ext cx="8501449" cy="5696465"/>
          </a:xfrm>
        </p:spPr>
        <p:txBody>
          <a:bodyPr>
            <a:normAutofit fontScale="92500" lnSpcReduction="10000"/>
          </a:bodyPr>
          <a:lstStyle/>
          <a:p>
            <a:pPr marL="0" indent="0">
              <a:lnSpc>
                <a:spcPct val="100000"/>
              </a:lnSpc>
              <a:buNone/>
            </a:pPr>
            <a:r>
              <a:rPr lang="en-US" sz="2900" dirty="0">
                <a:solidFill>
                  <a:srgbClr val="FFFF00"/>
                </a:solidFill>
              </a:rPr>
              <a:t>Q1</a:t>
            </a:r>
            <a:r>
              <a:rPr lang="en-US" sz="2900" dirty="0">
                <a:solidFill>
                  <a:srgbClr val="FF0000"/>
                </a:solidFill>
              </a:rPr>
              <a:t>:</a:t>
            </a:r>
            <a:r>
              <a:rPr lang="en-US" sz="2900" dirty="0">
                <a:solidFill>
                  <a:srgbClr val="FFFF00"/>
                </a:solidFill>
              </a:rPr>
              <a:t>When does a communication to the public occur on the Internet</a:t>
            </a:r>
            <a:r>
              <a:rPr lang="en-US" sz="2900" dirty="0">
                <a:solidFill>
                  <a:srgbClr val="FF0000"/>
                </a:solidFill>
              </a:rPr>
              <a:t>?</a:t>
            </a:r>
          </a:p>
          <a:p>
            <a:pPr>
              <a:lnSpc>
                <a:spcPct val="100000"/>
              </a:lnSpc>
            </a:pPr>
            <a:r>
              <a:rPr lang="en-CA" sz="2800" dirty="0">
                <a:solidFill>
                  <a:schemeClr val="bg1"/>
                </a:solidFill>
              </a:rPr>
              <a:t>Some content online content is accessible through </a:t>
            </a:r>
            <a:r>
              <a:rPr lang="en-CA" sz="2800" dirty="0">
                <a:solidFill>
                  <a:srgbClr val="FFFF00"/>
                </a:solidFill>
              </a:rPr>
              <a:t>“</a:t>
            </a:r>
            <a:r>
              <a:rPr lang="en-CA" sz="2800" dirty="0">
                <a:solidFill>
                  <a:srgbClr val="FF0000"/>
                </a:solidFill>
              </a:rPr>
              <a:t>push</a:t>
            </a:r>
            <a:r>
              <a:rPr lang="en-CA" sz="2800" dirty="0">
                <a:solidFill>
                  <a:srgbClr val="FFFF00"/>
                </a:solidFill>
              </a:rPr>
              <a:t>”</a:t>
            </a:r>
            <a:r>
              <a:rPr lang="en-CA" sz="2800" dirty="0">
                <a:solidFill>
                  <a:schemeClr val="bg1"/>
                </a:solidFill>
              </a:rPr>
              <a:t> technologies (radio streams), other content is accessible through </a:t>
            </a:r>
            <a:r>
              <a:rPr lang="en-CA" sz="2800" dirty="0">
                <a:solidFill>
                  <a:srgbClr val="FFFF00"/>
                </a:solidFill>
              </a:rPr>
              <a:t>“</a:t>
            </a:r>
            <a:r>
              <a:rPr lang="en-CA" sz="2800" dirty="0">
                <a:solidFill>
                  <a:srgbClr val="FF0000"/>
                </a:solidFill>
              </a:rPr>
              <a:t>pull</a:t>
            </a:r>
            <a:r>
              <a:rPr lang="en-CA" sz="2800" dirty="0">
                <a:solidFill>
                  <a:srgbClr val="FFFF00"/>
                </a:solidFill>
              </a:rPr>
              <a:t>” </a:t>
            </a:r>
            <a:r>
              <a:rPr lang="en-CA" sz="2800" dirty="0">
                <a:solidFill>
                  <a:schemeClr val="bg1"/>
                </a:solidFill>
              </a:rPr>
              <a:t>technologies. </a:t>
            </a:r>
          </a:p>
          <a:p>
            <a:pPr>
              <a:lnSpc>
                <a:spcPct val="100000"/>
              </a:lnSpc>
            </a:pPr>
            <a:r>
              <a:rPr lang="en-CA" sz="2800" dirty="0">
                <a:solidFill>
                  <a:srgbClr val="FFFF00"/>
                </a:solidFill>
              </a:rPr>
              <a:t>Content is stored &amp; cached on servers, and is only communicated to individuals when they access or “pull” it </a:t>
            </a:r>
            <a:r>
              <a:rPr lang="en-CA" sz="2800" dirty="0">
                <a:solidFill>
                  <a:schemeClr val="bg1"/>
                </a:solidFill>
              </a:rPr>
              <a:t>– when they access a stream that isn’t running constantly, download a file, etc.  </a:t>
            </a:r>
          </a:p>
          <a:p>
            <a:pPr>
              <a:lnSpc>
                <a:spcPct val="100000"/>
              </a:lnSpc>
            </a:pPr>
            <a:r>
              <a:rPr lang="en-US" sz="2800" dirty="0">
                <a:solidFill>
                  <a:schemeClr val="bg1"/>
                </a:solidFill>
              </a:rPr>
              <a:t>So … when does a communication to the public occur?</a:t>
            </a:r>
          </a:p>
          <a:p>
            <a:pPr>
              <a:lnSpc>
                <a:spcPct val="100000"/>
              </a:lnSpc>
            </a:pPr>
            <a:r>
              <a:rPr lang="en-US" sz="2800" b="1" dirty="0">
                <a:solidFill>
                  <a:schemeClr val="bg1"/>
                </a:solidFill>
              </a:rPr>
              <a:t>The SCC decided that </a:t>
            </a:r>
            <a:r>
              <a:rPr lang="en-US" sz="2800" dirty="0">
                <a:solidFill>
                  <a:schemeClr val="bg1"/>
                </a:solidFill>
              </a:rPr>
              <a:t>a </a:t>
            </a:r>
            <a:r>
              <a:rPr lang="en-US" sz="2800" dirty="0">
                <a:solidFill>
                  <a:srgbClr val="FFFF00"/>
                </a:solidFill>
              </a:rPr>
              <a:t>telecommunication occurs on the internet </a:t>
            </a:r>
            <a:r>
              <a:rPr lang="en-US" sz="2800" dirty="0">
                <a:solidFill>
                  <a:srgbClr val="00B0F0"/>
                </a:solidFill>
              </a:rPr>
              <a:t>at the point where the content is transmitted from the host server </a:t>
            </a:r>
            <a:r>
              <a:rPr lang="en-US" sz="2800" dirty="0">
                <a:solidFill>
                  <a:srgbClr val="FFFF00"/>
                </a:solidFill>
              </a:rPr>
              <a:t>to the end user</a:t>
            </a:r>
            <a:r>
              <a:rPr lang="en-US" sz="2800" dirty="0">
                <a:solidFill>
                  <a:schemeClr val="bg1"/>
                </a:solidFill>
              </a:rPr>
              <a:t> (</a:t>
            </a:r>
            <a:r>
              <a:rPr lang="en-US" sz="2800" dirty="0">
                <a:solidFill>
                  <a:srgbClr val="FF0000"/>
                </a:solidFill>
              </a:rPr>
              <a:t>each time that the content is transmitted</a:t>
            </a:r>
            <a:r>
              <a:rPr lang="en-US" sz="2800" dirty="0">
                <a:solidFill>
                  <a:schemeClr val="bg1"/>
                </a:solidFill>
              </a:rPr>
              <a:t>)</a:t>
            </a:r>
            <a:r>
              <a:rPr lang="en-US" sz="2800" dirty="0">
                <a:solidFill>
                  <a:srgbClr val="FFFF00"/>
                </a:solidFill>
              </a:rPr>
              <a:t>.</a:t>
            </a:r>
            <a:endParaRPr lang="en-CA" sz="2800" dirty="0">
              <a:solidFill>
                <a:srgbClr val="FFFF00"/>
              </a:solidFill>
            </a:endParaRPr>
          </a:p>
          <a:p>
            <a:pPr lvl="3"/>
            <a:endParaRPr lang="en-US" i="1" dirty="0"/>
          </a:p>
        </p:txBody>
      </p:sp>
      <p:sp>
        <p:nvSpPr>
          <p:cNvPr id="4" name="Slide Number Placeholder 3"/>
          <p:cNvSpPr>
            <a:spLocks noGrp="1"/>
          </p:cNvSpPr>
          <p:nvPr>
            <p:ph type="sldNum" sz="quarter" idx="12"/>
          </p:nvPr>
        </p:nvSpPr>
        <p:spPr/>
        <p:txBody>
          <a:bodyPr/>
          <a:lstStyle/>
          <a:p>
            <a:fld id="{600857A6-B069-5747-8C2C-4237D03FF20B}" type="slidenum">
              <a:rPr lang="en-US" smtClean="0"/>
              <a:t>114</a:t>
            </a:fld>
            <a:endParaRPr lang="en-US"/>
          </a:p>
        </p:txBody>
      </p:sp>
    </p:spTree>
    <p:extLst>
      <p:ext uri="{BB962C8B-B14F-4D97-AF65-F5344CB8AC3E}">
        <p14:creationId xmlns:p14="http://schemas.microsoft.com/office/powerpoint/2010/main" val="268895204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85351"/>
            <a:ext cx="8501449" cy="5696465"/>
          </a:xfrm>
        </p:spPr>
        <p:txBody>
          <a:bodyPr>
            <a:normAutofit fontScale="85000" lnSpcReduction="20000"/>
          </a:bodyPr>
          <a:lstStyle/>
          <a:p>
            <a:pPr marL="0" indent="0">
              <a:lnSpc>
                <a:spcPct val="100000"/>
              </a:lnSpc>
              <a:buNone/>
            </a:pPr>
            <a:r>
              <a:rPr lang="en-US" sz="2900" dirty="0">
                <a:solidFill>
                  <a:srgbClr val="FFFF00"/>
                </a:solidFill>
              </a:rPr>
              <a:t>Q2</a:t>
            </a:r>
            <a:r>
              <a:rPr lang="en-US" sz="2900" dirty="0">
                <a:solidFill>
                  <a:srgbClr val="FF0000"/>
                </a:solidFill>
              </a:rPr>
              <a:t>:</a:t>
            </a:r>
            <a:r>
              <a:rPr lang="en-US" sz="2900" dirty="0">
                <a:solidFill>
                  <a:srgbClr val="FFFF00"/>
                </a:solidFill>
              </a:rPr>
              <a:t> Who communicates in a copyright sense on the Internet</a:t>
            </a:r>
            <a:r>
              <a:rPr lang="en-US" sz="2900" dirty="0">
                <a:solidFill>
                  <a:srgbClr val="FF0000"/>
                </a:solidFill>
              </a:rPr>
              <a:t>?</a:t>
            </a:r>
          </a:p>
          <a:p>
            <a:pPr>
              <a:lnSpc>
                <a:spcPct val="110000"/>
              </a:lnSpc>
            </a:pPr>
            <a:r>
              <a:rPr lang="en-CA" sz="2600" dirty="0">
                <a:solidFill>
                  <a:schemeClr val="bg1"/>
                </a:solidFill>
              </a:rPr>
              <a:t>The person who communicates the work is the person who is </a:t>
            </a:r>
            <a:r>
              <a:rPr lang="en-CA" sz="2600" dirty="0">
                <a:solidFill>
                  <a:srgbClr val="FF0000"/>
                </a:solidFill>
              </a:rPr>
              <a:t>the content provider</a:t>
            </a:r>
            <a:r>
              <a:rPr lang="en-CA" sz="2600" dirty="0">
                <a:solidFill>
                  <a:srgbClr val="FFFF00"/>
                </a:solidFill>
              </a:rPr>
              <a:t> </a:t>
            </a:r>
            <a:r>
              <a:rPr lang="en-CA" sz="2600" dirty="0">
                <a:solidFill>
                  <a:srgbClr val="00B0F0"/>
                </a:solidFill>
              </a:rPr>
              <a:t>–</a:t>
            </a:r>
            <a:r>
              <a:rPr lang="en-CA" sz="2600" dirty="0">
                <a:solidFill>
                  <a:srgbClr val="FFFF00"/>
                </a:solidFill>
              </a:rPr>
              <a:t> who uploads the work, creates the stream, posts the work </a:t>
            </a:r>
          </a:p>
          <a:p>
            <a:pPr>
              <a:lnSpc>
                <a:spcPct val="110000"/>
              </a:lnSpc>
            </a:pPr>
            <a:r>
              <a:rPr lang="en-CA" sz="2600" dirty="0">
                <a:solidFill>
                  <a:schemeClr val="bg1"/>
                </a:solidFill>
              </a:rPr>
              <a:t>Do ISP’s (Internet Service Providers), as intermediaries, participate in the transmission of copyrighted works? Do they also communicate the work to the public? (</a:t>
            </a:r>
            <a:r>
              <a:rPr lang="en-CA" sz="2600" b="1" dirty="0">
                <a:solidFill>
                  <a:schemeClr val="bg1"/>
                </a:solidFill>
              </a:rPr>
              <a:t>Practical Ramifications </a:t>
            </a:r>
            <a:r>
              <a:rPr lang="en-CA" sz="2600" b="1" dirty="0">
                <a:solidFill>
                  <a:srgbClr val="FF0000"/>
                </a:solidFill>
                <a:sym typeface="Wingdings" pitchFamily="2" charset="2"/>
              </a:rPr>
              <a:t></a:t>
            </a:r>
            <a:r>
              <a:rPr lang="en-CA" sz="2600" b="1" dirty="0">
                <a:solidFill>
                  <a:schemeClr val="bg1"/>
                </a:solidFill>
                <a:sym typeface="Wingdings" pitchFamily="2" charset="2"/>
              </a:rPr>
              <a:t> </a:t>
            </a:r>
            <a:r>
              <a:rPr lang="en-CA" sz="2600" b="1" dirty="0">
                <a:solidFill>
                  <a:srgbClr val="00B050"/>
                </a:solidFill>
                <a:sym typeface="Wingdings" pitchFamily="2" charset="2"/>
              </a:rPr>
              <a:t>Deep Pockets $$$$$$$</a:t>
            </a:r>
            <a:r>
              <a:rPr lang="en-CA" sz="2600" dirty="0">
                <a:solidFill>
                  <a:schemeClr val="bg1"/>
                </a:solidFill>
                <a:sym typeface="Wingdings" pitchFamily="2" charset="2"/>
              </a:rPr>
              <a:t>)</a:t>
            </a:r>
            <a:r>
              <a:rPr lang="en-CA" sz="2600" b="1" dirty="0">
                <a:solidFill>
                  <a:schemeClr val="bg1"/>
                </a:solidFill>
              </a:rPr>
              <a:t> </a:t>
            </a:r>
          </a:p>
          <a:p>
            <a:pPr>
              <a:lnSpc>
                <a:spcPct val="110000"/>
              </a:lnSpc>
            </a:pPr>
            <a:r>
              <a:rPr lang="en-CA" sz="2600" b="1" dirty="0">
                <a:solidFill>
                  <a:schemeClr val="bg1"/>
                </a:solidFill>
              </a:rPr>
              <a:t>In answering SCC turned to s. 2.4(1)(b) – which states that </a:t>
            </a:r>
            <a:r>
              <a:rPr lang="en-CA" sz="2600" dirty="0">
                <a:solidFill>
                  <a:srgbClr val="FFFF00"/>
                </a:solidFill>
              </a:rPr>
              <a:t>participants</a:t>
            </a:r>
            <a:r>
              <a:rPr lang="en-CA" sz="2600" dirty="0">
                <a:solidFill>
                  <a:schemeClr val="bg1"/>
                </a:solidFill>
              </a:rPr>
              <a:t> in a telecommunication </a:t>
            </a:r>
            <a:r>
              <a:rPr lang="en-CA" sz="2600" dirty="0">
                <a:solidFill>
                  <a:srgbClr val="FFFF00"/>
                </a:solidFill>
              </a:rPr>
              <a:t>who only provide the </a:t>
            </a:r>
            <a:r>
              <a:rPr lang="en-CA" sz="2600" dirty="0">
                <a:solidFill>
                  <a:srgbClr val="FF0000"/>
                </a:solidFill>
              </a:rPr>
              <a:t>“</a:t>
            </a:r>
            <a:r>
              <a:rPr lang="en-CA" sz="2600" dirty="0">
                <a:solidFill>
                  <a:srgbClr val="FFFF00"/>
                </a:solidFill>
              </a:rPr>
              <a:t>means of telecommunication necessary</a:t>
            </a:r>
            <a:r>
              <a:rPr lang="en-CA" sz="2600" dirty="0">
                <a:solidFill>
                  <a:srgbClr val="FF0000"/>
                </a:solidFill>
              </a:rPr>
              <a:t>”</a:t>
            </a:r>
            <a:r>
              <a:rPr lang="en-CA" sz="2600" dirty="0">
                <a:solidFill>
                  <a:srgbClr val="FFFF00"/>
                </a:solidFill>
              </a:rPr>
              <a:t> </a:t>
            </a:r>
            <a:r>
              <a:rPr lang="en-CA" sz="2600" dirty="0">
                <a:solidFill>
                  <a:srgbClr val="FF0000"/>
                </a:solidFill>
              </a:rPr>
              <a:t> (</a:t>
            </a:r>
            <a:r>
              <a:rPr lang="en-CA" sz="2600" dirty="0">
                <a:solidFill>
                  <a:schemeClr val="bg1"/>
                </a:solidFill>
              </a:rPr>
              <a:t>carriers</a:t>
            </a:r>
            <a:r>
              <a:rPr lang="en-CA" sz="2600" dirty="0">
                <a:solidFill>
                  <a:srgbClr val="FF0000"/>
                </a:solidFill>
              </a:rPr>
              <a:t>)</a:t>
            </a:r>
            <a:r>
              <a:rPr lang="en-CA" sz="2600" dirty="0">
                <a:solidFill>
                  <a:srgbClr val="FFFF00"/>
                </a:solidFill>
              </a:rPr>
              <a:t> are </a:t>
            </a:r>
            <a:r>
              <a:rPr lang="en-CA" sz="2600" dirty="0">
                <a:solidFill>
                  <a:srgbClr val="FF0000"/>
                </a:solidFill>
              </a:rPr>
              <a:t>deemed NOT to be communicators </a:t>
            </a:r>
            <a:r>
              <a:rPr lang="en-CA" sz="2600" dirty="0">
                <a:solidFill>
                  <a:schemeClr val="bg1"/>
                </a:solidFill>
              </a:rPr>
              <a:t>(follows Communications law doctrine of </a:t>
            </a:r>
            <a:r>
              <a:rPr lang="en-CA" sz="2600" dirty="0">
                <a:solidFill>
                  <a:srgbClr val="FFFF00"/>
                </a:solidFill>
              </a:rPr>
              <a:t>SEPARATION OF CONTENT FROM CARRIAGE</a:t>
            </a:r>
            <a:r>
              <a:rPr lang="en-CA" sz="2600" dirty="0">
                <a:solidFill>
                  <a:schemeClr val="bg1"/>
                </a:solidFill>
              </a:rPr>
              <a:t>). </a:t>
            </a:r>
          </a:p>
          <a:p>
            <a:pPr>
              <a:lnSpc>
                <a:spcPct val="110000"/>
              </a:lnSpc>
            </a:pPr>
            <a:r>
              <a:rPr lang="en-CA" sz="2600" dirty="0">
                <a:solidFill>
                  <a:schemeClr val="bg1"/>
                </a:solidFill>
              </a:rPr>
              <a:t>Court noted that statute does not say intermediaries are engaged in communication BUT have a kind of immunity. RATHER it provides  that </a:t>
            </a:r>
            <a:r>
              <a:rPr lang="en-CA" sz="2600" dirty="0">
                <a:solidFill>
                  <a:srgbClr val="FFFF00"/>
                </a:solidFill>
              </a:rPr>
              <a:t>intermediaries are deemed</a:t>
            </a:r>
            <a:r>
              <a:rPr lang="en-CA" sz="2600" dirty="0">
                <a:solidFill>
                  <a:schemeClr val="bg1"/>
                </a:solidFill>
              </a:rPr>
              <a:t>, for Copyright Act purposes, </a:t>
            </a:r>
            <a:r>
              <a:rPr lang="en-CA" sz="2600" dirty="0">
                <a:solidFill>
                  <a:srgbClr val="FFFF00"/>
                </a:solidFill>
              </a:rPr>
              <a:t>not to be communicating</a:t>
            </a:r>
            <a:r>
              <a:rPr lang="en-CA" sz="2600" dirty="0">
                <a:solidFill>
                  <a:schemeClr val="bg1"/>
                </a:solidFill>
              </a:rPr>
              <a:t> the work to the public at all. </a:t>
            </a:r>
            <a:r>
              <a:rPr lang="en-CA" sz="2600" dirty="0">
                <a:solidFill>
                  <a:schemeClr val="tx1">
                    <a:lumMod val="65000"/>
                    <a:lumOff val="35000"/>
                  </a:schemeClr>
                </a:solidFill>
              </a:rPr>
              <a:t>They are invisible.</a:t>
            </a:r>
            <a:endParaRPr lang="en-US" sz="2600" dirty="0">
              <a:solidFill>
                <a:schemeClr val="tx1">
                  <a:lumMod val="65000"/>
                  <a:lumOff val="35000"/>
                </a:schemeClr>
              </a:solidFill>
            </a:endParaRPr>
          </a:p>
          <a:p>
            <a:pPr lvl="3"/>
            <a:endParaRPr lang="en-US" i="1" dirty="0"/>
          </a:p>
        </p:txBody>
      </p:sp>
      <p:sp>
        <p:nvSpPr>
          <p:cNvPr id="4" name="Slide Number Placeholder 3"/>
          <p:cNvSpPr>
            <a:spLocks noGrp="1"/>
          </p:cNvSpPr>
          <p:nvPr>
            <p:ph type="sldNum" sz="quarter" idx="12"/>
          </p:nvPr>
        </p:nvSpPr>
        <p:spPr/>
        <p:txBody>
          <a:bodyPr/>
          <a:lstStyle/>
          <a:p>
            <a:fld id="{600857A6-B069-5747-8C2C-4237D03FF20B}" type="slidenum">
              <a:rPr lang="en-US" smtClean="0"/>
              <a:t>115</a:t>
            </a:fld>
            <a:endParaRPr lang="en-US"/>
          </a:p>
        </p:txBody>
      </p:sp>
    </p:spTree>
    <p:extLst>
      <p:ext uri="{BB962C8B-B14F-4D97-AF65-F5344CB8AC3E}">
        <p14:creationId xmlns:p14="http://schemas.microsoft.com/office/powerpoint/2010/main" val="278772770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85351"/>
            <a:ext cx="8501449" cy="5696465"/>
          </a:xfrm>
        </p:spPr>
        <p:txBody>
          <a:bodyPr>
            <a:normAutofit/>
          </a:bodyPr>
          <a:lstStyle/>
          <a:p>
            <a:pPr marL="0" indent="0">
              <a:lnSpc>
                <a:spcPct val="100000"/>
              </a:lnSpc>
              <a:buNone/>
            </a:pPr>
            <a:r>
              <a:rPr lang="en-US" sz="3200" dirty="0">
                <a:solidFill>
                  <a:srgbClr val="FFFF00"/>
                </a:solidFill>
              </a:rPr>
              <a:t>Q3</a:t>
            </a:r>
            <a:r>
              <a:rPr lang="en-US" sz="3200" dirty="0">
                <a:solidFill>
                  <a:srgbClr val="FF0000"/>
                </a:solidFill>
              </a:rPr>
              <a:t>:</a:t>
            </a:r>
            <a:r>
              <a:rPr lang="en-US" sz="3200" dirty="0">
                <a:solidFill>
                  <a:srgbClr val="FFFF00"/>
                </a:solidFill>
              </a:rPr>
              <a:t> When does a communication on the Internet occur in Canada</a:t>
            </a:r>
            <a:r>
              <a:rPr lang="en-US" sz="3200" dirty="0">
                <a:solidFill>
                  <a:srgbClr val="FF0000"/>
                </a:solidFill>
              </a:rPr>
              <a:t>?</a:t>
            </a:r>
          </a:p>
          <a:p>
            <a:r>
              <a:rPr lang="en-CA" sz="2400" dirty="0">
                <a:solidFill>
                  <a:schemeClr val="bg1"/>
                </a:solidFill>
              </a:rPr>
              <a:t>Majority  held </a:t>
            </a:r>
            <a:r>
              <a:rPr lang="en-CA" sz="2400" dirty="0">
                <a:solidFill>
                  <a:srgbClr val="FFFF00"/>
                </a:solidFill>
              </a:rPr>
              <a:t>Canada could exercise </a:t>
            </a:r>
            <a:r>
              <a:rPr lang="en-CA" sz="2400" dirty="0">
                <a:solidFill>
                  <a:srgbClr val="FF0000"/>
                </a:solidFill>
              </a:rPr>
              <a:t>copyright jurisdiction </a:t>
            </a:r>
            <a:r>
              <a:rPr lang="en-CA" sz="2400" dirty="0">
                <a:solidFill>
                  <a:srgbClr val="FFFF00"/>
                </a:solidFill>
              </a:rPr>
              <a:t>in respect both of transmissions </a:t>
            </a:r>
            <a:r>
              <a:rPr lang="en-CA" sz="2400" dirty="0">
                <a:solidFill>
                  <a:srgbClr val="00B0F0"/>
                </a:solidFill>
              </a:rPr>
              <a:t>originating in Canada </a:t>
            </a:r>
            <a:r>
              <a:rPr lang="en-CA" sz="2400" dirty="0">
                <a:solidFill>
                  <a:srgbClr val="FFFF00"/>
                </a:solidFill>
              </a:rPr>
              <a:t>and transmissions originating abroad but </a:t>
            </a:r>
            <a:r>
              <a:rPr lang="en-CA" sz="2400" dirty="0">
                <a:solidFill>
                  <a:srgbClr val="00B0F0"/>
                </a:solidFill>
              </a:rPr>
              <a:t>received in Canada</a:t>
            </a:r>
            <a:r>
              <a:rPr lang="en-CA" sz="2400" dirty="0">
                <a:solidFill>
                  <a:schemeClr val="bg1"/>
                </a:solidFill>
              </a:rPr>
              <a:t>. This conclusion was said to be consistent with our general law as well as with national and international copyright practice. [Also consistent with many internet jurisdiction cases, many about defamation, of the time…until today] </a:t>
            </a:r>
          </a:p>
          <a:p>
            <a:r>
              <a:rPr lang="en-CA" sz="2400" dirty="0">
                <a:solidFill>
                  <a:schemeClr val="bg1"/>
                </a:solidFill>
              </a:rPr>
              <a:t>But…this </a:t>
            </a:r>
            <a:r>
              <a:rPr lang="en-CA" sz="2400" dirty="0">
                <a:solidFill>
                  <a:srgbClr val="FFFF00"/>
                </a:solidFill>
              </a:rPr>
              <a:t>doesn’t mean “automatic copyright liability” </a:t>
            </a:r>
            <a:r>
              <a:rPr lang="en-CA" sz="2400" dirty="0">
                <a:solidFill>
                  <a:schemeClr val="bg1"/>
                </a:solidFill>
              </a:rPr>
              <a:t>on foreign content providers who communicate copyright works to Canadian end users. </a:t>
            </a:r>
            <a:r>
              <a:rPr lang="en-CA" sz="2400" dirty="0">
                <a:solidFill>
                  <a:srgbClr val="FF0000"/>
                </a:solidFill>
              </a:rPr>
              <a:t>For copyright liability</a:t>
            </a:r>
            <a:r>
              <a:rPr lang="en-CA" sz="2400" dirty="0">
                <a:solidFill>
                  <a:schemeClr val="bg1"/>
                </a:solidFill>
              </a:rPr>
              <a:t> to be imposed on foreign content providers, </a:t>
            </a:r>
            <a:r>
              <a:rPr lang="en-CA" sz="2400" dirty="0">
                <a:solidFill>
                  <a:srgbClr val="00B0F0"/>
                </a:solidFill>
              </a:rPr>
              <a:t>there needs to be </a:t>
            </a:r>
            <a:r>
              <a:rPr lang="en-CA" sz="2400" dirty="0">
                <a:solidFill>
                  <a:schemeClr val="bg1"/>
                </a:solidFill>
              </a:rPr>
              <a:t>-</a:t>
            </a:r>
            <a:r>
              <a:rPr lang="en-CA" sz="2400" dirty="0">
                <a:solidFill>
                  <a:srgbClr val="FFFF00"/>
                </a:solidFill>
              </a:rPr>
              <a:t> in the context of a message or communication </a:t>
            </a:r>
            <a:r>
              <a:rPr lang="en-CA" sz="2400" dirty="0">
                <a:solidFill>
                  <a:schemeClr val="bg1"/>
                </a:solidFill>
              </a:rPr>
              <a:t>-</a:t>
            </a:r>
            <a:r>
              <a:rPr lang="en-CA" sz="2400" dirty="0">
                <a:solidFill>
                  <a:srgbClr val="FFFF00"/>
                </a:solidFill>
              </a:rPr>
              <a:t> </a:t>
            </a:r>
            <a:r>
              <a:rPr lang="en-CA" sz="2400" dirty="0">
                <a:solidFill>
                  <a:srgbClr val="00B0F0"/>
                </a:solidFill>
              </a:rPr>
              <a:t>a real and substantial connection</a:t>
            </a:r>
            <a:r>
              <a:rPr lang="en-CA" sz="2400" dirty="0">
                <a:solidFill>
                  <a:srgbClr val="FFFF00"/>
                </a:solidFill>
              </a:rPr>
              <a:t>. </a:t>
            </a:r>
          </a:p>
          <a:p>
            <a:r>
              <a:rPr lang="en-CA" sz="2400" dirty="0">
                <a:solidFill>
                  <a:schemeClr val="bg1"/>
                </a:solidFill>
              </a:rPr>
              <a:t>Factors to be considered  are situs of content provider, host server, intermediaries, end user</a:t>
            </a:r>
          </a:p>
          <a:p>
            <a:pPr>
              <a:lnSpc>
                <a:spcPct val="100000"/>
              </a:lnSpc>
            </a:pPr>
            <a:endParaRPr lang="en-US" sz="3200" dirty="0">
              <a:solidFill>
                <a:schemeClr val="bg1"/>
              </a:solidFill>
            </a:endParaRPr>
          </a:p>
          <a:p>
            <a:pPr lvl="3"/>
            <a:endParaRPr lang="en-US" i="1" dirty="0"/>
          </a:p>
        </p:txBody>
      </p:sp>
      <p:sp>
        <p:nvSpPr>
          <p:cNvPr id="4" name="Slide Number Placeholder 3"/>
          <p:cNvSpPr>
            <a:spLocks noGrp="1"/>
          </p:cNvSpPr>
          <p:nvPr>
            <p:ph type="sldNum" sz="quarter" idx="12"/>
          </p:nvPr>
        </p:nvSpPr>
        <p:spPr/>
        <p:txBody>
          <a:bodyPr/>
          <a:lstStyle/>
          <a:p>
            <a:fld id="{600857A6-B069-5747-8C2C-4237D03FF20B}" type="slidenum">
              <a:rPr lang="en-US" smtClean="0"/>
              <a:t>116</a:t>
            </a:fld>
            <a:endParaRPr lang="en-US"/>
          </a:p>
        </p:txBody>
      </p:sp>
    </p:spTree>
    <p:extLst>
      <p:ext uri="{BB962C8B-B14F-4D97-AF65-F5344CB8AC3E}">
        <p14:creationId xmlns:p14="http://schemas.microsoft.com/office/powerpoint/2010/main" val="297030967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Rights of the copyright owner</a:t>
            </a:r>
          </a:p>
        </p:txBody>
      </p:sp>
      <p:sp>
        <p:nvSpPr>
          <p:cNvPr id="2" name="Content Placeholder 1"/>
          <p:cNvSpPr>
            <a:spLocks noGrp="1"/>
          </p:cNvSpPr>
          <p:nvPr>
            <p:ph idx="1"/>
          </p:nvPr>
        </p:nvSpPr>
        <p:spPr>
          <a:xfrm>
            <a:off x="457199" y="1534510"/>
            <a:ext cx="8413531" cy="4340773"/>
          </a:xfrm>
        </p:spPr>
        <p:txBody>
          <a:bodyPr>
            <a:normAutofit/>
          </a:bodyPr>
          <a:lstStyle/>
          <a:p>
            <a:pPr marL="0" indent="0">
              <a:lnSpc>
                <a:spcPct val="100000"/>
              </a:lnSpc>
              <a:buNone/>
            </a:pPr>
            <a:r>
              <a:rPr lang="en-US" sz="3600" b="1" dirty="0">
                <a:solidFill>
                  <a:schemeClr val="bg1"/>
                </a:solidFill>
              </a:rPr>
              <a:t>Right to communicate a work to the public by telecommunication (s. 3(1)(f))</a:t>
            </a:r>
          </a:p>
          <a:p>
            <a:pPr>
              <a:lnSpc>
                <a:spcPct val="100000"/>
              </a:lnSpc>
            </a:pPr>
            <a:r>
              <a:rPr lang="en-US" sz="3600" i="1" dirty="0">
                <a:solidFill>
                  <a:srgbClr val="00B0F0"/>
                </a:solidFill>
              </a:rPr>
              <a:t>CWTA v. SOCAN </a:t>
            </a:r>
            <a:r>
              <a:rPr lang="en-US" sz="3600" dirty="0">
                <a:solidFill>
                  <a:schemeClr val="bg1"/>
                </a:solidFill>
              </a:rPr>
              <a:t>(2008)</a:t>
            </a:r>
          </a:p>
          <a:p>
            <a:pPr lvl="1">
              <a:lnSpc>
                <a:spcPct val="100000"/>
              </a:lnSpc>
              <a:buFont typeface="Courier New" panose="02070309020205020404" pitchFamily="49" charset="0"/>
              <a:buChar char="o"/>
            </a:pPr>
            <a:r>
              <a:rPr lang="en-US" sz="3600" dirty="0">
                <a:solidFill>
                  <a:srgbClr val="FFFF00"/>
                </a:solidFill>
              </a:rPr>
              <a:t>Is the transmission of a musical ringtone to a cellphone a </a:t>
            </a:r>
            <a:r>
              <a:rPr lang="en-US" sz="3600" dirty="0">
                <a:solidFill>
                  <a:schemeClr val="bg1"/>
                </a:solidFill>
              </a:rPr>
              <a:t>‘</a:t>
            </a:r>
            <a:r>
              <a:rPr lang="en-US" sz="3600" dirty="0">
                <a:solidFill>
                  <a:srgbClr val="FFFF00"/>
                </a:solidFill>
              </a:rPr>
              <a:t>communication to the public by telecommunication</a:t>
            </a:r>
            <a:r>
              <a:rPr lang="en-US" sz="3600" dirty="0">
                <a:solidFill>
                  <a:schemeClr val="bg1"/>
                </a:solidFill>
              </a:rPr>
              <a:t>’</a:t>
            </a:r>
            <a:r>
              <a:rPr lang="en-US" sz="3600" dirty="0">
                <a:solidFill>
                  <a:srgbClr val="FF0000"/>
                </a:solidFill>
              </a:rPr>
              <a:t>?</a:t>
            </a:r>
          </a:p>
          <a:p>
            <a:pPr lvl="3"/>
            <a:endParaRPr lang="en-US" i="1" dirty="0"/>
          </a:p>
        </p:txBody>
      </p:sp>
      <p:sp>
        <p:nvSpPr>
          <p:cNvPr id="4" name="Slide Number Placeholder 3"/>
          <p:cNvSpPr>
            <a:spLocks noGrp="1"/>
          </p:cNvSpPr>
          <p:nvPr>
            <p:ph type="sldNum" sz="quarter" idx="12"/>
          </p:nvPr>
        </p:nvSpPr>
        <p:spPr/>
        <p:txBody>
          <a:bodyPr/>
          <a:lstStyle/>
          <a:p>
            <a:fld id="{600857A6-B069-5747-8C2C-4237D03FF20B}" type="slidenum">
              <a:rPr lang="en-US" smtClean="0"/>
              <a:t>117</a:t>
            </a:fld>
            <a:endParaRPr lang="en-US"/>
          </a:p>
        </p:txBody>
      </p:sp>
    </p:spTree>
    <p:extLst>
      <p:ext uri="{BB962C8B-B14F-4D97-AF65-F5344CB8AC3E}">
        <p14:creationId xmlns:p14="http://schemas.microsoft.com/office/powerpoint/2010/main" val="160856478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C9B77B-5C03-6746-B2DA-BBCE38BD77C9}"/>
              </a:ext>
            </a:extLst>
          </p:cNvPr>
          <p:cNvSpPr>
            <a:spLocks noGrp="1"/>
          </p:cNvSpPr>
          <p:nvPr>
            <p:ph sz="quarter" idx="10"/>
          </p:nvPr>
        </p:nvSpPr>
        <p:spPr>
          <a:xfrm>
            <a:off x="445325" y="237508"/>
            <a:ext cx="8508670" cy="5593277"/>
          </a:xfrm>
        </p:spPr>
        <p:txBody>
          <a:bodyPr>
            <a:normAutofit/>
          </a:bodyPr>
          <a:lstStyle/>
          <a:p>
            <a:pPr marL="0" indent="0">
              <a:buNone/>
            </a:pPr>
            <a:r>
              <a:rPr lang="en-CA" b="1" dirty="0">
                <a:solidFill>
                  <a:srgbClr val="FF0000"/>
                </a:solidFill>
              </a:rPr>
              <a:t>Yes, it is. </a:t>
            </a:r>
            <a:r>
              <a:rPr lang="en-CA" b="1" dirty="0">
                <a:solidFill>
                  <a:srgbClr val="FFFF00"/>
                </a:solidFill>
              </a:rPr>
              <a:t>Court defines communication as</a:t>
            </a:r>
            <a:r>
              <a:rPr lang="en-CA" b="1" dirty="0">
                <a:solidFill>
                  <a:srgbClr val="FF0000"/>
                </a:solidFill>
              </a:rPr>
              <a:t> – </a:t>
            </a:r>
            <a:r>
              <a:rPr lang="en-CA" b="1" dirty="0">
                <a:solidFill>
                  <a:srgbClr val="FFFF00"/>
                </a:solidFill>
              </a:rPr>
              <a:t>the passing of information from one person to another:</a:t>
            </a:r>
          </a:p>
          <a:p>
            <a:pPr marL="0" indent="0">
              <a:buNone/>
            </a:pPr>
            <a:r>
              <a:rPr lang="en-CA" i="1" dirty="0">
                <a:solidFill>
                  <a:schemeClr val="bg1"/>
                </a:solidFill>
              </a:rPr>
              <a:t> “A musical ringtone is information in the form of a digital audio file that is capable of being communicated. … The wireless transmission of a musical ringtone to a cellphone is a communication, whether the owner of the cellphone accesses it immediately in order to hear the music, or at some later time. … Communication completed once info is received.”</a:t>
            </a:r>
          </a:p>
          <a:p>
            <a:pPr marL="0" indent="0">
              <a:buNone/>
            </a:pPr>
            <a:r>
              <a:rPr lang="en-CA" dirty="0">
                <a:solidFill>
                  <a:srgbClr val="FF0000"/>
                </a:solidFill>
              </a:rPr>
              <a:t>Next question: </a:t>
            </a:r>
            <a:r>
              <a:rPr lang="en-CA" dirty="0">
                <a:solidFill>
                  <a:srgbClr val="FFFF00"/>
                </a:solidFill>
              </a:rPr>
              <a:t>Is the communication by telecommunication of a ringtone from a wireless carrier’s website to a customer’s cell phone a communication </a:t>
            </a:r>
            <a:r>
              <a:rPr lang="en-CA" b="1" dirty="0">
                <a:solidFill>
                  <a:srgbClr val="FFFF00"/>
                </a:solidFill>
              </a:rPr>
              <a:t>to the public?</a:t>
            </a:r>
            <a:r>
              <a:rPr lang="en-CA" dirty="0">
                <a:solidFill>
                  <a:srgbClr val="FFFF00"/>
                </a:solidFill>
              </a:rPr>
              <a:t>   </a:t>
            </a:r>
          </a:p>
          <a:p>
            <a:pPr marL="0" indent="0">
              <a:buNone/>
            </a:pPr>
            <a:r>
              <a:rPr lang="en-CA" b="1" i="1" dirty="0">
                <a:solidFill>
                  <a:srgbClr val="FF0000"/>
                </a:solidFill>
              </a:rPr>
              <a:t>Court says yes. </a:t>
            </a:r>
            <a:endParaRPr lang="en-CA" b="1" dirty="0">
              <a:solidFill>
                <a:srgbClr val="FF0000"/>
              </a:solidFill>
            </a:endParaRPr>
          </a:p>
          <a:p>
            <a:pPr marL="0" indent="0">
              <a:buNone/>
            </a:pPr>
            <a:r>
              <a:rPr lang="en-CA" dirty="0">
                <a:solidFill>
                  <a:srgbClr val="FFFF00"/>
                </a:solidFill>
              </a:rPr>
              <a:t>FCA: </a:t>
            </a:r>
            <a:r>
              <a:rPr lang="en-CA" dirty="0">
                <a:solidFill>
                  <a:schemeClr val="bg1"/>
                </a:solidFill>
              </a:rPr>
              <a:t>If a wireless carrier were to transmit a particular ring-tone simultaneously to all customers who have requested it, that transmission would be a communication to the public. It would be illogical to reach a different result simply because the transmissions are done one by one, and thus at different times.]</a:t>
            </a:r>
          </a:p>
          <a:p>
            <a:endParaRPr lang="en-US" dirty="0"/>
          </a:p>
        </p:txBody>
      </p:sp>
    </p:spTree>
    <p:extLst>
      <p:ext uri="{BB962C8B-B14F-4D97-AF65-F5344CB8AC3E}">
        <p14:creationId xmlns:p14="http://schemas.microsoft.com/office/powerpoint/2010/main" val="2843366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08384"/>
            <a:ext cx="8229600" cy="849609"/>
          </a:xfrm>
        </p:spPr>
        <p:txBody>
          <a:bodyPr/>
          <a:lstStyle/>
          <a:p>
            <a:r>
              <a:rPr lang="en-US" b="1" dirty="0">
                <a:solidFill>
                  <a:srgbClr val="FFFF00"/>
                </a:solidFill>
              </a:rPr>
              <a:t>Rights of the copyright owner</a:t>
            </a:r>
          </a:p>
        </p:txBody>
      </p:sp>
      <p:sp>
        <p:nvSpPr>
          <p:cNvPr id="2" name="Content Placeholder 1"/>
          <p:cNvSpPr>
            <a:spLocks noGrp="1"/>
          </p:cNvSpPr>
          <p:nvPr>
            <p:ph idx="1"/>
          </p:nvPr>
        </p:nvSpPr>
        <p:spPr>
          <a:xfrm>
            <a:off x="457199" y="1330036"/>
            <a:ext cx="8425543" cy="4569972"/>
          </a:xfrm>
        </p:spPr>
        <p:txBody>
          <a:bodyPr>
            <a:normAutofit fontScale="70000" lnSpcReduction="20000"/>
          </a:bodyPr>
          <a:lstStyle/>
          <a:p>
            <a:pPr marL="0" indent="0">
              <a:lnSpc>
                <a:spcPct val="110000"/>
              </a:lnSpc>
              <a:buNone/>
            </a:pPr>
            <a:r>
              <a:rPr lang="en-US" sz="4300" b="1" dirty="0">
                <a:solidFill>
                  <a:schemeClr val="bg1"/>
                </a:solidFill>
              </a:rPr>
              <a:t>Right to communicate a work to the public by telecommunication (s. 3(1)(f))</a:t>
            </a:r>
          </a:p>
          <a:p>
            <a:pPr>
              <a:lnSpc>
                <a:spcPct val="110000"/>
              </a:lnSpc>
            </a:pPr>
            <a:r>
              <a:rPr lang="en-US" sz="4300" i="1" dirty="0">
                <a:solidFill>
                  <a:srgbClr val="00B0F0"/>
                </a:solidFill>
              </a:rPr>
              <a:t>ESA v. SOCAN </a:t>
            </a:r>
            <a:r>
              <a:rPr lang="en-US" sz="4300" dirty="0">
                <a:solidFill>
                  <a:srgbClr val="00B0F0"/>
                </a:solidFill>
              </a:rPr>
              <a:t>(2012)</a:t>
            </a:r>
          </a:p>
          <a:p>
            <a:pPr lvl="1">
              <a:lnSpc>
                <a:spcPct val="110000"/>
              </a:lnSpc>
              <a:buFont typeface="Courier New" panose="02070309020205020404" pitchFamily="49" charset="0"/>
              <a:buChar char="o"/>
            </a:pPr>
            <a:r>
              <a:rPr lang="en-US" sz="4300" dirty="0">
                <a:solidFill>
                  <a:srgbClr val="FFFF00"/>
                </a:solidFill>
              </a:rPr>
              <a:t>Does the Copyright Act require a second royalty to be paid </a:t>
            </a:r>
            <a:r>
              <a:rPr lang="en-US" sz="4300" dirty="0">
                <a:solidFill>
                  <a:srgbClr val="FF0000"/>
                </a:solidFill>
              </a:rPr>
              <a:t>when games are downloaded </a:t>
            </a:r>
            <a:r>
              <a:rPr lang="en-US" sz="4300" dirty="0">
                <a:solidFill>
                  <a:schemeClr val="bg1"/>
                </a:solidFill>
              </a:rPr>
              <a:t>as opposed to sold in stores? </a:t>
            </a:r>
          </a:p>
          <a:p>
            <a:pPr lvl="1">
              <a:lnSpc>
                <a:spcPct val="110000"/>
              </a:lnSpc>
              <a:buFont typeface="Courier New" panose="02070309020205020404" pitchFamily="49" charset="0"/>
              <a:buChar char="o"/>
            </a:pPr>
            <a:r>
              <a:rPr lang="en-US" sz="4300" dirty="0">
                <a:solidFill>
                  <a:srgbClr val="FFFF00"/>
                </a:solidFill>
              </a:rPr>
              <a:t>Conclusion</a:t>
            </a:r>
            <a:r>
              <a:rPr lang="en-US" sz="4300" dirty="0">
                <a:solidFill>
                  <a:schemeClr val="bg1"/>
                </a:solidFill>
              </a:rPr>
              <a:t>: </a:t>
            </a:r>
            <a:r>
              <a:rPr lang="en-US" sz="4300" dirty="0">
                <a:solidFill>
                  <a:srgbClr val="00B0F0"/>
                </a:solidFill>
              </a:rPr>
              <a:t>Internet delivery of copies of video games containing musical works </a:t>
            </a:r>
            <a:r>
              <a:rPr lang="en-US" sz="4300" dirty="0">
                <a:solidFill>
                  <a:srgbClr val="FFFF00"/>
                </a:solidFill>
              </a:rPr>
              <a:t>does not constitute a communication to the public</a:t>
            </a:r>
            <a:r>
              <a:rPr lang="en-US" sz="4300" dirty="0">
                <a:solidFill>
                  <a:schemeClr val="bg1"/>
                </a:solidFill>
              </a:rPr>
              <a:t>.</a:t>
            </a:r>
          </a:p>
          <a:p>
            <a:pPr lvl="3"/>
            <a:endParaRPr lang="en-US" i="1" dirty="0"/>
          </a:p>
        </p:txBody>
      </p:sp>
      <p:sp>
        <p:nvSpPr>
          <p:cNvPr id="4" name="Slide Number Placeholder 3"/>
          <p:cNvSpPr>
            <a:spLocks noGrp="1"/>
          </p:cNvSpPr>
          <p:nvPr>
            <p:ph type="sldNum" sz="quarter" idx="12"/>
          </p:nvPr>
        </p:nvSpPr>
        <p:spPr/>
        <p:txBody>
          <a:bodyPr/>
          <a:lstStyle/>
          <a:p>
            <a:fld id="{600857A6-B069-5747-8C2C-4237D03FF20B}" type="slidenum">
              <a:rPr lang="en-US" smtClean="0"/>
              <a:t>119</a:t>
            </a:fld>
            <a:endParaRPr lang="en-US"/>
          </a:p>
        </p:txBody>
      </p:sp>
    </p:spTree>
    <p:extLst>
      <p:ext uri="{BB962C8B-B14F-4D97-AF65-F5344CB8AC3E}">
        <p14:creationId xmlns:p14="http://schemas.microsoft.com/office/powerpoint/2010/main" val="511925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6713A-1D0F-C742-9500-1443353C7F15}"/>
              </a:ext>
            </a:extLst>
          </p:cNvPr>
          <p:cNvSpPr>
            <a:spLocks noGrp="1"/>
          </p:cNvSpPr>
          <p:nvPr>
            <p:ph type="title"/>
          </p:nvPr>
        </p:nvSpPr>
        <p:spPr/>
        <p:txBody>
          <a:bodyPr>
            <a:normAutofit fontScale="90000"/>
          </a:bodyPr>
          <a:lstStyle/>
          <a:p>
            <a:br>
              <a:rPr lang="en-CA" dirty="0"/>
            </a:br>
            <a:r>
              <a:rPr lang="en-CA" b="1" dirty="0">
                <a:solidFill>
                  <a:srgbClr val="FFFF00"/>
                </a:solidFill>
              </a:rPr>
              <a:t>Subsistence of copyright: </a:t>
            </a:r>
            <a:r>
              <a:rPr lang="en-CA" b="1" dirty="0">
                <a:solidFill>
                  <a:schemeClr val="bg1"/>
                </a:solidFill>
              </a:rPr>
              <a:t>Recap</a:t>
            </a:r>
            <a:br>
              <a:rPr lang="en-CA" dirty="0"/>
            </a:br>
            <a:endParaRPr lang="en-US" dirty="0"/>
          </a:p>
        </p:txBody>
      </p:sp>
      <p:sp>
        <p:nvSpPr>
          <p:cNvPr id="3" name="Content Placeholder 2">
            <a:extLst>
              <a:ext uri="{FF2B5EF4-FFF2-40B4-BE49-F238E27FC236}">
                <a16:creationId xmlns:a16="http://schemas.microsoft.com/office/drawing/2014/main" id="{0AF7A2C1-28ED-8248-8A37-59C3E9705539}"/>
              </a:ext>
            </a:extLst>
          </p:cNvPr>
          <p:cNvSpPr>
            <a:spLocks noGrp="1"/>
          </p:cNvSpPr>
          <p:nvPr>
            <p:ph sz="quarter" idx="10"/>
          </p:nvPr>
        </p:nvSpPr>
        <p:spPr/>
        <p:txBody>
          <a:bodyPr>
            <a:normAutofit fontScale="77500" lnSpcReduction="20000"/>
          </a:bodyPr>
          <a:lstStyle/>
          <a:p>
            <a:pPr lvl="0">
              <a:lnSpc>
                <a:spcPct val="120000"/>
              </a:lnSpc>
            </a:pPr>
            <a:r>
              <a:rPr lang="en-CA" sz="4400" dirty="0">
                <a:solidFill>
                  <a:schemeClr val="bg1"/>
                </a:solidFill>
              </a:rPr>
              <a:t>Citizenship/subject/residence requirements</a:t>
            </a:r>
          </a:p>
          <a:p>
            <a:pPr lvl="0">
              <a:lnSpc>
                <a:spcPct val="120000"/>
              </a:lnSpc>
            </a:pPr>
            <a:r>
              <a:rPr lang="en-CA" sz="4400" dirty="0">
                <a:solidFill>
                  <a:srgbClr val="FFFF00"/>
                </a:solidFill>
              </a:rPr>
              <a:t>Registration</a:t>
            </a:r>
            <a:r>
              <a:rPr lang="en-CA" sz="4400" dirty="0">
                <a:solidFill>
                  <a:schemeClr val="bg1"/>
                </a:solidFill>
              </a:rPr>
              <a:t> is </a:t>
            </a:r>
            <a:r>
              <a:rPr lang="en-CA" sz="4400" dirty="0">
                <a:solidFill>
                  <a:srgbClr val="FFFF00"/>
                </a:solidFill>
              </a:rPr>
              <a:t>not a condition </a:t>
            </a:r>
            <a:r>
              <a:rPr lang="en-CA" sz="4400" dirty="0">
                <a:solidFill>
                  <a:schemeClr val="bg1"/>
                </a:solidFill>
              </a:rPr>
              <a:t>of subsistence of copyright</a:t>
            </a:r>
          </a:p>
          <a:p>
            <a:pPr lvl="0">
              <a:lnSpc>
                <a:spcPct val="120000"/>
              </a:lnSpc>
            </a:pPr>
            <a:r>
              <a:rPr lang="en-CA" sz="4400" dirty="0">
                <a:solidFill>
                  <a:schemeClr val="bg1"/>
                </a:solidFill>
              </a:rPr>
              <a:t>Talked about the </a:t>
            </a:r>
            <a:r>
              <a:rPr lang="en-CA" sz="4400" dirty="0">
                <a:solidFill>
                  <a:srgbClr val="FFFF00"/>
                </a:solidFill>
              </a:rPr>
              <a:t>fixation</a:t>
            </a:r>
            <a:r>
              <a:rPr lang="en-CA" sz="4400" dirty="0">
                <a:solidFill>
                  <a:schemeClr val="bg1"/>
                </a:solidFill>
              </a:rPr>
              <a:t> requirement – which is a requirement imposed by judicial interpretation (</a:t>
            </a:r>
            <a:r>
              <a:rPr lang="en-CA" sz="4400" i="1" dirty="0">
                <a:solidFill>
                  <a:srgbClr val="00B0F0"/>
                </a:solidFill>
              </a:rPr>
              <a:t>Canadian Admiral Corp. v. </a:t>
            </a:r>
            <a:r>
              <a:rPr lang="en-CA" sz="4400" i="1" dirty="0" err="1">
                <a:solidFill>
                  <a:srgbClr val="00B0F0"/>
                </a:solidFill>
              </a:rPr>
              <a:t>Rediffusion</a:t>
            </a:r>
            <a:r>
              <a:rPr lang="en-CA" sz="4400" i="1" dirty="0">
                <a:solidFill>
                  <a:srgbClr val="00B0F0"/>
                </a:solidFill>
              </a:rPr>
              <a:t> Inc</a:t>
            </a:r>
            <a:r>
              <a:rPr lang="en-CA" sz="4400" dirty="0">
                <a:solidFill>
                  <a:srgbClr val="00B0F0"/>
                </a:solidFill>
              </a:rPr>
              <a:t>.</a:t>
            </a:r>
            <a:r>
              <a:rPr lang="en-CA" sz="4400" dirty="0">
                <a:solidFill>
                  <a:schemeClr val="bg1"/>
                </a:solidFill>
              </a:rPr>
              <a:t>, 1954)</a:t>
            </a:r>
          </a:p>
          <a:p>
            <a:endParaRPr lang="en-US" dirty="0"/>
          </a:p>
        </p:txBody>
      </p:sp>
    </p:spTree>
    <p:extLst>
      <p:ext uri="{BB962C8B-B14F-4D97-AF65-F5344CB8AC3E}">
        <p14:creationId xmlns:p14="http://schemas.microsoft.com/office/powerpoint/2010/main" val="247456016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59393B-1F1A-BE4F-9240-5944A31038B5}"/>
              </a:ext>
            </a:extLst>
          </p:cNvPr>
          <p:cNvSpPr>
            <a:spLocks noGrp="1"/>
          </p:cNvSpPr>
          <p:nvPr>
            <p:ph sz="quarter" idx="10"/>
          </p:nvPr>
        </p:nvSpPr>
        <p:spPr>
          <a:xfrm>
            <a:off x="160638" y="210065"/>
            <a:ext cx="8983362" cy="5727597"/>
          </a:xfrm>
        </p:spPr>
        <p:txBody>
          <a:bodyPr>
            <a:normAutofit fontScale="32500" lnSpcReduction="20000"/>
          </a:bodyPr>
          <a:lstStyle/>
          <a:p>
            <a:pPr marL="0" indent="0">
              <a:lnSpc>
                <a:spcPct val="120000"/>
              </a:lnSpc>
              <a:buNone/>
            </a:pPr>
            <a:r>
              <a:rPr lang="en-CA" sz="6800" b="1" i="1" dirty="0">
                <a:solidFill>
                  <a:srgbClr val="00B0F0"/>
                </a:solidFill>
              </a:rPr>
              <a:t>Entertainment Software Association v. Society of Composers, Authors and Music Publishers of Canada</a:t>
            </a:r>
            <a:r>
              <a:rPr lang="en-CA" sz="6800" dirty="0">
                <a:solidFill>
                  <a:srgbClr val="00B0F0"/>
                </a:solidFill>
              </a:rPr>
              <a:t> </a:t>
            </a:r>
            <a:r>
              <a:rPr lang="en-CA" sz="6800" dirty="0">
                <a:solidFill>
                  <a:schemeClr val="bg1"/>
                </a:solidFill>
              </a:rPr>
              <a:t>(Pentalogy  case)</a:t>
            </a:r>
          </a:p>
          <a:p>
            <a:pPr marL="400050" lvl="1" indent="0">
              <a:lnSpc>
                <a:spcPct val="120000"/>
              </a:lnSpc>
              <a:buNone/>
            </a:pPr>
            <a:r>
              <a:rPr lang="en-CA" sz="6800" b="1" dirty="0">
                <a:solidFill>
                  <a:srgbClr val="FFFF00"/>
                </a:solidFill>
              </a:rPr>
              <a:t>Facts</a:t>
            </a:r>
            <a:r>
              <a:rPr lang="en-CA" sz="6800" b="1" dirty="0">
                <a:solidFill>
                  <a:srgbClr val="FF0000"/>
                </a:solidFill>
              </a:rPr>
              <a:t>… </a:t>
            </a:r>
          </a:p>
          <a:p>
            <a:pPr marL="1257300" lvl="1" indent="-857250">
              <a:lnSpc>
                <a:spcPct val="120000"/>
              </a:lnSpc>
            </a:pPr>
            <a:r>
              <a:rPr lang="en-CA" sz="6800" dirty="0">
                <a:solidFill>
                  <a:schemeClr val="bg1"/>
                </a:solidFill>
              </a:rPr>
              <a:t> </a:t>
            </a:r>
            <a:r>
              <a:rPr lang="en-CA" sz="6800" dirty="0">
                <a:solidFill>
                  <a:srgbClr val="FFFF00"/>
                </a:solidFill>
              </a:rPr>
              <a:t>Video games can be acquired several different ways</a:t>
            </a:r>
            <a:r>
              <a:rPr lang="en-CA" sz="6800" dirty="0">
                <a:solidFill>
                  <a:schemeClr val="bg1"/>
                </a:solidFill>
              </a:rPr>
              <a:t>. Buy the cartridge/disc in store. Have the game delivered mail/Amazon. Play online. Download a copy of the game (from STEAM etc.).</a:t>
            </a:r>
          </a:p>
          <a:p>
            <a:pPr marL="1257300" lvl="1" indent="-857250">
              <a:lnSpc>
                <a:spcPct val="120000"/>
              </a:lnSpc>
            </a:pPr>
            <a:r>
              <a:rPr lang="en-CA" sz="6800" dirty="0">
                <a:solidFill>
                  <a:schemeClr val="bg1"/>
                </a:solidFill>
              </a:rPr>
              <a:t>Video games are composed of several different copyright works, including musical works. </a:t>
            </a:r>
          </a:p>
          <a:p>
            <a:pPr marL="1257300" lvl="1" indent="-857250">
              <a:lnSpc>
                <a:spcPct val="120000"/>
              </a:lnSpc>
            </a:pPr>
            <a:r>
              <a:rPr lang="en-CA" sz="6800" dirty="0">
                <a:solidFill>
                  <a:srgbClr val="FFFF00"/>
                </a:solidFill>
              </a:rPr>
              <a:t>Reproduction royalties </a:t>
            </a:r>
            <a:r>
              <a:rPr lang="en-CA" sz="6800" dirty="0">
                <a:solidFill>
                  <a:schemeClr val="bg1"/>
                </a:solidFill>
              </a:rPr>
              <a:t>are paid for the use of music in video games. These royalties are </a:t>
            </a:r>
            <a:r>
              <a:rPr lang="en-CA" sz="6800" dirty="0">
                <a:solidFill>
                  <a:srgbClr val="FFFF00"/>
                </a:solidFill>
              </a:rPr>
              <a:t>negotiated before the game is distributed</a:t>
            </a:r>
            <a:r>
              <a:rPr lang="en-CA" sz="6800" dirty="0">
                <a:solidFill>
                  <a:schemeClr val="bg1"/>
                </a:solidFill>
              </a:rPr>
              <a:t>.</a:t>
            </a:r>
          </a:p>
          <a:p>
            <a:pPr marL="1257300" lvl="1" indent="-857250">
              <a:lnSpc>
                <a:spcPct val="120000"/>
              </a:lnSpc>
            </a:pPr>
            <a:r>
              <a:rPr lang="en-CA" sz="6800" dirty="0">
                <a:solidFill>
                  <a:srgbClr val="FFFF00"/>
                </a:solidFill>
              </a:rPr>
              <a:t>Digital downloads </a:t>
            </a:r>
            <a:r>
              <a:rPr lang="en-CA" sz="6800" dirty="0">
                <a:solidFill>
                  <a:schemeClr val="bg1"/>
                </a:solidFill>
              </a:rPr>
              <a:t>(including subscriptions, digital full games, digital add-on content, mobile apps, social network gaming) started </a:t>
            </a:r>
            <a:r>
              <a:rPr lang="en-CA" sz="6800" dirty="0">
                <a:solidFill>
                  <a:srgbClr val="FFFF00"/>
                </a:solidFill>
              </a:rPr>
              <a:t>exceeding physical format sales </a:t>
            </a:r>
            <a:r>
              <a:rPr lang="en-CA" sz="6800" dirty="0">
                <a:solidFill>
                  <a:schemeClr val="bg1"/>
                </a:solidFill>
              </a:rPr>
              <a:t>in 2014.</a:t>
            </a:r>
          </a:p>
          <a:p>
            <a:endParaRPr lang="en-US" dirty="0"/>
          </a:p>
        </p:txBody>
      </p:sp>
    </p:spTree>
    <p:extLst>
      <p:ext uri="{BB962C8B-B14F-4D97-AF65-F5344CB8AC3E}">
        <p14:creationId xmlns:p14="http://schemas.microsoft.com/office/powerpoint/2010/main" val="92364727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59393B-1F1A-BE4F-9240-5944A31038B5}"/>
              </a:ext>
            </a:extLst>
          </p:cNvPr>
          <p:cNvSpPr>
            <a:spLocks noGrp="1"/>
          </p:cNvSpPr>
          <p:nvPr>
            <p:ph sz="quarter" idx="10"/>
          </p:nvPr>
        </p:nvSpPr>
        <p:spPr>
          <a:xfrm>
            <a:off x="160638" y="486888"/>
            <a:ext cx="8983362" cy="5450774"/>
          </a:xfrm>
        </p:spPr>
        <p:txBody>
          <a:bodyPr>
            <a:normAutofit fontScale="32500" lnSpcReduction="20000"/>
          </a:bodyPr>
          <a:lstStyle/>
          <a:p>
            <a:pPr marL="0" indent="0">
              <a:lnSpc>
                <a:spcPct val="120000"/>
              </a:lnSpc>
              <a:buNone/>
            </a:pPr>
            <a:r>
              <a:rPr lang="en-CA" sz="7400" b="1" i="1" dirty="0">
                <a:solidFill>
                  <a:srgbClr val="00B0F0"/>
                </a:solidFill>
              </a:rPr>
              <a:t>Entertainment Software Association v. Society of Composers, Authors and Music Publishers of Canada</a:t>
            </a:r>
            <a:r>
              <a:rPr lang="en-CA" sz="7400" dirty="0">
                <a:solidFill>
                  <a:srgbClr val="00B0F0"/>
                </a:solidFill>
              </a:rPr>
              <a:t> </a:t>
            </a:r>
            <a:r>
              <a:rPr lang="en-CA" sz="7400" dirty="0">
                <a:solidFill>
                  <a:schemeClr val="bg1"/>
                </a:solidFill>
              </a:rPr>
              <a:t>(Pentalogy  case)</a:t>
            </a:r>
          </a:p>
          <a:p>
            <a:pPr marL="1257300" lvl="1" indent="-857250">
              <a:lnSpc>
                <a:spcPct val="120000"/>
              </a:lnSpc>
            </a:pPr>
            <a:r>
              <a:rPr lang="en-CA" sz="7400" b="1" dirty="0">
                <a:solidFill>
                  <a:srgbClr val="FF0000"/>
                </a:solidFill>
              </a:rPr>
              <a:t>Issue </a:t>
            </a:r>
            <a:r>
              <a:rPr lang="en-CA" sz="7400" dirty="0">
                <a:solidFill>
                  <a:schemeClr val="bg1"/>
                </a:solidFill>
              </a:rPr>
              <a:t>is </a:t>
            </a:r>
            <a:r>
              <a:rPr lang="en-CA" sz="7400" dirty="0">
                <a:solidFill>
                  <a:srgbClr val="FFFF00"/>
                </a:solidFill>
              </a:rPr>
              <a:t>whether the Copyright Act requires a second royalty to be paid </a:t>
            </a:r>
            <a:r>
              <a:rPr lang="en-CA" sz="7400" dirty="0">
                <a:solidFill>
                  <a:schemeClr val="bg1"/>
                </a:solidFill>
              </a:rPr>
              <a:t>when games are downloaded as opposed to sold in store</a:t>
            </a:r>
            <a:r>
              <a:rPr lang="en-CA" sz="7400" dirty="0">
                <a:solidFill>
                  <a:srgbClr val="FF0000"/>
                </a:solidFill>
              </a:rPr>
              <a:t>? </a:t>
            </a:r>
            <a:r>
              <a:rPr lang="en-CA" sz="7400" dirty="0">
                <a:solidFill>
                  <a:schemeClr val="bg1"/>
                </a:solidFill>
              </a:rPr>
              <a:t>A royalty is already paid to account for the reproduction of the musical work. However </a:t>
            </a:r>
            <a:r>
              <a:rPr lang="en-CA" sz="7400" dirty="0">
                <a:solidFill>
                  <a:srgbClr val="FFFF00"/>
                </a:solidFill>
              </a:rPr>
              <a:t>if a download of a video game is found to constitute a communication to the public </a:t>
            </a:r>
            <a:r>
              <a:rPr lang="en-CA" sz="7400" dirty="0">
                <a:solidFill>
                  <a:schemeClr val="bg1"/>
                </a:solidFill>
              </a:rPr>
              <a:t>by telecommunication </a:t>
            </a:r>
            <a:r>
              <a:rPr lang="en-CA" sz="7400" dirty="0">
                <a:solidFill>
                  <a:srgbClr val="FF0000"/>
                </a:solidFill>
              </a:rPr>
              <a:t>IN ADDITION to a reproduction</a:t>
            </a:r>
            <a:r>
              <a:rPr lang="en-CA" sz="7400" dirty="0">
                <a:solidFill>
                  <a:schemeClr val="bg1"/>
                </a:solidFill>
              </a:rPr>
              <a:t>, then a second right would be engaged. </a:t>
            </a:r>
          </a:p>
          <a:p>
            <a:pPr marL="1257300" lvl="1" indent="-857250">
              <a:lnSpc>
                <a:spcPct val="120000"/>
              </a:lnSpc>
            </a:pPr>
            <a:r>
              <a:rPr lang="en-CA" sz="7400" dirty="0">
                <a:solidFill>
                  <a:srgbClr val="FF0000"/>
                </a:solidFill>
              </a:rPr>
              <a:t>Conclusion: </a:t>
            </a:r>
            <a:r>
              <a:rPr lang="en-CA" sz="7400" dirty="0">
                <a:solidFill>
                  <a:schemeClr val="bg1"/>
                </a:solidFill>
              </a:rPr>
              <a:t>SCC held that “</a:t>
            </a:r>
            <a:r>
              <a:rPr lang="en-CA" sz="7400" dirty="0">
                <a:solidFill>
                  <a:srgbClr val="FFFF00"/>
                </a:solidFill>
              </a:rPr>
              <a:t>the Internet delivery of copies of video games containing musical works” does not constitute a communication to the public</a:t>
            </a:r>
            <a:r>
              <a:rPr lang="en-CA" sz="7400" dirty="0">
                <a:solidFill>
                  <a:schemeClr val="bg1"/>
                </a:solidFill>
              </a:rPr>
              <a:t> – so doesn’t infringe s. 3(1)(f).  </a:t>
            </a:r>
          </a:p>
          <a:p>
            <a:endParaRPr lang="en-US" dirty="0"/>
          </a:p>
        </p:txBody>
      </p:sp>
    </p:spTree>
    <p:extLst>
      <p:ext uri="{BB962C8B-B14F-4D97-AF65-F5344CB8AC3E}">
        <p14:creationId xmlns:p14="http://schemas.microsoft.com/office/powerpoint/2010/main" val="236407601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Rights of the copyright owner</a:t>
            </a:r>
          </a:p>
        </p:txBody>
      </p:sp>
      <p:sp>
        <p:nvSpPr>
          <p:cNvPr id="2" name="Content Placeholder 1"/>
          <p:cNvSpPr>
            <a:spLocks noGrp="1"/>
          </p:cNvSpPr>
          <p:nvPr>
            <p:ph idx="1"/>
          </p:nvPr>
        </p:nvSpPr>
        <p:spPr>
          <a:xfrm>
            <a:off x="457200" y="1431543"/>
            <a:ext cx="8550166" cy="4464760"/>
          </a:xfrm>
        </p:spPr>
        <p:txBody>
          <a:bodyPr>
            <a:noAutofit/>
          </a:bodyPr>
          <a:lstStyle/>
          <a:p>
            <a:pPr marL="0" indent="0">
              <a:buNone/>
            </a:pPr>
            <a:r>
              <a:rPr lang="en-US" sz="2200" b="1" dirty="0">
                <a:solidFill>
                  <a:schemeClr val="bg1"/>
                </a:solidFill>
              </a:rPr>
              <a:t>Right to communicate a work to the public by telecommunication (s. 3(1)(f))</a:t>
            </a:r>
          </a:p>
          <a:p>
            <a:r>
              <a:rPr lang="en-US" sz="2200" i="1" dirty="0">
                <a:solidFill>
                  <a:srgbClr val="00B0F0"/>
                </a:solidFill>
              </a:rPr>
              <a:t>ESA v. SOCAN </a:t>
            </a:r>
            <a:r>
              <a:rPr lang="en-US" sz="2200" dirty="0">
                <a:solidFill>
                  <a:srgbClr val="00B0F0"/>
                </a:solidFill>
              </a:rPr>
              <a:t>(2012)</a:t>
            </a:r>
            <a:endParaRPr lang="en-US" sz="2200" i="1" dirty="0">
              <a:solidFill>
                <a:srgbClr val="00B0F0"/>
              </a:solidFill>
            </a:endParaRPr>
          </a:p>
          <a:p>
            <a:pPr lvl="1">
              <a:buFont typeface="Courier New" panose="02070309020205020404" pitchFamily="49" charset="0"/>
              <a:buChar char="o"/>
            </a:pPr>
            <a:r>
              <a:rPr lang="en-US" sz="2200" b="1" dirty="0">
                <a:solidFill>
                  <a:srgbClr val="FFFF00"/>
                </a:solidFill>
              </a:rPr>
              <a:t>Reasoning/arguments employed by majority to reach their conclusion</a:t>
            </a:r>
          </a:p>
          <a:p>
            <a:pPr marL="1371600" lvl="2" indent="-457200">
              <a:buFont typeface="+mj-lt"/>
              <a:buAutoNum type="arabicPeriod"/>
            </a:pPr>
            <a:r>
              <a:rPr lang="en-US" sz="2200" dirty="0">
                <a:solidFill>
                  <a:srgbClr val="FF0000"/>
                </a:solidFill>
              </a:rPr>
              <a:t>Principle of technological neutrality</a:t>
            </a:r>
          </a:p>
          <a:p>
            <a:pPr marL="1371600" lvl="2" indent="-457200">
              <a:buFont typeface="+mj-lt"/>
              <a:buAutoNum type="arabicPeriod"/>
            </a:pPr>
            <a:r>
              <a:rPr lang="en-US" sz="2200" dirty="0">
                <a:solidFill>
                  <a:schemeClr val="bg1"/>
                </a:solidFill>
              </a:rPr>
              <a:t>Need for consistency with purpose of copyright (</a:t>
            </a:r>
            <a:r>
              <a:rPr lang="en-US" sz="2200" i="1" dirty="0">
                <a:solidFill>
                  <a:schemeClr val="bg1"/>
                </a:solidFill>
              </a:rPr>
              <a:t>Théberge</a:t>
            </a:r>
            <a:r>
              <a:rPr lang="en-US" sz="2200" dirty="0">
                <a:solidFill>
                  <a:schemeClr val="bg1"/>
                </a:solidFill>
              </a:rPr>
              <a:t>)</a:t>
            </a:r>
          </a:p>
          <a:p>
            <a:pPr marL="1371600" lvl="2" indent="-457200">
              <a:buFont typeface="+mj-lt"/>
              <a:buAutoNum type="arabicPeriod"/>
            </a:pPr>
            <a:r>
              <a:rPr lang="en-US" sz="2200" dirty="0">
                <a:solidFill>
                  <a:schemeClr val="bg1"/>
                </a:solidFill>
              </a:rPr>
              <a:t>Preserve traditional balance in digital environment (Craig)</a:t>
            </a:r>
          </a:p>
          <a:p>
            <a:pPr marL="1371600" lvl="2" indent="-457200">
              <a:buFont typeface="+mj-lt"/>
              <a:buAutoNum type="arabicPeriod"/>
            </a:pPr>
            <a:r>
              <a:rPr lang="en-US" sz="2200" dirty="0">
                <a:solidFill>
                  <a:schemeClr val="bg1"/>
                </a:solidFill>
              </a:rPr>
              <a:t>Alternative proposal inefficient</a:t>
            </a:r>
          </a:p>
          <a:p>
            <a:pPr marL="1371600" lvl="2" indent="-457200">
              <a:buFont typeface="+mj-lt"/>
              <a:buAutoNum type="arabicPeriod"/>
            </a:pPr>
            <a:r>
              <a:rPr lang="en-US" sz="2200" dirty="0">
                <a:solidFill>
                  <a:schemeClr val="bg1"/>
                </a:solidFill>
              </a:rPr>
              <a:t>Legislative history &amp; debates</a:t>
            </a:r>
          </a:p>
          <a:p>
            <a:pPr marL="1371600" lvl="2" indent="-457200">
              <a:buFont typeface="+mj-lt"/>
              <a:buAutoNum type="arabicPeriod"/>
            </a:pPr>
            <a:r>
              <a:rPr lang="en-US" sz="2200" dirty="0">
                <a:solidFill>
                  <a:schemeClr val="bg1"/>
                </a:solidFill>
              </a:rPr>
              <a:t>Case law</a:t>
            </a:r>
          </a:p>
          <a:p>
            <a:pPr marL="1371600" lvl="2" indent="-457200">
              <a:buFont typeface="+mj-lt"/>
              <a:buAutoNum type="arabicPeriod"/>
            </a:pPr>
            <a:r>
              <a:rPr lang="en-US" sz="2200" dirty="0">
                <a:solidFill>
                  <a:schemeClr val="bg1"/>
                </a:solidFill>
              </a:rPr>
              <a:t>Historic distinction between rights of performance and those of reproduction</a:t>
            </a:r>
          </a:p>
        </p:txBody>
      </p:sp>
      <p:sp>
        <p:nvSpPr>
          <p:cNvPr id="4" name="Slide Number Placeholder 3"/>
          <p:cNvSpPr>
            <a:spLocks noGrp="1"/>
          </p:cNvSpPr>
          <p:nvPr>
            <p:ph type="sldNum" sz="quarter" idx="12"/>
          </p:nvPr>
        </p:nvSpPr>
        <p:spPr/>
        <p:txBody>
          <a:bodyPr/>
          <a:lstStyle/>
          <a:p>
            <a:fld id="{600857A6-B069-5747-8C2C-4237D03FF20B}" type="slidenum">
              <a:rPr lang="en-US" smtClean="0"/>
              <a:t>122</a:t>
            </a:fld>
            <a:endParaRPr lang="en-US"/>
          </a:p>
        </p:txBody>
      </p:sp>
    </p:spTree>
    <p:extLst>
      <p:ext uri="{BB962C8B-B14F-4D97-AF65-F5344CB8AC3E}">
        <p14:creationId xmlns:p14="http://schemas.microsoft.com/office/powerpoint/2010/main" val="426591813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3EC22-01E6-9A4E-87CB-C7DAA4ACE50F}"/>
              </a:ext>
            </a:extLst>
          </p:cNvPr>
          <p:cNvSpPr>
            <a:spLocks noGrp="1"/>
          </p:cNvSpPr>
          <p:nvPr>
            <p:ph sz="quarter" idx="10"/>
          </p:nvPr>
        </p:nvSpPr>
        <p:spPr>
          <a:xfrm>
            <a:off x="197707" y="197707"/>
            <a:ext cx="8798011" cy="5671751"/>
          </a:xfrm>
        </p:spPr>
        <p:txBody>
          <a:bodyPr>
            <a:normAutofit fontScale="92500" lnSpcReduction="10000"/>
          </a:bodyPr>
          <a:lstStyle/>
          <a:p>
            <a:pPr marL="0" lvl="0" indent="0">
              <a:lnSpc>
                <a:spcPct val="110000"/>
              </a:lnSpc>
              <a:buNone/>
            </a:pPr>
            <a:r>
              <a:rPr lang="en-CA" sz="2500" dirty="0">
                <a:solidFill>
                  <a:schemeClr val="bg1"/>
                </a:solidFill>
              </a:rPr>
              <a:t>1) </a:t>
            </a:r>
            <a:r>
              <a:rPr lang="en-CA" sz="2500" dirty="0">
                <a:solidFill>
                  <a:srgbClr val="FFFF00"/>
                </a:solidFill>
              </a:rPr>
              <a:t>Concluding</a:t>
            </a:r>
            <a:r>
              <a:rPr lang="en-CA" sz="2500" dirty="0">
                <a:solidFill>
                  <a:schemeClr val="bg1"/>
                </a:solidFill>
              </a:rPr>
              <a:t> that a </a:t>
            </a:r>
            <a:r>
              <a:rPr lang="en-CA" sz="2500" dirty="0">
                <a:solidFill>
                  <a:srgbClr val="FFFF00"/>
                </a:solidFill>
              </a:rPr>
              <a:t>download of a video game should attract both a reproduction royalty and a communication tariff</a:t>
            </a:r>
            <a:r>
              <a:rPr lang="en-CA" sz="2500" dirty="0">
                <a:solidFill>
                  <a:schemeClr val="bg1"/>
                </a:solidFill>
              </a:rPr>
              <a:t> </a:t>
            </a:r>
            <a:r>
              <a:rPr lang="en-CA" sz="2500" dirty="0">
                <a:solidFill>
                  <a:srgbClr val="FF0000"/>
                </a:solidFill>
              </a:rPr>
              <a:t>would “violate the principle of technological neutrality</a:t>
            </a:r>
            <a:r>
              <a:rPr lang="en-CA" sz="2500" dirty="0">
                <a:solidFill>
                  <a:schemeClr val="bg1"/>
                </a:solidFill>
              </a:rPr>
              <a:t>, which requires that the Copyright Act apply equally between traditional and more technologically advanced forms of the same media” </a:t>
            </a:r>
          </a:p>
          <a:p>
            <a:pPr marL="0" lvl="0" indent="0">
              <a:lnSpc>
                <a:spcPct val="110000"/>
              </a:lnSpc>
              <a:buNone/>
            </a:pPr>
            <a:r>
              <a:rPr lang="en-CA" sz="2500" dirty="0">
                <a:solidFill>
                  <a:schemeClr val="bg1"/>
                </a:solidFill>
              </a:rPr>
              <a:t>2) Concluding that a download of a video game should attract both a reproduction royalty and a communication tariff </a:t>
            </a:r>
            <a:r>
              <a:rPr lang="en-CA" sz="2500" dirty="0">
                <a:solidFill>
                  <a:srgbClr val="FFFF00"/>
                </a:solidFill>
              </a:rPr>
              <a:t>would be inconsistent with the purpose of copyright in </a:t>
            </a:r>
            <a:r>
              <a:rPr lang="en-CA" sz="2500" i="1" dirty="0" err="1">
                <a:solidFill>
                  <a:srgbClr val="00B0F0"/>
                </a:solidFill>
              </a:rPr>
              <a:t>Théberge</a:t>
            </a:r>
            <a:r>
              <a:rPr lang="en-CA" sz="2500" i="1" dirty="0">
                <a:solidFill>
                  <a:srgbClr val="00B0F0"/>
                </a:solidFill>
              </a:rPr>
              <a:t> </a:t>
            </a:r>
            <a:r>
              <a:rPr lang="en-CA" sz="2500" i="1" dirty="0">
                <a:solidFill>
                  <a:schemeClr val="bg1"/>
                </a:solidFill>
              </a:rPr>
              <a:t>– </a:t>
            </a:r>
            <a:r>
              <a:rPr lang="en-CA" sz="2500" dirty="0">
                <a:solidFill>
                  <a:schemeClr val="bg1"/>
                </a:solidFill>
              </a:rPr>
              <a:t>need to balance; also need to recognize that creators’ rights are limited.</a:t>
            </a:r>
          </a:p>
          <a:p>
            <a:pPr marL="0" lvl="0" indent="0">
              <a:lnSpc>
                <a:spcPct val="110000"/>
              </a:lnSpc>
              <a:buNone/>
            </a:pPr>
            <a:r>
              <a:rPr lang="en-CA" sz="2500" dirty="0">
                <a:solidFill>
                  <a:schemeClr val="bg1"/>
                </a:solidFill>
              </a:rPr>
              <a:t>3) The </a:t>
            </a:r>
            <a:r>
              <a:rPr lang="en-CA" sz="2500" dirty="0">
                <a:solidFill>
                  <a:srgbClr val="FFFF00"/>
                </a:solidFill>
              </a:rPr>
              <a:t>traditional balance </a:t>
            </a:r>
            <a:r>
              <a:rPr lang="en-CA" sz="2500" dirty="0">
                <a:solidFill>
                  <a:schemeClr val="bg1"/>
                </a:solidFill>
              </a:rPr>
              <a:t>between authors and users should be preserved in the digital environment (</a:t>
            </a:r>
            <a:r>
              <a:rPr lang="en-CA" sz="2500" dirty="0" err="1">
                <a:solidFill>
                  <a:schemeClr val="bg1"/>
                </a:solidFill>
              </a:rPr>
              <a:t>Carys</a:t>
            </a:r>
            <a:r>
              <a:rPr lang="en-CA" sz="2500" dirty="0">
                <a:solidFill>
                  <a:schemeClr val="bg1"/>
                </a:solidFill>
              </a:rPr>
              <a:t> Craig) / non-digital environment – get one royalty (reproduction); Should not get an additional royalty in the digital environment.</a:t>
            </a:r>
          </a:p>
          <a:p>
            <a:pPr marL="0" lvl="0" indent="0">
              <a:lnSpc>
                <a:spcPct val="110000"/>
              </a:lnSpc>
              <a:buNone/>
            </a:pPr>
            <a:r>
              <a:rPr lang="en-CA" sz="2500" dirty="0">
                <a:solidFill>
                  <a:schemeClr val="bg1"/>
                </a:solidFill>
              </a:rPr>
              <a:t>4) An alternative proposal – by Rothstein J. in dissent – to adjust the two fees between collective agencies – would be inefficient.</a:t>
            </a:r>
          </a:p>
          <a:p>
            <a:endParaRPr lang="en-US" dirty="0"/>
          </a:p>
        </p:txBody>
      </p:sp>
    </p:spTree>
    <p:extLst>
      <p:ext uri="{BB962C8B-B14F-4D97-AF65-F5344CB8AC3E}">
        <p14:creationId xmlns:p14="http://schemas.microsoft.com/office/powerpoint/2010/main" val="13862596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3EC22-01E6-9A4E-87CB-C7DAA4ACE50F}"/>
              </a:ext>
            </a:extLst>
          </p:cNvPr>
          <p:cNvSpPr>
            <a:spLocks noGrp="1"/>
          </p:cNvSpPr>
          <p:nvPr>
            <p:ph sz="quarter" idx="10"/>
          </p:nvPr>
        </p:nvSpPr>
        <p:spPr>
          <a:xfrm>
            <a:off x="197707" y="197707"/>
            <a:ext cx="8798011" cy="5671751"/>
          </a:xfrm>
        </p:spPr>
        <p:txBody>
          <a:bodyPr>
            <a:normAutofit fontScale="85000" lnSpcReduction="10000"/>
          </a:bodyPr>
          <a:lstStyle/>
          <a:p>
            <a:pPr marL="0" lvl="0" indent="0">
              <a:lnSpc>
                <a:spcPct val="100000"/>
              </a:lnSpc>
              <a:buNone/>
            </a:pPr>
            <a:r>
              <a:rPr lang="en-CA" sz="2800" dirty="0">
                <a:solidFill>
                  <a:schemeClr val="bg1"/>
                </a:solidFill>
              </a:rPr>
              <a:t>5) Legislative history shows that the </a:t>
            </a:r>
            <a:r>
              <a:rPr lang="en-CA" sz="2800" dirty="0">
                <a:solidFill>
                  <a:srgbClr val="FFFF00"/>
                </a:solidFill>
              </a:rPr>
              <a:t>right to communicate is historically connected to the right to perform </a:t>
            </a:r>
            <a:r>
              <a:rPr lang="en-CA" sz="2800" dirty="0">
                <a:solidFill>
                  <a:schemeClr val="bg1"/>
                </a:solidFill>
              </a:rPr>
              <a:t>a work – </a:t>
            </a:r>
            <a:r>
              <a:rPr lang="en-CA" sz="2800" dirty="0">
                <a:solidFill>
                  <a:srgbClr val="FF0000"/>
                </a:solidFill>
              </a:rPr>
              <a:t>not to the right to download </a:t>
            </a:r>
            <a:r>
              <a:rPr lang="en-CA" sz="2800" dirty="0">
                <a:solidFill>
                  <a:srgbClr val="FFFF00"/>
                </a:solidFill>
              </a:rPr>
              <a:t>–</a:t>
            </a:r>
            <a:r>
              <a:rPr lang="en-CA" sz="2800" dirty="0">
                <a:solidFill>
                  <a:schemeClr val="bg1"/>
                </a:solidFill>
              </a:rPr>
              <a:t> or “reproduce permanent copies of the work”. Legislative debates support this interpretation</a:t>
            </a:r>
          </a:p>
          <a:p>
            <a:pPr marL="0" lvl="0" indent="0">
              <a:lnSpc>
                <a:spcPct val="100000"/>
              </a:lnSpc>
              <a:buNone/>
            </a:pPr>
            <a:r>
              <a:rPr lang="en-CA" sz="2800" dirty="0">
                <a:solidFill>
                  <a:schemeClr val="bg1"/>
                </a:solidFill>
              </a:rPr>
              <a:t>6) Case law supports this interpretation</a:t>
            </a:r>
          </a:p>
          <a:p>
            <a:pPr marL="457200" lvl="1" indent="0">
              <a:lnSpc>
                <a:spcPct val="100000"/>
              </a:lnSpc>
              <a:buNone/>
            </a:pPr>
            <a:r>
              <a:rPr lang="en-CA" sz="2800" dirty="0">
                <a:solidFill>
                  <a:schemeClr val="bg1"/>
                </a:solidFill>
              </a:rPr>
              <a:t>Which case did they point to 1968 decision … </a:t>
            </a:r>
            <a:r>
              <a:rPr lang="en-CA" sz="2800" i="1" dirty="0">
                <a:solidFill>
                  <a:srgbClr val="00B0F0"/>
                </a:solidFill>
              </a:rPr>
              <a:t>Composers, Authors and Publishers Association of Canada Ltd v. CTV Television Network Ltd</a:t>
            </a:r>
          </a:p>
          <a:p>
            <a:pPr marL="457200" lvl="1" indent="0">
              <a:lnSpc>
                <a:spcPct val="100000"/>
              </a:lnSpc>
              <a:buNone/>
            </a:pPr>
            <a:r>
              <a:rPr lang="en-CA" sz="2800" dirty="0">
                <a:solidFill>
                  <a:schemeClr val="bg1"/>
                </a:solidFill>
              </a:rPr>
              <a:t>Which case(s) was distinguished?  </a:t>
            </a:r>
            <a:r>
              <a:rPr lang="en-CA" sz="2800" i="1" dirty="0">
                <a:solidFill>
                  <a:srgbClr val="00B0F0"/>
                </a:solidFill>
              </a:rPr>
              <a:t>SOCAN v. CAIP</a:t>
            </a:r>
            <a:r>
              <a:rPr lang="en-CA" sz="2800" dirty="0">
                <a:solidFill>
                  <a:srgbClr val="00B0F0"/>
                </a:solidFill>
              </a:rPr>
              <a:t>, CWTA v. SOCAN</a:t>
            </a:r>
            <a:r>
              <a:rPr lang="en-CA" sz="2800" dirty="0">
                <a:solidFill>
                  <a:schemeClr val="bg1"/>
                </a:solidFill>
              </a:rPr>
              <a:t>. </a:t>
            </a:r>
          </a:p>
          <a:p>
            <a:pPr marL="0" lvl="0" indent="0">
              <a:lnSpc>
                <a:spcPct val="100000"/>
              </a:lnSpc>
              <a:buNone/>
            </a:pPr>
            <a:r>
              <a:rPr lang="en-CA" sz="2800" dirty="0">
                <a:solidFill>
                  <a:schemeClr val="bg1"/>
                </a:solidFill>
              </a:rPr>
              <a:t>7) Copyright Board’s interpretation ignores the historic distinction between rights of performance; and rights of reproduction</a:t>
            </a:r>
          </a:p>
          <a:p>
            <a:pPr marL="457200" lvl="1" indent="0">
              <a:lnSpc>
                <a:spcPct val="100000"/>
              </a:lnSpc>
              <a:buNone/>
            </a:pPr>
            <a:r>
              <a:rPr lang="en-CA" sz="2800" dirty="0">
                <a:solidFill>
                  <a:schemeClr val="bg1"/>
                </a:solidFill>
              </a:rPr>
              <a:t>Performances are impermanent – don’t leave user with durable copy; Reproductions do leave users with durable copies.</a:t>
            </a:r>
            <a:endParaRPr lang="en-CA" sz="2800" dirty="0">
              <a:solidFill>
                <a:srgbClr val="FFFF00"/>
              </a:solidFill>
            </a:endParaRPr>
          </a:p>
          <a:p>
            <a:pPr marL="0" indent="0">
              <a:lnSpc>
                <a:spcPct val="100000"/>
              </a:lnSpc>
              <a:buNone/>
            </a:pPr>
            <a:r>
              <a:rPr lang="en-CA" sz="2800" dirty="0">
                <a:solidFill>
                  <a:srgbClr val="FF0000"/>
                </a:solidFill>
              </a:rPr>
              <a:t>SO</a:t>
            </a:r>
            <a:r>
              <a:rPr lang="en-CA" sz="2800" dirty="0">
                <a:solidFill>
                  <a:srgbClr val="FFFF00"/>
                </a:solidFill>
              </a:rPr>
              <a:t> – </a:t>
            </a:r>
            <a:r>
              <a:rPr lang="en-CA" sz="2800" dirty="0">
                <a:solidFill>
                  <a:srgbClr val="FF0000"/>
                </a:solidFill>
              </a:rPr>
              <a:t>single activity of downloading – cannot and does not infringe two rights</a:t>
            </a:r>
            <a:r>
              <a:rPr lang="en-CA" sz="2800" dirty="0">
                <a:solidFill>
                  <a:schemeClr val="bg1"/>
                </a:solidFill>
              </a:rPr>
              <a:t>.</a:t>
            </a:r>
          </a:p>
          <a:p>
            <a:endParaRPr lang="en-US" dirty="0"/>
          </a:p>
        </p:txBody>
      </p:sp>
    </p:spTree>
    <p:extLst>
      <p:ext uri="{BB962C8B-B14F-4D97-AF65-F5344CB8AC3E}">
        <p14:creationId xmlns:p14="http://schemas.microsoft.com/office/powerpoint/2010/main" val="188563647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Rights of the copyright owner</a:t>
            </a:r>
          </a:p>
        </p:txBody>
      </p:sp>
      <p:sp>
        <p:nvSpPr>
          <p:cNvPr id="2" name="Content Placeholder 1"/>
          <p:cNvSpPr>
            <a:spLocks noGrp="1"/>
          </p:cNvSpPr>
          <p:nvPr>
            <p:ph idx="1"/>
          </p:nvPr>
        </p:nvSpPr>
        <p:spPr/>
        <p:txBody>
          <a:bodyPr>
            <a:normAutofit fontScale="92500" lnSpcReduction="10000"/>
          </a:bodyPr>
          <a:lstStyle/>
          <a:p>
            <a:pPr marL="0" indent="0">
              <a:lnSpc>
                <a:spcPct val="100000"/>
              </a:lnSpc>
              <a:buNone/>
            </a:pPr>
            <a:r>
              <a:rPr lang="en-US" sz="3600" b="1" dirty="0">
                <a:solidFill>
                  <a:schemeClr val="bg1"/>
                </a:solidFill>
              </a:rPr>
              <a:t>Right to communicate a work to the public by telecommunication (s. 3(1)(f))</a:t>
            </a:r>
          </a:p>
          <a:p>
            <a:pPr marL="0" indent="0">
              <a:lnSpc>
                <a:spcPct val="100000"/>
              </a:lnSpc>
              <a:buNone/>
            </a:pPr>
            <a:r>
              <a:rPr lang="en-US" sz="3600" i="1" dirty="0">
                <a:solidFill>
                  <a:srgbClr val="00B0F0"/>
                </a:solidFill>
              </a:rPr>
              <a:t>Rogers Communications Inc. v. SOCAN  </a:t>
            </a:r>
            <a:r>
              <a:rPr lang="en-US" sz="3600" dirty="0">
                <a:solidFill>
                  <a:schemeClr val="bg1"/>
                </a:solidFill>
              </a:rPr>
              <a:t>2012 SCC 35</a:t>
            </a:r>
          </a:p>
          <a:p>
            <a:pPr>
              <a:lnSpc>
                <a:spcPct val="100000"/>
              </a:lnSpc>
            </a:pPr>
            <a:r>
              <a:rPr lang="en-US" sz="3600" b="1" dirty="0">
                <a:solidFill>
                  <a:srgbClr val="FFFF00"/>
                </a:solidFill>
              </a:rPr>
              <a:t>Does </a:t>
            </a:r>
            <a:r>
              <a:rPr lang="en-US" sz="3600" b="1" dirty="0">
                <a:solidFill>
                  <a:srgbClr val="FF0000"/>
                </a:solidFill>
              </a:rPr>
              <a:t>individual</a:t>
            </a:r>
            <a:r>
              <a:rPr lang="en-US" sz="3600" b="1" dirty="0">
                <a:solidFill>
                  <a:srgbClr val="FFFF00"/>
                </a:solidFill>
              </a:rPr>
              <a:t> streaming, triggered by the </a:t>
            </a:r>
            <a:r>
              <a:rPr lang="en-US" sz="3600" b="1" dirty="0">
                <a:solidFill>
                  <a:srgbClr val="FF0000"/>
                </a:solidFill>
              </a:rPr>
              <a:t>individual </a:t>
            </a:r>
            <a:r>
              <a:rPr lang="en-US" sz="3600" b="1" dirty="0">
                <a:solidFill>
                  <a:srgbClr val="FFFF00"/>
                </a:solidFill>
              </a:rPr>
              <a:t>actions of </a:t>
            </a:r>
            <a:r>
              <a:rPr lang="en-US" sz="3600" b="1" dirty="0">
                <a:solidFill>
                  <a:srgbClr val="FF0000"/>
                </a:solidFill>
              </a:rPr>
              <a:t>individual</a:t>
            </a:r>
            <a:r>
              <a:rPr lang="en-US" sz="3600" b="1" dirty="0">
                <a:solidFill>
                  <a:srgbClr val="FFFF00"/>
                </a:solidFill>
              </a:rPr>
              <a:t> users, constitute “</a:t>
            </a:r>
            <a:r>
              <a:rPr lang="en-US" sz="3600" b="1" dirty="0">
                <a:solidFill>
                  <a:schemeClr val="bg1"/>
                </a:solidFill>
              </a:rPr>
              <a:t>communication to the public</a:t>
            </a:r>
            <a:r>
              <a:rPr lang="en-US" sz="3600" b="1" dirty="0">
                <a:solidFill>
                  <a:srgbClr val="FFFF00"/>
                </a:solidFill>
              </a:rPr>
              <a:t>” or a “</a:t>
            </a:r>
            <a:r>
              <a:rPr lang="en-US" sz="3600" b="1" dirty="0">
                <a:solidFill>
                  <a:schemeClr val="bg1"/>
                </a:solidFill>
              </a:rPr>
              <a:t>private communication</a:t>
            </a:r>
            <a:r>
              <a:rPr lang="en-US" sz="3600" b="1" dirty="0">
                <a:solidFill>
                  <a:srgbClr val="FFFF00"/>
                </a:solidFill>
              </a:rPr>
              <a:t>” </a:t>
            </a:r>
            <a:r>
              <a:rPr lang="en-US" sz="3600" b="1" dirty="0">
                <a:solidFill>
                  <a:srgbClr val="FF0000"/>
                </a:solidFill>
              </a:rPr>
              <a:t>?</a:t>
            </a:r>
            <a:r>
              <a:rPr lang="en-US" sz="3600" b="1" dirty="0">
                <a:solidFill>
                  <a:srgbClr val="FFFF00"/>
                </a:solidFill>
              </a:rPr>
              <a:t> </a:t>
            </a:r>
          </a:p>
          <a:p>
            <a:pPr lvl="2"/>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125</a:t>
            </a:fld>
            <a:endParaRPr lang="en-US"/>
          </a:p>
        </p:txBody>
      </p:sp>
    </p:spTree>
    <p:extLst>
      <p:ext uri="{BB962C8B-B14F-4D97-AF65-F5344CB8AC3E}">
        <p14:creationId xmlns:p14="http://schemas.microsoft.com/office/powerpoint/2010/main" val="167501815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51B840-37E6-4A48-889D-0F3D822D4892}"/>
              </a:ext>
            </a:extLst>
          </p:cNvPr>
          <p:cNvSpPr>
            <a:spLocks noGrp="1"/>
          </p:cNvSpPr>
          <p:nvPr>
            <p:ph sz="quarter" idx="10"/>
          </p:nvPr>
        </p:nvSpPr>
        <p:spPr>
          <a:xfrm>
            <a:off x="213756" y="285008"/>
            <a:ext cx="8752114" cy="5617028"/>
          </a:xfrm>
        </p:spPr>
        <p:txBody>
          <a:bodyPr>
            <a:noAutofit/>
          </a:bodyPr>
          <a:lstStyle/>
          <a:p>
            <a:pPr marL="0" indent="0" algn="ctr">
              <a:lnSpc>
                <a:spcPct val="100000"/>
              </a:lnSpc>
              <a:buNone/>
            </a:pPr>
            <a:r>
              <a:rPr lang="en-US" sz="4400" b="1" dirty="0">
                <a:solidFill>
                  <a:srgbClr val="FF0000"/>
                </a:solidFill>
              </a:rPr>
              <a:t>YES</a:t>
            </a:r>
            <a:r>
              <a:rPr lang="en-US" sz="4400" b="1" dirty="0">
                <a:solidFill>
                  <a:schemeClr val="bg1"/>
                </a:solidFill>
              </a:rPr>
              <a:t>,</a:t>
            </a:r>
            <a:r>
              <a:rPr lang="en-US" sz="4400" b="1" dirty="0">
                <a:solidFill>
                  <a:srgbClr val="FFFF00"/>
                </a:solidFill>
              </a:rPr>
              <a:t> IT IS </a:t>
            </a:r>
          </a:p>
          <a:p>
            <a:pPr marL="0" indent="0" algn="ctr">
              <a:lnSpc>
                <a:spcPct val="100000"/>
              </a:lnSpc>
              <a:buNone/>
            </a:pPr>
            <a:r>
              <a:rPr lang="en-US" sz="4400" b="1" dirty="0">
                <a:solidFill>
                  <a:schemeClr val="bg1"/>
                </a:solidFill>
              </a:rPr>
              <a:t>‘</a:t>
            </a:r>
            <a:r>
              <a:rPr lang="en-US" sz="4400" b="1" dirty="0">
                <a:solidFill>
                  <a:srgbClr val="FFFF00"/>
                </a:solidFill>
              </a:rPr>
              <a:t>COMMUNICATION TO THE PUBLIC</a:t>
            </a:r>
            <a:r>
              <a:rPr lang="en-US" sz="4400" b="1" dirty="0">
                <a:solidFill>
                  <a:schemeClr val="bg1"/>
                </a:solidFill>
              </a:rPr>
              <a:t>’</a:t>
            </a:r>
            <a:r>
              <a:rPr lang="en-US" sz="4400" b="1" dirty="0">
                <a:solidFill>
                  <a:srgbClr val="FFFF00"/>
                </a:solidFill>
              </a:rPr>
              <a:t> </a:t>
            </a:r>
          </a:p>
          <a:p>
            <a:pPr marL="0" indent="0" algn="ctr">
              <a:lnSpc>
                <a:spcPct val="100000"/>
              </a:lnSpc>
              <a:buNone/>
            </a:pPr>
            <a:r>
              <a:rPr lang="en-US" sz="4000" dirty="0">
                <a:solidFill>
                  <a:srgbClr val="FF0000"/>
                </a:solidFill>
              </a:rPr>
              <a:t>(</a:t>
            </a:r>
            <a:r>
              <a:rPr lang="en-US" sz="4000" dirty="0">
                <a:solidFill>
                  <a:schemeClr val="bg1"/>
                </a:solidFill>
              </a:rPr>
              <a:t>despite what was said in </a:t>
            </a:r>
            <a:r>
              <a:rPr lang="en-US" sz="4000" i="1" dirty="0">
                <a:solidFill>
                  <a:srgbClr val="00B0F0"/>
                </a:solidFill>
              </a:rPr>
              <a:t>CCH v. LSUC </a:t>
            </a:r>
            <a:r>
              <a:rPr lang="en-CA" sz="4000" dirty="0">
                <a:solidFill>
                  <a:schemeClr val="bg1"/>
                </a:solidFill>
              </a:rPr>
              <a:t>that transmission of a single copy to a single person isn’t a communication to the public  </a:t>
            </a:r>
            <a:r>
              <a:rPr lang="en-CA" sz="4000" dirty="0">
                <a:solidFill>
                  <a:srgbClr val="FF0000"/>
                </a:solidFill>
              </a:rPr>
              <a:t>-</a:t>
            </a:r>
            <a:r>
              <a:rPr lang="en-CA" sz="4000" dirty="0">
                <a:solidFill>
                  <a:schemeClr val="bg1"/>
                </a:solidFill>
              </a:rPr>
              <a:t> also think about it </a:t>
            </a:r>
            <a:r>
              <a:rPr lang="en-CA" sz="4000" dirty="0">
                <a:solidFill>
                  <a:srgbClr val="FF0000"/>
                </a:solidFill>
                <a:sym typeface="Wingdings" pitchFamily="2" charset="2"/>
              </a:rPr>
              <a:t></a:t>
            </a:r>
            <a:r>
              <a:rPr lang="en-CA" sz="4000" dirty="0">
                <a:solidFill>
                  <a:schemeClr val="bg1"/>
                </a:solidFill>
              </a:rPr>
              <a:t> CCH photocopy and fax facts are reasonably distinguishable</a:t>
            </a:r>
            <a:r>
              <a:rPr lang="en-CA" sz="4000" dirty="0">
                <a:solidFill>
                  <a:srgbClr val="FF0000"/>
                </a:solidFill>
              </a:rPr>
              <a:t>)</a:t>
            </a:r>
            <a:endParaRPr lang="en-US" sz="4000" i="1" u="sng" dirty="0">
              <a:solidFill>
                <a:srgbClr val="FF0000"/>
              </a:solidFill>
            </a:endParaRPr>
          </a:p>
        </p:txBody>
      </p:sp>
    </p:spTree>
    <p:extLst>
      <p:ext uri="{BB962C8B-B14F-4D97-AF65-F5344CB8AC3E}">
        <p14:creationId xmlns:p14="http://schemas.microsoft.com/office/powerpoint/2010/main" val="87055737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284FEE-2AF0-F941-95FA-8A84137776A9}"/>
              </a:ext>
            </a:extLst>
          </p:cNvPr>
          <p:cNvSpPr>
            <a:spLocks noGrp="1"/>
          </p:cNvSpPr>
          <p:nvPr>
            <p:ph sz="quarter" idx="10"/>
          </p:nvPr>
        </p:nvSpPr>
        <p:spPr>
          <a:xfrm>
            <a:off x="457200" y="688769"/>
            <a:ext cx="8229600" cy="5037366"/>
          </a:xfrm>
        </p:spPr>
        <p:txBody>
          <a:bodyPr>
            <a:noAutofit/>
          </a:bodyPr>
          <a:lstStyle/>
          <a:p>
            <a:pPr marL="0" indent="0" algn="ctr">
              <a:lnSpc>
                <a:spcPct val="100000"/>
              </a:lnSpc>
              <a:buNone/>
            </a:pPr>
            <a:r>
              <a:rPr lang="en-CA" sz="4000" dirty="0">
                <a:solidFill>
                  <a:srgbClr val="FFFF00"/>
                </a:solidFill>
              </a:rPr>
              <a:t>Any other conclusion could lead to weird results</a:t>
            </a:r>
            <a:r>
              <a:rPr lang="en-CA" sz="4000" dirty="0">
                <a:solidFill>
                  <a:srgbClr val="FF0000"/>
                </a:solidFill>
              </a:rPr>
              <a:t>: </a:t>
            </a:r>
            <a:r>
              <a:rPr lang="en-CA" sz="4000" dirty="0">
                <a:solidFill>
                  <a:schemeClr val="bg1"/>
                </a:solidFill>
              </a:rPr>
              <a:t>Would mean that sending </a:t>
            </a:r>
            <a:r>
              <a:rPr lang="en-CA" sz="4000" dirty="0">
                <a:solidFill>
                  <a:srgbClr val="FF0000"/>
                </a:solidFill>
              </a:rPr>
              <a:t>1 email to 100 people </a:t>
            </a:r>
            <a:r>
              <a:rPr lang="en-CA" sz="4000" dirty="0">
                <a:solidFill>
                  <a:schemeClr val="bg1"/>
                </a:solidFill>
              </a:rPr>
              <a:t>(on the “To:” line amounts to ‘communication to the public’; while sending </a:t>
            </a:r>
            <a:r>
              <a:rPr lang="en-CA" sz="4000" dirty="0">
                <a:solidFill>
                  <a:srgbClr val="FF0000"/>
                </a:solidFill>
              </a:rPr>
              <a:t>separate emails to 100 people</a:t>
            </a:r>
            <a:r>
              <a:rPr lang="en-CA" sz="4000" dirty="0">
                <a:solidFill>
                  <a:schemeClr val="bg1"/>
                </a:solidFill>
              </a:rPr>
              <a:t> saying the same thing would not be communication to the public. </a:t>
            </a:r>
            <a:endParaRPr lang="en-US" sz="4000" dirty="0">
              <a:solidFill>
                <a:schemeClr val="bg1"/>
              </a:solidFill>
            </a:endParaRPr>
          </a:p>
        </p:txBody>
      </p:sp>
    </p:spTree>
    <p:extLst>
      <p:ext uri="{BB962C8B-B14F-4D97-AF65-F5344CB8AC3E}">
        <p14:creationId xmlns:p14="http://schemas.microsoft.com/office/powerpoint/2010/main" val="275727703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08384"/>
            <a:ext cx="8229600" cy="794141"/>
          </a:xfrm>
        </p:spPr>
        <p:txBody>
          <a:bodyPr>
            <a:normAutofit fontScale="90000"/>
          </a:bodyPr>
          <a:lstStyle/>
          <a:p>
            <a:r>
              <a:rPr lang="en-US" b="1" dirty="0">
                <a:solidFill>
                  <a:srgbClr val="FFFF00"/>
                </a:solidFill>
              </a:rPr>
              <a:t>Rights of the copyright owner</a:t>
            </a:r>
          </a:p>
        </p:txBody>
      </p:sp>
      <p:sp>
        <p:nvSpPr>
          <p:cNvPr id="2" name="Content Placeholder 1"/>
          <p:cNvSpPr>
            <a:spLocks noGrp="1"/>
          </p:cNvSpPr>
          <p:nvPr>
            <p:ph idx="1"/>
          </p:nvPr>
        </p:nvSpPr>
        <p:spPr>
          <a:xfrm>
            <a:off x="457200" y="1104405"/>
            <a:ext cx="8229600" cy="4645138"/>
          </a:xfrm>
        </p:spPr>
        <p:txBody>
          <a:bodyPr>
            <a:normAutofit fontScale="85000" lnSpcReduction="20000"/>
          </a:bodyPr>
          <a:lstStyle/>
          <a:p>
            <a:pPr marL="0" indent="0">
              <a:lnSpc>
                <a:spcPct val="110000"/>
              </a:lnSpc>
              <a:buNone/>
            </a:pPr>
            <a:r>
              <a:rPr lang="en-US" sz="2800" b="1" dirty="0">
                <a:solidFill>
                  <a:schemeClr val="bg1"/>
                </a:solidFill>
              </a:rPr>
              <a:t>Right to communicate a work to the public by telecommunication (s. 3(1)(f))</a:t>
            </a:r>
          </a:p>
          <a:p>
            <a:pPr>
              <a:lnSpc>
                <a:spcPct val="110000"/>
              </a:lnSpc>
            </a:pPr>
            <a:r>
              <a:rPr lang="en-US" sz="2800" i="1" dirty="0">
                <a:solidFill>
                  <a:srgbClr val="00B0F0"/>
                </a:solidFill>
              </a:rPr>
              <a:t>Rogers Communications Inc. v. SOCAN </a:t>
            </a:r>
            <a:r>
              <a:rPr lang="en-US" sz="2800" dirty="0">
                <a:solidFill>
                  <a:schemeClr val="bg1"/>
                </a:solidFill>
              </a:rPr>
              <a:t>(2012)</a:t>
            </a:r>
          </a:p>
          <a:p>
            <a:pPr>
              <a:lnSpc>
                <a:spcPct val="110000"/>
              </a:lnSpc>
            </a:pPr>
            <a:r>
              <a:rPr lang="en-US" sz="2800" dirty="0">
                <a:solidFill>
                  <a:srgbClr val="FFFF00"/>
                </a:solidFill>
              </a:rPr>
              <a:t>Reasoning</a:t>
            </a:r>
            <a:r>
              <a:rPr lang="en-US" sz="2800" dirty="0">
                <a:solidFill>
                  <a:srgbClr val="FF0000"/>
                </a:solidFill>
              </a:rPr>
              <a:t>/</a:t>
            </a:r>
            <a:r>
              <a:rPr lang="en-US" sz="2800" dirty="0">
                <a:solidFill>
                  <a:srgbClr val="FFFF00"/>
                </a:solidFill>
              </a:rPr>
              <a:t>arguments employed to reach conclusion</a:t>
            </a:r>
          </a:p>
          <a:p>
            <a:pPr lvl="1">
              <a:lnSpc>
                <a:spcPct val="110000"/>
              </a:lnSpc>
              <a:buFont typeface="Courier New" panose="02070309020205020404" pitchFamily="49" charset="0"/>
              <a:buChar char="o"/>
            </a:pPr>
            <a:r>
              <a:rPr lang="en-US" sz="2800" dirty="0">
                <a:solidFill>
                  <a:schemeClr val="bg1"/>
                </a:solidFill>
              </a:rPr>
              <a:t>CCH distinguished; ruling limited to facts</a:t>
            </a:r>
          </a:p>
          <a:p>
            <a:pPr lvl="1">
              <a:lnSpc>
                <a:spcPct val="110000"/>
              </a:lnSpc>
              <a:buFont typeface="Courier New" panose="02070309020205020404" pitchFamily="49" charset="0"/>
              <a:buChar char="o"/>
            </a:pPr>
            <a:r>
              <a:rPr lang="en-US" sz="2800" dirty="0">
                <a:solidFill>
                  <a:schemeClr val="bg1"/>
                </a:solidFill>
              </a:rPr>
              <a:t>Other conclusion would lead to arbitrary, inconsistent results.</a:t>
            </a:r>
          </a:p>
          <a:p>
            <a:pPr lvl="1">
              <a:lnSpc>
                <a:spcPct val="110000"/>
              </a:lnSpc>
              <a:buFont typeface="Courier New" panose="02070309020205020404" pitchFamily="49" charset="0"/>
              <a:buChar char="o"/>
            </a:pPr>
            <a:r>
              <a:rPr lang="en-US" sz="2800" dirty="0">
                <a:solidFill>
                  <a:schemeClr val="bg1"/>
                </a:solidFill>
              </a:rPr>
              <a:t>Language of s. 3(1)(f)</a:t>
            </a:r>
          </a:p>
          <a:p>
            <a:pPr lvl="1">
              <a:lnSpc>
                <a:spcPct val="110000"/>
              </a:lnSpc>
              <a:buFont typeface="Courier New" panose="02070309020205020404" pitchFamily="49" charset="0"/>
              <a:buChar char="o"/>
            </a:pPr>
            <a:r>
              <a:rPr lang="en-US" sz="2800" dirty="0">
                <a:solidFill>
                  <a:schemeClr val="bg1"/>
                </a:solidFill>
              </a:rPr>
              <a:t>Legislative history</a:t>
            </a:r>
          </a:p>
          <a:p>
            <a:pPr lvl="1">
              <a:lnSpc>
                <a:spcPct val="110000"/>
              </a:lnSpc>
              <a:buFont typeface="Courier New" panose="02070309020205020404" pitchFamily="49" charset="0"/>
              <a:buChar char="o"/>
            </a:pPr>
            <a:r>
              <a:rPr lang="en-US" sz="2800" dirty="0">
                <a:solidFill>
                  <a:schemeClr val="bg1"/>
                </a:solidFill>
              </a:rPr>
              <a:t>Balance in copyright</a:t>
            </a:r>
          </a:p>
          <a:p>
            <a:pPr lvl="1">
              <a:lnSpc>
                <a:spcPct val="110000"/>
              </a:lnSpc>
              <a:buFont typeface="Courier New" panose="02070309020205020404" pitchFamily="49" charset="0"/>
              <a:buChar char="o"/>
            </a:pPr>
            <a:r>
              <a:rPr lang="en-US" sz="2800" dirty="0">
                <a:solidFill>
                  <a:schemeClr val="bg1"/>
                </a:solidFill>
              </a:rPr>
              <a:t>Developments at international level</a:t>
            </a:r>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128</a:t>
            </a:fld>
            <a:endParaRPr lang="en-US"/>
          </a:p>
        </p:txBody>
      </p:sp>
    </p:spTree>
    <p:extLst>
      <p:ext uri="{BB962C8B-B14F-4D97-AF65-F5344CB8AC3E}">
        <p14:creationId xmlns:p14="http://schemas.microsoft.com/office/powerpoint/2010/main" val="34299040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30630"/>
            <a:ext cx="8229600" cy="950026"/>
          </a:xfrm>
        </p:spPr>
        <p:txBody>
          <a:bodyPr>
            <a:normAutofit/>
          </a:bodyPr>
          <a:lstStyle/>
          <a:p>
            <a:r>
              <a:rPr lang="en-US" b="1" dirty="0">
                <a:solidFill>
                  <a:srgbClr val="FFFF00"/>
                </a:solidFill>
              </a:rPr>
              <a:t>Rights of the copyright owner</a:t>
            </a:r>
          </a:p>
        </p:txBody>
      </p:sp>
      <p:sp>
        <p:nvSpPr>
          <p:cNvPr id="2" name="Content Placeholder 1"/>
          <p:cNvSpPr>
            <a:spLocks noGrp="1"/>
          </p:cNvSpPr>
          <p:nvPr>
            <p:ph idx="1"/>
          </p:nvPr>
        </p:nvSpPr>
        <p:spPr>
          <a:xfrm>
            <a:off x="457199" y="1246909"/>
            <a:ext cx="8484919" cy="4678878"/>
          </a:xfrm>
        </p:spPr>
        <p:txBody>
          <a:bodyPr>
            <a:normAutofit/>
          </a:bodyPr>
          <a:lstStyle/>
          <a:p>
            <a:pPr marL="0" indent="0">
              <a:buNone/>
            </a:pPr>
            <a:r>
              <a:rPr lang="en-US" sz="3200" b="1" dirty="0">
                <a:solidFill>
                  <a:schemeClr val="bg1"/>
                </a:solidFill>
              </a:rPr>
              <a:t>Right to communicate a work to the public by telecommunication (s. 3(1)(f))</a:t>
            </a:r>
          </a:p>
          <a:p>
            <a:r>
              <a:rPr lang="en-US" sz="3200" dirty="0">
                <a:solidFill>
                  <a:schemeClr val="bg1"/>
                </a:solidFill>
              </a:rPr>
              <a:t>S. </a:t>
            </a:r>
            <a:r>
              <a:rPr lang="en-US" sz="3200" dirty="0">
                <a:solidFill>
                  <a:srgbClr val="FFFF00"/>
                </a:solidFill>
              </a:rPr>
              <a:t>2.4(1.1) </a:t>
            </a:r>
            <a:r>
              <a:rPr lang="en-US" sz="3200" dirty="0">
                <a:solidFill>
                  <a:schemeClr val="bg1"/>
                </a:solidFill>
              </a:rPr>
              <a:t>(</a:t>
            </a:r>
            <a:r>
              <a:rPr lang="en-US" sz="3200" dirty="0">
                <a:solidFill>
                  <a:srgbClr val="FF0000"/>
                </a:solidFill>
              </a:rPr>
              <a:t>amended</a:t>
            </a:r>
            <a:r>
              <a:rPr lang="en-US" sz="3200" dirty="0">
                <a:solidFill>
                  <a:schemeClr val="bg1"/>
                </a:solidFill>
              </a:rPr>
              <a:t>)</a:t>
            </a:r>
          </a:p>
          <a:p>
            <a:pPr marL="457200" lvl="1" indent="0">
              <a:buNone/>
            </a:pPr>
            <a:r>
              <a:rPr lang="en-US" sz="3200" i="1" dirty="0">
                <a:solidFill>
                  <a:schemeClr val="bg1"/>
                </a:solidFill>
              </a:rPr>
              <a:t>For the purposes of this Act, communication of a work or other subject-matter to the public by telecommunication </a:t>
            </a:r>
            <a:r>
              <a:rPr lang="en-US" sz="3200" i="1" dirty="0">
                <a:solidFill>
                  <a:srgbClr val="FFFF00"/>
                </a:solidFill>
              </a:rPr>
              <a:t>includes making it available to the public by telecommunication in a way that allows a member of the public to have access to it from a place and at a time individually chosen</a:t>
            </a:r>
            <a:r>
              <a:rPr lang="en-US" sz="3200" i="1" dirty="0">
                <a:solidFill>
                  <a:schemeClr val="bg1"/>
                </a:solidFill>
              </a:rPr>
              <a:t> by that member of the public.</a:t>
            </a:r>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129</a:t>
            </a:fld>
            <a:endParaRPr lang="en-US"/>
          </a:p>
        </p:txBody>
      </p:sp>
    </p:spTree>
    <p:extLst>
      <p:ext uri="{BB962C8B-B14F-4D97-AF65-F5344CB8AC3E}">
        <p14:creationId xmlns:p14="http://schemas.microsoft.com/office/powerpoint/2010/main" val="1490533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80045"/>
            <a:ext cx="8229600" cy="1143000"/>
          </a:xfrm>
        </p:spPr>
        <p:txBody>
          <a:bodyPr/>
          <a:lstStyle/>
          <a:p>
            <a:r>
              <a:rPr lang="en-US" b="1" dirty="0">
                <a:solidFill>
                  <a:srgbClr val="FFFF00"/>
                </a:solidFill>
              </a:rPr>
              <a:t>REVIEW</a:t>
            </a:r>
            <a:r>
              <a:rPr lang="en-US" b="1" dirty="0">
                <a:solidFill>
                  <a:srgbClr val="FF0000"/>
                </a:solidFill>
              </a:rPr>
              <a:t>:</a:t>
            </a:r>
            <a:r>
              <a:rPr lang="en-US" b="1" dirty="0">
                <a:solidFill>
                  <a:srgbClr val="FFFF00"/>
                </a:solidFill>
              </a:rPr>
              <a:t> </a:t>
            </a:r>
            <a:r>
              <a:rPr lang="en-US" b="1" dirty="0">
                <a:solidFill>
                  <a:schemeClr val="bg1"/>
                </a:solidFill>
              </a:rPr>
              <a:t>What is copyrightable</a:t>
            </a:r>
            <a:r>
              <a:rPr lang="en-US" b="1" dirty="0">
                <a:solidFill>
                  <a:srgbClr val="FF0000"/>
                </a:solidFill>
              </a:rPr>
              <a:t>?</a:t>
            </a:r>
          </a:p>
        </p:txBody>
      </p:sp>
      <p:sp>
        <p:nvSpPr>
          <p:cNvPr id="2" name="Content Placeholder 1"/>
          <p:cNvSpPr>
            <a:spLocks noGrp="1"/>
          </p:cNvSpPr>
          <p:nvPr>
            <p:ph idx="1"/>
          </p:nvPr>
        </p:nvSpPr>
        <p:spPr>
          <a:xfrm>
            <a:off x="457200" y="1555530"/>
            <a:ext cx="8229600" cy="4603531"/>
          </a:xfrm>
        </p:spPr>
        <p:txBody>
          <a:bodyPr>
            <a:normAutofit fontScale="92500" lnSpcReduction="10000"/>
          </a:bodyPr>
          <a:lstStyle/>
          <a:p>
            <a:pPr marL="0" indent="0">
              <a:lnSpc>
                <a:spcPct val="100000"/>
              </a:lnSpc>
              <a:buNone/>
            </a:pPr>
            <a:r>
              <a:rPr lang="en-US" sz="4300" b="1" dirty="0">
                <a:solidFill>
                  <a:srgbClr val="FFFF00"/>
                </a:solidFill>
              </a:rPr>
              <a:t>Facts </a:t>
            </a:r>
            <a:r>
              <a:rPr lang="en-US" sz="4300" b="1" dirty="0">
                <a:solidFill>
                  <a:schemeClr val="bg1"/>
                </a:solidFill>
              </a:rPr>
              <a:t>and </a:t>
            </a:r>
            <a:r>
              <a:rPr lang="en-US" sz="4300" b="1" dirty="0">
                <a:solidFill>
                  <a:srgbClr val="FFFF00"/>
                </a:solidFill>
              </a:rPr>
              <a:t>ideas</a:t>
            </a:r>
          </a:p>
          <a:p>
            <a:pPr lvl="1">
              <a:lnSpc>
                <a:spcPct val="100000"/>
              </a:lnSpc>
            </a:pPr>
            <a:r>
              <a:rPr lang="en-US" sz="4300" dirty="0">
                <a:solidFill>
                  <a:srgbClr val="FF0000"/>
                </a:solidFill>
              </a:rPr>
              <a:t>Not entitled to copyright protection</a:t>
            </a:r>
          </a:p>
          <a:p>
            <a:pPr lvl="1">
              <a:lnSpc>
                <a:spcPct val="100000"/>
              </a:lnSpc>
            </a:pPr>
            <a:r>
              <a:rPr lang="en-US" sz="4300" i="1" dirty="0">
                <a:solidFill>
                  <a:srgbClr val="00B0F0"/>
                </a:solidFill>
              </a:rPr>
              <a:t>Kenrick &amp; Co. v. Lawrence &amp; Co. </a:t>
            </a:r>
            <a:r>
              <a:rPr lang="en-US" sz="4300" dirty="0">
                <a:solidFill>
                  <a:schemeClr val="bg1"/>
                </a:solidFill>
              </a:rPr>
              <a:t>(1890)</a:t>
            </a:r>
          </a:p>
          <a:p>
            <a:pPr lvl="2">
              <a:lnSpc>
                <a:spcPct val="100000"/>
              </a:lnSpc>
              <a:buFont typeface="Courier New" panose="02070309020205020404" pitchFamily="49" charset="0"/>
              <a:buChar char="o"/>
            </a:pPr>
            <a:r>
              <a:rPr lang="en-US" sz="4300" dirty="0">
                <a:solidFill>
                  <a:schemeClr val="bg1"/>
                </a:solidFill>
              </a:rPr>
              <a:t>How is idea separated from expression in this decision?</a:t>
            </a:r>
          </a:p>
          <a:p>
            <a:pPr lvl="1"/>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13</a:t>
            </a:fld>
            <a:endParaRPr lang="en-US"/>
          </a:p>
        </p:txBody>
      </p:sp>
    </p:spTree>
    <p:extLst>
      <p:ext uri="{BB962C8B-B14F-4D97-AF65-F5344CB8AC3E}">
        <p14:creationId xmlns:p14="http://schemas.microsoft.com/office/powerpoint/2010/main" val="141796676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Rights of the copyright owner</a:t>
            </a:r>
          </a:p>
        </p:txBody>
      </p:sp>
      <p:sp>
        <p:nvSpPr>
          <p:cNvPr id="2" name="Content Placeholder 1"/>
          <p:cNvSpPr>
            <a:spLocks noGrp="1"/>
          </p:cNvSpPr>
          <p:nvPr>
            <p:ph idx="1"/>
          </p:nvPr>
        </p:nvSpPr>
        <p:spPr/>
        <p:txBody>
          <a:bodyPr>
            <a:normAutofit/>
          </a:bodyPr>
          <a:lstStyle/>
          <a:p>
            <a:r>
              <a:rPr lang="en-US" sz="4800" dirty="0">
                <a:solidFill>
                  <a:schemeClr val="bg1"/>
                </a:solidFill>
              </a:rPr>
              <a:t>What modifications, if any, would you make to the bundle of rights available to copyright owners?</a:t>
            </a:r>
          </a:p>
          <a:p>
            <a:pPr marL="0" indent="0">
              <a:buNone/>
            </a:pPr>
            <a:endParaRPr lang="en-US" sz="4800" dirty="0">
              <a:solidFill>
                <a:schemeClr val="bg1"/>
              </a:solidFill>
            </a:endParaRPr>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130</a:t>
            </a:fld>
            <a:endParaRPr lang="en-US"/>
          </a:p>
        </p:txBody>
      </p:sp>
      <p:pic>
        <p:nvPicPr>
          <p:cNvPr id="3" name="Picture 2">
            <a:extLst>
              <a:ext uri="{FF2B5EF4-FFF2-40B4-BE49-F238E27FC236}">
                <a16:creationId xmlns:a16="http://schemas.microsoft.com/office/drawing/2014/main" id="{D20A5C8A-7096-0949-8C6D-83239F27A53C}"/>
              </a:ext>
            </a:extLst>
          </p:cNvPr>
          <p:cNvPicPr>
            <a:picLocks noChangeAspect="1"/>
          </p:cNvPicPr>
          <p:nvPr/>
        </p:nvPicPr>
        <p:blipFill>
          <a:blip r:embed="rId3"/>
          <a:stretch>
            <a:fillRect/>
          </a:stretch>
        </p:blipFill>
        <p:spPr>
          <a:xfrm>
            <a:off x="5169159" y="3975265"/>
            <a:ext cx="2799184" cy="1593696"/>
          </a:xfrm>
          <a:prstGeom prst="rect">
            <a:avLst/>
          </a:prstGeom>
        </p:spPr>
      </p:pic>
    </p:spTree>
    <p:extLst>
      <p:ext uri="{BB962C8B-B14F-4D97-AF65-F5344CB8AC3E}">
        <p14:creationId xmlns:p14="http://schemas.microsoft.com/office/powerpoint/2010/main" val="313114509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40" y="154378"/>
            <a:ext cx="8176160" cy="1396197"/>
          </a:xfrm>
        </p:spPr>
        <p:txBody>
          <a:bodyPr>
            <a:noAutofit/>
          </a:bodyPr>
          <a:lstStyle/>
          <a:p>
            <a:pPr algn="ctr"/>
            <a:r>
              <a:rPr lang="en-US" sz="8000" dirty="0">
                <a:solidFill>
                  <a:srgbClr val="FFFF00"/>
                </a:solidFill>
              </a:rPr>
              <a:t>Pause</a:t>
            </a:r>
          </a:p>
        </p:txBody>
      </p:sp>
      <p:pic>
        <p:nvPicPr>
          <p:cNvPr id="4" name="Content Placeholder 3" descr="Crystal_Project_pause-queue.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1729" r="296"/>
          <a:stretch/>
        </p:blipFill>
        <p:spPr>
          <a:xfrm>
            <a:off x="2526713" y="1776619"/>
            <a:ext cx="4090574" cy="4175125"/>
          </a:xfrm>
        </p:spPr>
      </p:pic>
    </p:spTree>
    <p:extLst>
      <p:ext uri="{BB962C8B-B14F-4D97-AF65-F5344CB8AC3E}">
        <p14:creationId xmlns:p14="http://schemas.microsoft.com/office/powerpoint/2010/main" val="220952847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78130"/>
            <a:ext cx="8229600" cy="930327"/>
          </a:xfrm>
        </p:spPr>
        <p:txBody>
          <a:bodyPr/>
          <a:lstStyle/>
          <a:p>
            <a:r>
              <a:rPr lang="en-US" b="1" dirty="0">
                <a:solidFill>
                  <a:srgbClr val="FFFF00"/>
                </a:solidFill>
              </a:rPr>
              <a:t>Next class</a:t>
            </a:r>
          </a:p>
        </p:txBody>
      </p:sp>
      <p:sp>
        <p:nvSpPr>
          <p:cNvPr id="2" name="Content Placeholder 1"/>
          <p:cNvSpPr>
            <a:spLocks noGrp="1"/>
          </p:cNvSpPr>
          <p:nvPr>
            <p:ph idx="1"/>
          </p:nvPr>
        </p:nvSpPr>
        <p:spPr>
          <a:xfrm>
            <a:off x="457200" y="1108457"/>
            <a:ext cx="8229600" cy="4641086"/>
          </a:xfrm>
        </p:spPr>
        <p:txBody>
          <a:bodyPr>
            <a:normAutofit/>
          </a:bodyPr>
          <a:lstStyle/>
          <a:p>
            <a:endParaRPr lang="en-US" dirty="0">
              <a:solidFill>
                <a:schemeClr val="bg1"/>
              </a:solidFill>
            </a:endParaRPr>
          </a:p>
          <a:p>
            <a:pPr lvl="0"/>
            <a:r>
              <a:rPr lang="en-US" dirty="0">
                <a:solidFill>
                  <a:schemeClr val="bg1"/>
                </a:solidFill>
              </a:rPr>
              <a:t>What should non-copyright owners be allowed do with respect to copyrighted works?</a:t>
            </a:r>
            <a:endParaRPr lang="en-US" sz="2400" dirty="0">
              <a:solidFill>
                <a:schemeClr val="bg1"/>
              </a:solidFill>
            </a:endParaRPr>
          </a:p>
          <a:p>
            <a:pPr lvl="0"/>
            <a:r>
              <a:rPr lang="en-US" dirty="0">
                <a:solidFill>
                  <a:schemeClr val="bg1"/>
                </a:solidFill>
              </a:rPr>
              <a:t>Should you have the “right” to engage in a creative way with copyrighted works? What does this mean? </a:t>
            </a:r>
            <a:endParaRPr lang="en-US" sz="2400" dirty="0">
              <a:solidFill>
                <a:schemeClr val="bg1"/>
              </a:solidFill>
            </a:endParaRPr>
          </a:p>
          <a:p>
            <a:pPr lvl="2"/>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132</a:t>
            </a:fld>
            <a:endParaRPr lang="en-US"/>
          </a:p>
        </p:txBody>
      </p:sp>
      <p:pic>
        <p:nvPicPr>
          <p:cNvPr id="7" name="Picture 6" descr="A picture containing table, sitting, red, man&#10;&#10;Description automatically generated">
            <a:extLst>
              <a:ext uri="{FF2B5EF4-FFF2-40B4-BE49-F238E27FC236}">
                <a16:creationId xmlns:a16="http://schemas.microsoft.com/office/drawing/2014/main" id="{B19E716C-EF6E-3D42-8FC5-79192B21404B}"/>
              </a:ext>
            </a:extLst>
          </p:cNvPr>
          <p:cNvPicPr>
            <a:picLocks noChangeAspect="1"/>
          </p:cNvPicPr>
          <p:nvPr/>
        </p:nvPicPr>
        <p:blipFill>
          <a:blip r:embed="rId3"/>
          <a:stretch>
            <a:fillRect/>
          </a:stretch>
        </p:blipFill>
        <p:spPr>
          <a:xfrm>
            <a:off x="801008" y="2741622"/>
            <a:ext cx="2578100" cy="3162300"/>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78F416CA-016E-3548-8DD6-E5E22C18D929}"/>
              </a:ext>
            </a:extLst>
          </p:cNvPr>
          <p:cNvPicPr>
            <a:picLocks noChangeAspect="1"/>
          </p:cNvPicPr>
          <p:nvPr/>
        </p:nvPicPr>
        <p:blipFill>
          <a:blip r:embed="rId4"/>
          <a:stretch>
            <a:fillRect/>
          </a:stretch>
        </p:blipFill>
        <p:spPr>
          <a:xfrm>
            <a:off x="4571999" y="2741623"/>
            <a:ext cx="3581819" cy="3426088"/>
          </a:xfrm>
          <a:prstGeom prst="rect">
            <a:avLst/>
          </a:prstGeom>
        </p:spPr>
      </p:pic>
    </p:spTree>
    <p:extLst>
      <p:ext uri="{BB962C8B-B14F-4D97-AF65-F5344CB8AC3E}">
        <p14:creationId xmlns:p14="http://schemas.microsoft.com/office/powerpoint/2010/main" val="74530364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468"/>
            <a:ext cx="8229600" cy="1227125"/>
          </a:xfrm>
        </p:spPr>
        <p:txBody>
          <a:bodyPr>
            <a:noAutofit/>
          </a:bodyPr>
          <a:lstStyle/>
          <a:p>
            <a:pPr algn="ctr"/>
            <a:r>
              <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Coming Soon</a:t>
            </a:r>
          </a:p>
        </p:txBody>
      </p:sp>
      <p:sp>
        <p:nvSpPr>
          <p:cNvPr id="3" name="Content Placeholder 2"/>
          <p:cNvSpPr>
            <a:spLocks noGrp="1"/>
          </p:cNvSpPr>
          <p:nvPr>
            <p:ph sz="quarter" idx="10"/>
          </p:nvPr>
        </p:nvSpPr>
        <p:spPr>
          <a:xfrm>
            <a:off x="160867" y="1543792"/>
            <a:ext cx="8844993" cy="4182341"/>
          </a:xfrm>
        </p:spPr>
        <p:txBody>
          <a:bodyPr>
            <a:normAutofit/>
          </a:bodyPr>
          <a:lstStyle/>
          <a:p>
            <a:pPr marL="0" indent="0" algn="ctr">
              <a:buNone/>
            </a:pPr>
            <a:r>
              <a:rPr lang="en-CA" sz="6000" dirty="0">
                <a:solidFill>
                  <a:srgbClr val="FFFF00"/>
                </a:solidFill>
              </a:rPr>
              <a:t>“</a:t>
            </a:r>
            <a:r>
              <a:rPr lang="en-CA" sz="6000" dirty="0">
                <a:solidFill>
                  <a:schemeClr val="bg1"/>
                </a:solidFill>
              </a:rPr>
              <a:t>Rights of </a:t>
            </a:r>
            <a:r>
              <a:rPr lang="en-CA" sz="6000" dirty="0">
                <a:solidFill>
                  <a:srgbClr val="FFFF00"/>
                </a:solidFill>
              </a:rPr>
              <a:t>Non</a:t>
            </a:r>
            <a:r>
              <a:rPr lang="en-CA" sz="6000" dirty="0">
                <a:solidFill>
                  <a:schemeClr val="bg1"/>
                </a:solidFill>
              </a:rPr>
              <a:t>-Copyright Owners</a:t>
            </a:r>
            <a:r>
              <a:rPr lang="en-CA" sz="6000" dirty="0">
                <a:solidFill>
                  <a:srgbClr val="FF0000"/>
                </a:solidFill>
              </a:rPr>
              <a:t>:</a:t>
            </a:r>
            <a:r>
              <a:rPr lang="en-CA" sz="6000" dirty="0">
                <a:solidFill>
                  <a:schemeClr val="bg1"/>
                </a:solidFill>
              </a:rPr>
              <a:t> Fair Dealing etc</a:t>
            </a:r>
            <a:r>
              <a:rPr lang="en-CA" sz="6000" dirty="0">
                <a:solidFill>
                  <a:srgbClr val="FF0000"/>
                </a:solidFill>
              </a:rPr>
              <a:t>.</a:t>
            </a:r>
            <a:r>
              <a:rPr lang="en-CA" sz="6000" dirty="0">
                <a:solidFill>
                  <a:srgbClr val="FFFF00"/>
                </a:solidFill>
              </a:rPr>
              <a:t>”</a:t>
            </a:r>
          </a:p>
          <a:p>
            <a:pPr marL="0" indent="0" algn="ctr">
              <a:buNone/>
            </a:pPr>
            <a:endParaRPr lang="en-US" sz="6000" dirty="0">
              <a:solidFill>
                <a:schemeClr val="bg1"/>
              </a:solidFill>
            </a:endParaRPr>
          </a:p>
        </p:txBody>
      </p:sp>
      <p:pic>
        <p:nvPicPr>
          <p:cNvPr id="4" name="Picture 3">
            <a:extLst>
              <a:ext uri="{FF2B5EF4-FFF2-40B4-BE49-F238E27FC236}">
                <a16:creationId xmlns:a16="http://schemas.microsoft.com/office/drawing/2014/main" id="{85E4DA5B-74F4-6A40-9683-DE75537EEEAE}"/>
              </a:ext>
            </a:extLst>
          </p:cNvPr>
          <p:cNvPicPr>
            <a:picLocks noChangeAspect="1"/>
          </p:cNvPicPr>
          <p:nvPr/>
        </p:nvPicPr>
        <p:blipFill>
          <a:blip r:embed="rId2"/>
          <a:stretch>
            <a:fillRect/>
          </a:stretch>
        </p:blipFill>
        <p:spPr>
          <a:xfrm>
            <a:off x="3120897" y="3429000"/>
            <a:ext cx="2902206" cy="2176655"/>
          </a:xfrm>
          <a:prstGeom prst="rect">
            <a:avLst/>
          </a:prstGeom>
        </p:spPr>
      </p:pic>
    </p:spTree>
    <p:extLst>
      <p:ext uri="{BB962C8B-B14F-4D97-AF65-F5344CB8AC3E}">
        <p14:creationId xmlns:p14="http://schemas.microsoft.com/office/powerpoint/2010/main" val="9193714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69076" y="593766"/>
            <a:ext cx="8229600" cy="5322373"/>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400" dirty="0">
                <a:solidFill>
                  <a:srgbClr val="FFFF00"/>
                </a:solidFill>
                <a:latin typeface="Apple Chancery" charset="0"/>
                <a:ea typeface="Apple Chancery" charset="0"/>
                <a:cs typeface="Apple Chancery" charset="0"/>
              </a:rPr>
              <a:t>SEE YOU NEXT WEEK</a:t>
            </a:r>
            <a:r>
              <a:rPr lang="en-US" sz="10400" dirty="0">
                <a:solidFill>
                  <a:srgbClr val="FF0000"/>
                </a:solidFill>
                <a:latin typeface="Apple Chancery" charset="0"/>
                <a:ea typeface="Apple Chancery" charset="0"/>
                <a:cs typeface="Apple Chancery" charset="0"/>
              </a:rPr>
              <a:t>!</a:t>
            </a:r>
          </a:p>
        </p:txBody>
      </p:sp>
      <p:pic>
        <p:nvPicPr>
          <p:cNvPr id="2" name="Audio Recording Jan 23, 2021 at 11:22:53 PM" descr="Audio Recording Jan 23, 2021 at 11:22:53 PM">
            <a:hlinkClick r:id="" action="ppaction://media"/>
            <a:extLst>
              <a:ext uri="{FF2B5EF4-FFF2-40B4-BE49-F238E27FC236}">
                <a16:creationId xmlns:a16="http://schemas.microsoft.com/office/drawing/2014/main" id="{32462959-9208-0943-94F6-75CF63719F3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310281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3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32"/>
            <a:ext cx="9144000" cy="1250982"/>
          </a:xfrm>
        </p:spPr>
        <p:txBody>
          <a:bodyPr>
            <a:noAutofit/>
          </a:bodyPr>
          <a:lstStyle/>
          <a:p>
            <a:pPr algn="ctr"/>
            <a:r>
              <a:rPr lang="en-US" sz="4800" b="1" dirty="0">
                <a:solidFill>
                  <a:srgbClr val="FFFF00"/>
                </a:solidFill>
                <a:latin typeface="+mn-lt"/>
                <a:cs typeface="Times New Roman"/>
              </a:rPr>
              <a:t>  </a:t>
            </a:r>
            <a:r>
              <a:rPr lang="en-US" b="1" dirty="0">
                <a:solidFill>
                  <a:srgbClr val="FFFF00"/>
                </a:solidFill>
                <a:latin typeface="+mn-lt"/>
                <a:cs typeface="Times New Roman"/>
              </a:rPr>
              <a:t>Always include a cat picture</a:t>
            </a:r>
          </a:p>
        </p:txBody>
      </p:sp>
      <p:sp>
        <p:nvSpPr>
          <p:cNvPr id="3" name="Content Placeholder 2"/>
          <p:cNvSpPr>
            <a:spLocks noGrp="1"/>
          </p:cNvSpPr>
          <p:nvPr>
            <p:ph sz="quarter" idx="10"/>
          </p:nvPr>
        </p:nvSpPr>
        <p:spPr>
          <a:xfrm>
            <a:off x="457200" y="1257114"/>
            <a:ext cx="8229600" cy="4469020"/>
          </a:xfrm>
        </p:spPr>
        <p:txBody>
          <a:bodyPr/>
          <a:lstStyle/>
          <a:p>
            <a:pPr marL="0" indent="0">
              <a:buNone/>
            </a:pPr>
            <a:r>
              <a:rPr lang="en-US" sz="3200" b="1" dirty="0">
                <a:solidFill>
                  <a:schemeClr val="bg1"/>
                </a:solidFill>
                <a:latin typeface="+mn-lt"/>
                <a:cs typeface="Times New Roman"/>
              </a:rPr>
              <a:t>          </a:t>
            </a:r>
            <a:endParaRPr lang="en-US" sz="3200" dirty="0">
              <a:solidFill>
                <a:schemeClr val="bg1"/>
              </a:solidFill>
              <a:latin typeface="+mn-lt"/>
              <a:cs typeface="Times New Roman"/>
            </a:endParaRPr>
          </a:p>
          <a:p>
            <a:pPr marL="0" indent="0">
              <a:buNone/>
            </a:pPr>
            <a:r>
              <a:rPr lang="en-US" dirty="0"/>
              <a:t> </a:t>
            </a:r>
          </a:p>
        </p:txBody>
      </p:sp>
      <p:pic>
        <p:nvPicPr>
          <p:cNvPr id="6" name="Content Placeholder 3" descr="cat-1382015906Wuw.jpg"/>
          <p:cNvPicPr>
            <a:picLocks noChangeAspect="1"/>
          </p:cNvPicPr>
          <p:nvPr/>
        </p:nvPicPr>
        <p:blipFill rotWithShape="1">
          <a:blip r:embed="rId2">
            <a:extLst>
              <a:ext uri="{28A0092B-C50C-407E-A947-70E740481C1C}">
                <a14:useLocalDpi xmlns:a14="http://schemas.microsoft.com/office/drawing/2010/main" val="0"/>
              </a:ext>
            </a:extLst>
          </a:blip>
          <a:srcRect l="-99" r="-270"/>
          <a:stretch/>
        </p:blipFill>
        <p:spPr>
          <a:xfrm>
            <a:off x="1303130" y="1408134"/>
            <a:ext cx="6548783" cy="4318000"/>
          </a:xfrm>
          <a:prstGeom prst="rect">
            <a:avLst/>
          </a:prstGeom>
        </p:spPr>
      </p:pic>
    </p:spTree>
    <p:extLst>
      <p:ext uri="{BB962C8B-B14F-4D97-AF65-F5344CB8AC3E}">
        <p14:creationId xmlns:p14="http://schemas.microsoft.com/office/powerpoint/2010/main" val="368040387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CD4E67-81EB-DA46-A659-3E51151D4C79}"/>
              </a:ext>
            </a:extLst>
          </p:cNvPr>
          <p:cNvSpPr>
            <a:spLocks noGrp="1"/>
          </p:cNvSpPr>
          <p:nvPr>
            <p:ph sz="quarter" idx="10"/>
          </p:nvPr>
        </p:nvSpPr>
        <p:spPr>
          <a:xfrm>
            <a:off x="457200" y="2201332"/>
            <a:ext cx="8229600" cy="3524801"/>
          </a:xfrm>
        </p:spPr>
        <p:txBody>
          <a:bodyPr/>
          <a:lstStyle/>
          <a:p>
            <a:pPr marL="0" indent="0" algn="ctr" fontAlgn="base">
              <a:buNone/>
            </a:pPr>
            <a:r>
              <a:rPr lang="en-CA" i="1" dirty="0">
                <a:solidFill>
                  <a:schemeClr val="bg1"/>
                </a:solidFill>
              </a:rPr>
              <a:t>In learning you will teach</a:t>
            </a:r>
          </a:p>
          <a:p>
            <a:pPr marL="0" indent="0" algn="ctr" fontAlgn="base">
              <a:buNone/>
            </a:pPr>
            <a:r>
              <a:rPr lang="en-CA" i="1" dirty="0">
                <a:solidFill>
                  <a:schemeClr val="bg1"/>
                </a:solidFill>
              </a:rPr>
              <a:t>And in teaching you will learn</a:t>
            </a:r>
          </a:p>
          <a:p>
            <a:pPr marL="0" indent="0" algn="ctr">
              <a:buNone/>
            </a:pPr>
            <a:endParaRPr lang="en-US" dirty="0"/>
          </a:p>
          <a:p>
            <a:pPr marL="0" indent="0" algn="ctr">
              <a:buNone/>
            </a:pPr>
            <a:r>
              <a:rPr lang="en-CA" dirty="0">
                <a:solidFill>
                  <a:schemeClr val="bg1">
                    <a:lumMod val="65000"/>
                  </a:schemeClr>
                </a:solidFill>
              </a:rPr>
              <a:t>Phil Collins' </a:t>
            </a:r>
            <a:r>
              <a:rPr lang="en-CA" i="1" dirty="0">
                <a:solidFill>
                  <a:schemeClr val="bg1">
                    <a:lumMod val="65000"/>
                  </a:schemeClr>
                </a:solidFill>
              </a:rPr>
              <a:t>Son of Man  </a:t>
            </a:r>
            <a:r>
              <a:rPr lang="en-CA" dirty="0">
                <a:solidFill>
                  <a:schemeClr val="bg1">
                    <a:lumMod val="65000"/>
                  </a:schemeClr>
                </a:solidFill>
              </a:rPr>
              <a:t>(1999)</a:t>
            </a:r>
            <a:endParaRPr lang="en-US" dirty="0">
              <a:solidFill>
                <a:schemeClr val="bg1">
                  <a:lumMod val="65000"/>
                </a:schemeClr>
              </a:solidFill>
            </a:endParaRPr>
          </a:p>
        </p:txBody>
      </p:sp>
    </p:spTree>
    <p:extLst>
      <p:ext uri="{BB962C8B-B14F-4D97-AF65-F5344CB8AC3E}">
        <p14:creationId xmlns:p14="http://schemas.microsoft.com/office/powerpoint/2010/main" val="334618935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6078"/>
            <a:ext cx="8229600" cy="1016000"/>
          </a:xfrm>
        </p:spPr>
        <p:txBody>
          <a:bodyPr>
            <a:normAutofit/>
          </a:bodyPr>
          <a:lstStyle/>
          <a:p>
            <a:pPr algn="ctr"/>
            <a:r>
              <a:rPr lang="en-US" sz="5400" b="1" dirty="0">
                <a:solidFill>
                  <a:srgbClr val="FFFFFF"/>
                </a:solidFill>
                <a:latin typeface="Arial"/>
                <a:cs typeface="Arial"/>
              </a:rPr>
              <a:t> </a:t>
            </a:r>
            <a:r>
              <a:rPr lang="en-US" b="1" dirty="0">
                <a:solidFill>
                  <a:srgbClr val="FFFF00"/>
                </a:solidFill>
                <a:latin typeface="+mn-lt"/>
                <a:cs typeface="Arial"/>
              </a:rPr>
              <a:t>Our Academic Partners</a:t>
            </a:r>
            <a:r>
              <a:rPr lang="en-US" b="1" dirty="0">
                <a:solidFill>
                  <a:srgbClr val="FFFF00"/>
                </a:solidFill>
                <a:latin typeface="Arial"/>
                <a:cs typeface="Arial"/>
              </a:rPr>
              <a:t> </a:t>
            </a:r>
          </a:p>
        </p:txBody>
      </p:sp>
      <p:pic>
        <p:nvPicPr>
          <p:cNvPr id="10" name="Picture 9"/>
          <p:cNvPicPr>
            <a:picLocks noChangeAspect="1"/>
          </p:cNvPicPr>
          <p:nvPr/>
        </p:nvPicPr>
        <p:blipFill>
          <a:blip r:embed="rId2"/>
          <a:stretch>
            <a:fillRect/>
          </a:stretch>
        </p:blipFill>
        <p:spPr>
          <a:xfrm>
            <a:off x="446536" y="2526632"/>
            <a:ext cx="8210484" cy="1225445"/>
          </a:xfrm>
          <a:prstGeom prst="rect">
            <a:avLst/>
          </a:prstGeom>
        </p:spPr>
      </p:pic>
    </p:spTree>
    <p:extLst>
      <p:ext uri="{BB962C8B-B14F-4D97-AF65-F5344CB8AC3E}">
        <p14:creationId xmlns:p14="http://schemas.microsoft.com/office/powerpoint/2010/main" val="2356612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8274" y="2261083"/>
            <a:ext cx="4950819" cy="1446550"/>
          </a:xfrm>
          <a:prstGeom prst="rect">
            <a:avLst/>
          </a:prstGeom>
          <a:noFill/>
        </p:spPr>
        <p:txBody>
          <a:bodyPr wrap="none" rtlCol="0">
            <a:spAutoFit/>
          </a:bodyPr>
          <a:lstStyle/>
          <a:p>
            <a:pPr algn="ctr"/>
            <a:r>
              <a:rPr lang="en-US" sz="4400" dirty="0">
                <a:solidFill>
                  <a:srgbClr val="FFFFFF"/>
                </a:solidFill>
                <a:latin typeface="Arial"/>
              </a:rPr>
              <a:t>IDEA</a:t>
            </a:r>
            <a:r>
              <a:rPr lang="en-US" sz="4400" dirty="0">
                <a:solidFill>
                  <a:srgbClr val="FFFF00"/>
                </a:solidFill>
                <a:latin typeface="Arial"/>
              </a:rPr>
              <a:t>/</a:t>
            </a:r>
            <a:r>
              <a:rPr lang="en-US" sz="4400" dirty="0">
                <a:solidFill>
                  <a:srgbClr val="FFFFFF"/>
                </a:solidFill>
                <a:latin typeface="Arial"/>
              </a:rPr>
              <a:t>EPRESSION</a:t>
            </a:r>
          </a:p>
          <a:p>
            <a:pPr algn="ctr"/>
            <a:r>
              <a:rPr lang="en-US" sz="4400" dirty="0">
                <a:solidFill>
                  <a:srgbClr val="FFFF00"/>
                </a:solidFill>
                <a:latin typeface="Arial"/>
              </a:rPr>
              <a:t>DICHOTOMY</a:t>
            </a:r>
          </a:p>
        </p:txBody>
      </p:sp>
    </p:spTree>
    <p:extLst>
      <p:ext uri="{BB962C8B-B14F-4D97-AF65-F5344CB8AC3E}">
        <p14:creationId xmlns:p14="http://schemas.microsoft.com/office/powerpoint/2010/main" val="2581800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E9699-04B2-6D43-AD01-7692F0A136C0}"/>
              </a:ext>
            </a:extLst>
          </p:cNvPr>
          <p:cNvSpPr>
            <a:spLocks noGrp="1"/>
          </p:cNvSpPr>
          <p:nvPr>
            <p:ph type="title"/>
          </p:nvPr>
        </p:nvSpPr>
        <p:spPr>
          <a:xfrm>
            <a:off x="457200" y="274638"/>
            <a:ext cx="8229600" cy="960396"/>
          </a:xfrm>
        </p:spPr>
        <p:txBody>
          <a:bodyPr/>
          <a:lstStyle/>
          <a:p>
            <a:r>
              <a:rPr lang="en-US" b="1" dirty="0">
                <a:solidFill>
                  <a:srgbClr val="FFFF00"/>
                </a:solidFill>
              </a:rPr>
              <a:t>What is copyrightable</a:t>
            </a:r>
            <a:r>
              <a:rPr lang="en-US" b="1" dirty="0">
                <a:solidFill>
                  <a:srgbClr val="FF0000"/>
                </a:solidFill>
              </a:rPr>
              <a:t>?</a:t>
            </a:r>
            <a:endParaRPr lang="en-US" dirty="0">
              <a:solidFill>
                <a:srgbClr val="FF0000"/>
              </a:solidFill>
            </a:endParaRPr>
          </a:p>
        </p:txBody>
      </p:sp>
      <p:sp>
        <p:nvSpPr>
          <p:cNvPr id="3" name="Content Placeholder 2">
            <a:extLst>
              <a:ext uri="{FF2B5EF4-FFF2-40B4-BE49-F238E27FC236}">
                <a16:creationId xmlns:a16="http://schemas.microsoft.com/office/drawing/2014/main" id="{8B3A9EF4-304B-8A44-9780-CBB694AA4B3F}"/>
              </a:ext>
            </a:extLst>
          </p:cNvPr>
          <p:cNvSpPr>
            <a:spLocks noGrp="1"/>
          </p:cNvSpPr>
          <p:nvPr>
            <p:ph idx="1"/>
          </p:nvPr>
        </p:nvSpPr>
        <p:spPr>
          <a:xfrm>
            <a:off x="457199" y="1235034"/>
            <a:ext cx="8556171" cy="4619501"/>
          </a:xfrm>
        </p:spPr>
        <p:txBody>
          <a:bodyPr>
            <a:noAutofit/>
          </a:bodyPr>
          <a:lstStyle/>
          <a:p>
            <a:pPr>
              <a:lnSpc>
                <a:spcPct val="100000"/>
              </a:lnSpc>
            </a:pPr>
            <a:r>
              <a:rPr lang="en-US" sz="2800" dirty="0">
                <a:solidFill>
                  <a:schemeClr val="bg1"/>
                </a:solidFill>
              </a:rPr>
              <a:t>Plaintiff printers drew a representation of hand holding a pencil completing a cross in a box as a method to instruct voters who couldn’t  read  on how to exercise their democratic franchise.</a:t>
            </a:r>
          </a:p>
          <a:p>
            <a:pPr>
              <a:lnSpc>
                <a:spcPct val="100000"/>
              </a:lnSpc>
            </a:pPr>
            <a:r>
              <a:rPr lang="en-US" sz="2800" dirty="0">
                <a:solidFill>
                  <a:schemeClr val="bg1"/>
                </a:solidFill>
              </a:rPr>
              <a:t>Plaintiffs duly registered their drawing under the copyright laws of the time.</a:t>
            </a:r>
          </a:p>
          <a:p>
            <a:pPr>
              <a:lnSpc>
                <a:spcPct val="100000"/>
              </a:lnSpc>
            </a:pPr>
            <a:r>
              <a:rPr lang="en-US" sz="2800" dirty="0">
                <a:solidFill>
                  <a:schemeClr val="bg1"/>
                </a:solidFill>
              </a:rPr>
              <a:t>Defendants created a </a:t>
            </a:r>
            <a:r>
              <a:rPr lang="en-US" sz="2800" dirty="0">
                <a:solidFill>
                  <a:srgbClr val="FFFF00"/>
                </a:solidFill>
              </a:rPr>
              <a:t>similar but not identical drawing </a:t>
            </a:r>
            <a:r>
              <a:rPr lang="en-US" sz="2800" dirty="0">
                <a:solidFill>
                  <a:schemeClr val="bg1"/>
                </a:solidFill>
              </a:rPr>
              <a:t>for the same purpose and were sued by the plaintiffs for infringement.</a:t>
            </a:r>
          </a:p>
          <a:p>
            <a:pPr>
              <a:lnSpc>
                <a:spcPct val="100000"/>
              </a:lnSpc>
            </a:pPr>
            <a:r>
              <a:rPr lang="en-US" sz="2800" dirty="0">
                <a:solidFill>
                  <a:schemeClr val="bg1"/>
                </a:solidFill>
              </a:rPr>
              <a:t>The plaintiffs action failed.</a:t>
            </a:r>
          </a:p>
        </p:txBody>
      </p:sp>
    </p:spTree>
    <p:extLst>
      <p:ext uri="{BB962C8B-B14F-4D97-AF65-F5344CB8AC3E}">
        <p14:creationId xmlns:p14="http://schemas.microsoft.com/office/powerpoint/2010/main" val="3829885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84D3C9-E6E4-1C4B-BDF9-9272FC1458BD}"/>
              </a:ext>
            </a:extLst>
          </p:cNvPr>
          <p:cNvSpPr>
            <a:spLocks noGrp="1"/>
          </p:cNvSpPr>
          <p:nvPr>
            <p:ph sz="quarter" idx="10"/>
          </p:nvPr>
        </p:nvSpPr>
        <p:spPr>
          <a:xfrm>
            <a:off x="457200" y="285008"/>
            <a:ext cx="8229600" cy="5617028"/>
          </a:xfrm>
        </p:spPr>
        <p:txBody>
          <a:bodyPr>
            <a:noAutofit/>
          </a:bodyPr>
          <a:lstStyle/>
          <a:p>
            <a:pPr marL="0" indent="0">
              <a:buNone/>
            </a:pPr>
            <a:r>
              <a:rPr lang="en-US" sz="3200" i="1" dirty="0">
                <a:solidFill>
                  <a:schemeClr val="bg1"/>
                </a:solidFill>
              </a:rPr>
              <a:t>“</a:t>
            </a:r>
            <a:r>
              <a:rPr lang="en-CA" sz="3200" i="1" dirty="0">
                <a:solidFill>
                  <a:schemeClr val="bg1"/>
                </a:solidFill>
              </a:rPr>
              <a:t>It seems to me, therefore, that although every drawing of whatever kind may be entitled to registration</a:t>
            </a:r>
            <a:r>
              <a:rPr lang="en-CA" sz="3200" i="1" dirty="0">
                <a:solidFill>
                  <a:srgbClr val="FFFF00"/>
                </a:solidFill>
              </a:rPr>
              <a:t>, the degree and kind of protection given must vary greatly with the character of the drawing</a:t>
            </a:r>
            <a:r>
              <a:rPr lang="en-CA" sz="3200" i="1" dirty="0">
                <a:solidFill>
                  <a:schemeClr val="bg1"/>
                </a:solidFill>
              </a:rPr>
              <a:t>, and that with such a drawing as we are dealing </a:t>
            </a:r>
            <a:r>
              <a:rPr lang="en-CA" sz="3200" i="1" dirty="0">
                <a:solidFill>
                  <a:srgbClr val="FFFF00"/>
                </a:solidFill>
              </a:rPr>
              <a:t>with the copyright must be confined to that which is special to the individual drawing over and above the idea</a:t>
            </a:r>
            <a:r>
              <a:rPr lang="en-CA" sz="3200" i="1" dirty="0">
                <a:solidFill>
                  <a:schemeClr val="bg1"/>
                </a:solidFill>
              </a:rPr>
              <a:t>...there are scarcely more ways that one of drawing a pencil or the hand that holds it. If the particular arrangement of square, cross, hand, or pencil be relied upon </a:t>
            </a:r>
            <a:r>
              <a:rPr lang="en-CA" sz="3200" i="1" dirty="0">
                <a:solidFill>
                  <a:srgbClr val="FFFF00"/>
                </a:solidFill>
              </a:rPr>
              <a:t>it is nothing more than a claim of copyright for the subject, which in my opinion cannot possibly be supported</a:t>
            </a:r>
            <a:r>
              <a:rPr lang="en-CA" sz="3200" i="1" dirty="0">
                <a:solidFill>
                  <a:schemeClr val="bg1"/>
                </a:solidFill>
              </a:rPr>
              <a:t>.”</a:t>
            </a:r>
            <a:endParaRPr lang="en-US" sz="3200" i="1" dirty="0">
              <a:solidFill>
                <a:schemeClr val="bg1"/>
              </a:solidFill>
            </a:endParaRPr>
          </a:p>
        </p:txBody>
      </p:sp>
    </p:spTree>
    <p:extLst>
      <p:ext uri="{BB962C8B-B14F-4D97-AF65-F5344CB8AC3E}">
        <p14:creationId xmlns:p14="http://schemas.microsoft.com/office/powerpoint/2010/main" val="1189915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REVIEW</a:t>
            </a:r>
            <a:r>
              <a:rPr lang="en-US" b="1" dirty="0">
                <a:solidFill>
                  <a:srgbClr val="FF0000"/>
                </a:solidFill>
              </a:rPr>
              <a:t>:</a:t>
            </a:r>
            <a:r>
              <a:rPr lang="en-US" b="1" dirty="0">
                <a:solidFill>
                  <a:srgbClr val="FFFF00"/>
                </a:solidFill>
              </a:rPr>
              <a:t> </a:t>
            </a:r>
            <a:r>
              <a:rPr lang="en-US" b="1" dirty="0">
                <a:solidFill>
                  <a:schemeClr val="bg1"/>
                </a:solidFill>
              </a:rPr>
              <a:t>What is copyrightable</a:t>
            </a:r>
            <a:r>
              <a:rPr lang="en-US" b="1" dirty="0">
                <a:solidFill>
                  <a:srgbClr val="FF0000"/>
                </a:solidFill>
              </a:rPr>
              <a:t>?</a:t>
            </a:r>
          </a:p>
        </p:txBody>
      </p:sp>
      <p:sp>
        <p:nvSpPr>
          <p:cNvPr id="2" name="Content Placeholder 1"/>
          <p:cNvSpPr>
            <a:spLocks noGrp="1"/>
          </p:cNvSpPr>
          <p:nvPr>
            <p:ph idx="1"/>
          </p:nvPr>
        </p:nvSpPr>
        <p:spPr/>
        <p:txBody>
          <a:bodyPr>
            <a:normAutofit/>
          </a:bodyPr>
          <a:lstStyle/>
          <a:p>
            <a:pPr marL="0" lvl="1" indent="0">
              <a:lnSpc>
                <a:spcPct val="100000"/>
              </a:lnSpc>
              <a:buNone/>
            </a:pPr>
            <a:r>
              <a:rPr lang="en-US" sz="4000" i="1" dirty="0">
                <a:solidFill>
                  <a:srgbClr val="00B0F0"/>
                </a:solidFill>
                <a:latin typeface="Arial" charset="0"/>
              </a:rPr>
              <a:t>University of London Press, Ltd. v. University Tutorial Press, Ltd. </a:t>
            </a:r>
            <a:r>
              <a:rPr lang="en-US" sz="4000" dirty="0">
                <a:solidFill>
                  <a:schemeClr val="bg1"/>
                </a:solidFill>
                <a:latin typeface="Arial" charset="0"/>
              </a:rPr>
              <a:t>[1916] 2 Ch. 601</a:t>
            </a:r>
            <a:endParaRPr lang="en-US" sz="4000" i="1" dirty="0">
              <a:solidFill>
                <a:schemeClr val="bg1"/>
              </a:solidFill>
              <a:latin typeface="Arial" charset="0"/>
            </a:endParaRPr>
          </a:p>
          <a:p>
            <a:pPr lvl="1">
              <a:lnSpc>
                <a:spcPct val="100000"/>
              </a:lnSpc>
            </a:pPr>
            <a:r>
              <a:rPr lang="en-US" sz="4000" dirty="0">
                <a:solidFill>
                  <a:srgbClr val="FFFF00"/>
                </a:solidFill>
                <a:latin typeface="Arial" charset="0"/>
              </a:rPr>
              <a:t>Literary merit and quality </a:t>
            </a:r>
            <a:r>
              <a:rPr lang="en-US" sz="4000" dirty="0">
                <a:solidFill>
                  <a:srgbClr val="FF0000"/>
                </a:solidFill>
                <a:latin typeface="Arial" charset="0"/>
              </a:rPr>
              <a:t>are not factors</a:t>
            </a:r>
            <a:r>
              <a:rPr lang="en-US" sz="4000" dirty="0">
                <a:solidFill>
                  <a:schemeClr val="bg1"/>
                </a:solidFill>
                <a:latin typeface="Arial" charset="0"/>
              </a:rPr>
              <a:t> when assessing if something is a literary work</a:t>
            </a: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17</a:t>
            </a:fld>
            <a:endParaRPr lang="en-US"/>
          </a:p>
        </p:txBody>
      </p:sp>
    </p:spTree>
    <p:extLst>
      <p:ext uri="{BB962C8B-B14F-4D97-AF65-F5344CB8AC3E}">
        <p14:creationId xmlns:p14="http://schemas.microsoft.com/office/powerpoint/2010/main" val="170053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A picture containing monitor, table&#10;&#10;Description automatically generated">
            <a:extLst>
              <a:ext uri="{FF2B5EF4-FFF2-40B4-BE49-F238E27FC236}">
                <a16:creationId xmlns:a16="http://schemas.microsoft.com/office/drawing/2014/main" id="{49C8B06F-4E0D-B84A-AC35-95AC50C43E3F}"/>
              </a:ext>
            </a:extLst>
          </p:cNvPr>
          <p:cNvPicPr>
            <a:picLocks noGrp="1" noChangeAspect="1"/>
          </p:cNvPicPr>
          <p:nvPr>
            <p:ph sz="half" idx="1"/>
          </p:nvPr>
        </p:nvPicPr>
        <p:blipFill>
          <a:blip r:embed="rId2"/>
          <a:stretch>
            <a:fillRect/>
          </a:stretch>
        </p:blipFill>
        <p:spPr>
          <a:xfrm>
            <a:off x="5167162" y="380753"/>
            <a:ext cx="3442516" cy="5443538"/>
          </a:xfrm>
        </p:spPr>
      </p:pic>
      <p:pic>
        <p:nvPicPr>
          <p:cNvPr id="10" name="Content Placeholder 9" descr="A picture containing food, lotion&#10;&#10;Description automatically generated">
            <a:extLst>
              <a:ext uri="{FF2B5EF4-FFF2-40B4-BE49-F238E27FC236}">
                <a16:creationId xmlns:a16="http://schemas.microsoft.com/office/drawing/2014/main" id="{6A0DB927-29A8-3749-BC24-84E855FED7E4}"/>
              </a:ext>
            </a:extLst>
          </p:cNvPr>
          <p:cNvPicPr>
            <a:picLocks noGrp="1" noChangeAspect="1"/>
          </p:cNvPicPr>
          <p:nvPr>
            <p:ph sz="half" idx="2"/>
          </p:nvPr>
        </p:nvPicPr>
        <p:blipFill>
          <a:blip r:embed="rId3"/>
          <a:stretch>
            <a:fillRect/>
          </a:stretch>
        </p:blipFill>
        <p:spPr>
          <a:xfrm>
            <a:off x="528621" y="380753"/>
            <a:ext cx="3448219" cy="5443538"/>
          </a:xfrm>
        </p:spPr>
      </p:pic>
    </p:spTree>
    <p:extLst>
      <p:ext uri="{BB962C8B-B14F-4D97-AF65-F5344CB8AC3E}">
        <p14:creationId xmlns:p14="http://schemas.microsoft.com/office/powerpoint/2010/main" val="4099465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D4E2E8-CC34-114B-AA25-61AED881F867}"/>
              </a:ext>
            </a:extLst>
          </p:cNvPr>
          <p:cNvSpPr>
            <a:spLocks noGrp="1"/>
          </p:cNvSpPr>
          <p:nvPr>
            <p:ph sz="quarter" idx="10"/>
          </p:nvPr>
        </p:nvSpPr>
        <p:spPr>
          <a:xfrm>
            <a:off x="457200" y="154379"/>
            <a:ext cx="8544296" cy="5783283"/>
          </a:xfrm>
        </p:spPr>
        <p:txBody>
          <a:bodyPr>
            <a:normAutofit/>
          </a:bodyPr>
          <a:lstStyle/>
          <a:p>
            <a:pPr marL="0" indent="0">
              <a:lnSpc>
                <a:spcPct val="100000"/>
              </a:lnSpc>
              <a:buNone/>
            </a:pPr>
            <a:r>
              <a:rPr lang="en-CA" b="1" dirty="0">
                <a:solidFill>
                  <a:srgbClr val="FFFF00"/>
                </a:solidFill>
              </a:rPr>
              <a:t>Peterson J. </a:t>
            </a:r>
            <a:r>
              <a:rPr lang="en-CA" i="1" dirty="0">
                <a:solidFill>
                  <a:schemeClr val="bg1"/>
                </a:solidFill>
              </a:rPr>
              <a:t>“Assuming that they are ``literary work'’, the question then is whether they are original…Copyright Acts are not concerned with the originality of ideas, but with the expression of thought, and, in the case of ``literary work'’, with the expression of thought in print or writing…In the present case it was not suggested that any of the papers were copied…  If an author, for purposes of copyright, must not draw on the stock of knowledge which is common to himself and others who are students of the same branch of learning, only those historians who discovered fresh historical facts could acquire copyright for their works…The objections with which I have dealt do not appear to me to have any substance, and, after all, there remains the rough practical test that what is worth copying is prima facie worth protecting. </a:t>
            </a:r>
            <a:r>
              <a:rPr lang="en-CA" i="1" dirty="0">
                <a:solidFill>
                  <a:srgbClr val="FFFF00"/>
                </a:solidFill>
              </a:rPr>
              <a:t>In my judgment, then, the papers set by Professor Lodge and Mr. Jackson are "original literary work"</a:t>
            </a:r>
            <a:r>
              <a:rPr lang="en-CA" i="1" dirty="0">
                <a:solidFill>
                  <a:schemeClr val="bg1"/>
                </a:solidFill>
              </a:rPr>
              <a:t> and proper subject for copyright under the Act of 1911.”</a:t>
            </a:r>
            <a:endParaRPr lang="en-US" i="1" dirty="0">
              <a:solidFill>
                <a:schemeClr val="bg1"/>
              </a:solidFill>
            </a:endParaRPr>
          </a:p>
        </p:txBody>
      </p:sp>
    </p:spTree>
    <p:extLst>
      <p:ext uri="{BB962C8B-B14F-4D97-AF65-F5344CB8AC3E}">
        <p14:creationId xmlns:p14="http://schemas.microsoft.com/office/powerpoint/2010/main" val="1116231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34384" y="515007"/>
            <a:ext cx="8875231" cy="4782208"/>
          </a:xfrm>
        </p:spPr>
        <p:txBody>
          <a:bodyPr>
            <a:normAutofit/>
          </a:bodyPr>
          <a:lstStyle/>
          <a:p>
            <a:pPr marL="0" indent="0" algn="ctr">
              <a:buNone/>
            </a:pPr>
            <a:endPar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endParaRPr>
          </a:p>
          <a:p>
            <a:pPr marL="0" indent="0" algn="ctr">
              <a:buNone/>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Follow-up to</a:t>
            </a:r>
          </a:p>
          <a:p>
            <a:pPr marL="0" indent="0" algn="ctr">
              <a:buNone/>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Last Week</a:t>
            </a:r>
          </a:p>
          <a:p>
            <a:pPr marL="0" indent="0" algn="ctr">
              <a:buNone/>
            </a:pPr>
            <a:endParaRPr lang="en-US" sz="9600" dirty="0"/>
          </a:p>
        </p:txBody>
      </p:sp>
    </p:spTree>
    <p:extLst>
      <p:ext uri="{BB962C8B-B14F-4D97-AF65-F5344CB8AC3E}">
        <p14:creationId xmlns:p14="http://schemas.microsoft.com/office/powerpoint/2010/main" val="3243327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5885"/>
            <a:ext cx="8229600" cy="833819"/>
          </a:xfrm>
        </p:spPr>
        <p:txBody>
          <a:bodyPr/>
          <a:lstStyle/>
          <a:p>
            <a:r>
              <a:rPr lang="en-US" b="1" dirty="0">
                <a:solidFill>
                  <a:srgbClr val="FFFF00"/>
                </a:solidFill>
              </a:rPr>
              <a:t>Review</a:t>
            </a:r>
          </a:p>
        </p:txBody>
      </p:sp>
      <p:sp>
        <p:nvSpPr>
          <p:cNvPr id="2" name="Content Placeholder 1"/>
          <p:cNvSpPr>
            <a:spLocks noGrp="1"/>
          </p:cNvSpPr>
          <p:nvPr>
            <p:ph idx="1"/>
          </p:nvPr>
        </p:nvSpPr>
        <p:spPr>
          <a:xfrm>
            <a:off x="457200" y="989704"/>
            <a:ext cx="8229600" cy="4864831"/>
          </a:xfrm>
        </p:spPr>
        <p:txBody>
          <a:bodyPr>
            <a:noAutofit/>
          </a:bodyPr>
          <a:lstStyle/>
          <a:p>
            <a:pPr marL="0" indent="0">
              <a:buNone/>
            </a:pPr>
            <a:r>
              <a:rPr lang="en-US" sz="2800" dirty="0">
                <a:solidFill>
                  <a:schemeClr val="bg1"/>
                </a:solidFill>
              </a:rPr>
              <a:t>Works:</a:t>
            </a:r>
          </a:p>
          <a:p>
            <a:r>
              <a:rPr lang="en-US" sz="2800" dirty="0">
                <a:solidFill>
                  <a:srgbClr val="FFFF00"/>
                </a:solidFill>
              </a:rPr>
              <a:t>Dramatic</a:t>
            </a:r>
            <a:r>
              <a:rPr lang="en-US" sz="2800" dirty="0">
                <a:solidFill>
                  <a:schemeClr val="bg1"/>
                </a:solidFill>
              </a:rPr>
              <a:t>:</a:t>
            </a:r>
          </a:p>
          <a:p>
            <a:pPr lvl="1">
              <a:buFont typeface="Courier New" panose="02070309020205020404" pitchFamily="49" charset="0"/>
              <a:buChar char="o"/>
            </a:pPr>
            <a:r>
              <a:rPr lang="en-US" sz="2800" dirty="0">
                <a:solidFill>
                  <a:schemeClr val="bg1"/>
                </a:solidFill>
              </a:rPr>
              <a:t>Definition: </a:t>
            </a:r>
            <a:r>
              <a:rPr lang="en-US" sz="2800" dirty="0">
                <a:solidFill>
                  <a:srgbClr val="FFFF00"/>
                </a:solidFill>
              </a:rPr>
              <a:t>story, thread of consecutively related events </a:t>
            </a:r>
            <a:r>
              <a:rPr lang="en-US" sz="2800" dirty="0">
                <a:solidFill>
                  <a:schemeClr val="bg1"/>
                </a:solidFill>
              </a:rPr>
              <a:t>(etc.); including … (see s. 2)</a:t>
            </a:r>
          </a:p>
          <a:p>
            <a:pPr lvl="1">
              <a:buFont typeface="Courier New" panose="02070309020205020404" pitchFamily="49" charset="0"/>
              <a:buChar char="o"/>
            </a:pPr>
            <a:r>
              <a:rPr lang="en-US" sz="2800" dirty="0">
                <a:solidFill>
                  <a:schemeClr val="bg1"/>
                </a:solidFill>
              </a:rPr>
              <a:t>No copyright in playing of a sports game; sports move</a:t>
            </a:r>
          </a:p>
          <a:p>
            <a:r>
              <a:rPr lang="en-CA" sz="2800" dirty="0">
                <a:solidFill>
                  <a:srgbClr val="00B0F0"/>
                </a:solidFill>
              </a:rPr>
              <a:t>&amp;</a:t>
            </a:r>
            <a:r>
              <a:rPr lang="en-CA" sz="2800" dirty="0">
                <a:solidFill>
                  <a:srgbClr val="FFFF00"/>
                </a:solidFill>
              </a:rPr>
              <a:t> including </a:t>
            </a:r>
            <a:r>
              <a:rPr lang="en-CA" sz="2800" dirty="0">
                <a:solidFill>
                  <a:schemeClr val="bg1"/>
                </a:solidFill>
              </a:rPr>
              <a:t>(set out in s. 2 of the Copyright Act)</a:t>
            </a:r>
            <a:r>
              <a:rPr lang="en-CA" sz="2800" dirty="0">
                <a:solidFill>
                  <a:srgbClr val="FFFF00"/>
                </a:solidFill>
              </a:rPr>
              <a:t>:</a:t>
            </a:r>
          </a:p>
          <a:p>
            <a:pPr marL="400050" lvl="1" indent="0">
              <a:buNone/>
            </a:pPr>
            <a:r>
              <a:rPr lang="en-US" sz="2800" dirty="0">
                <a:solidFill>
                  <a:schemeClr val="bg1"/>
                </a:solidFill>
              </a:rPr>
              <a:t>(</a:t>
            </a:r>
            <a:r>
              <a:rPr lang="en-US" sz="2800" i="1" dirty="0">
                <a:solidFill>
                  <a:schemeClr val="bg1"/>
                </a:solidFill>
              </a:rPr>
              <a:t>a</a:t>
            </a:r>
            <a:r>
              <a:rPr lang="en-US" sz="2800" dirty="0">
                <a:solidFill>
                  <a:schemeClr val="bg1"/>
                </a:solidFill>
              </a:rPr>
              <a:t>) any piece for r</a:t>
            </a:r>
            <a:r>
              <a:rPr lang="en-US" sz="2800" dirty="0">
                <a:solidFill>
                  <a:srgbClr val="FFFF00"/>
                </a:solidFill>
              </a:rPr>
              <a:t>ecitation, choreographic work or mime, the scenic arrangement </a:t>
            </a:r>
            <a:r>
              <a:rPr lang="en-US" sz="2800" dirty="0">
                <a:solidFill>
                  <a:schemeClr val="bg1"/>
                </a:solidFill>
              </a:rPr>
              <a:t>or acting form of which is fixed in writing or otherwise,</a:t>
            </a:r>
            <a:endParaRPr lang="en-CA" sz="2800" dirty="0">
              <a:solidFill>
                <a:schemeClr val="bg1"/>
              </a:solidFill>
            </a:endParaRPr>
          </a:p>
          <a:p>
            <a:pPr marL="400050" lvl="1" indent="0">
              <a:buNone/>
            </a:pPr>
            <a:r>
              <a:rPr lang="en-US" sz="2800" dirty="0">
                <a:solidFill>
                  <a:schemeClr val="bg1"/>
                </a:solidFill>
              </a:rPr>
              <a:t>(</a:t>
            </a:r>
            <a:r>
              <a:rPr lang="en-US" sz="2800" i="1" dirty="0">
                <a:solidFill>
                  <a:schemeClr val="bg1"/>
                </a:solidFill>
              </a:rPr>
              <a:t>b</a:t>
            </a:r>
            <a:r>
              <a:rPr lang="en-US" sz="2800" dirty="0">
                <a:solidFill>
                  <a:schemeClr val="bg1"/>
                </a:solidFill>
              </a:rPr>
              <a:t>) any cinematographic work, and</a:t>
            </a:r>
            <a:endParaRPr lang="en-CA" sz="2800" dirty="0">
              <a:solidFill>
                <a:schemeClr val="bg1"/>
              </a:solidFill>
            </a:endParaRPr>
          </a:p>
          <a:p>
            <a:pPr marL="400050" lvl="1" indent="0">
              <a:buNone/>
            </a:pPr>
            <a:r>
              <a:rPr lang="en-CA" sz="2800" dirty="0">
                <a:solidFill>
                  <a:schemeClr val="bg1"/>
                </a:solidFill>
              </a:rPr>
              <a:t>(</a:t>
            </a:r>
            <a:r>
              <a:rPr lang="en-CA" sz="2800" i="1" dirty="0">
                <a:solidFill>
                  <a:schemeClr val="bg1"/>
                </a:solidFill>
              </a:rPr>
              <a:t>c</a:t>
            </a:r>
            <a:r>
              <a:rPr lang="en-CA" sz="2800" dirty="0">
                <a:solidFill>
                  <a:schemeClr val="bg1"/>
                </a:solidFill>
              </a:rPr>
              <a:t>) any compilation of dramatic works</a:t>
            </a:r>
          </a:p>
          <a:p>
            <a:pPr marL="457200" lvl="1" indent="0">
              <a:buNone/>
            </a:pPr>
            <a:endParaRPr lang="en-US" sz="2800" dirty="0">
              <a:solidFill>
                <a:schemeClr val="bg1"/>
              </a:solidFill>
            </a:endParaRPr>
          </a:p>
          <a:p>
            <a:pPr lvl="1"/>
            <a:endParaRPr lang="en-US" sz="2800" dirty="0">
              <a:solidFill>
                <a:schemeClr val="bg1"/>
              </a:solidFill>
            </a:endParaRPr>
          </a:p>
          <a:p>
            <a:pPr marL="457200" lvl="1" indent="0">
              <a:buNone/>
            </a:pPr>
            <a:endParaRPr lang="en-US" sz="2800" dirty="0">
              <a:solidFill>
                <a:schemeClr val="bg1"/>
              </a:solidFill>
            </a:endParaRPr>
          </a:p>
        </p:txBody>
      </p:sp>
      <p:sp>
        <p:nvSpPr>
          <p:cNvPr id="4" name="Slide Number Placeholder 3"/>
          <p:cNvSpPr>
            <a:spLocks noGrp="1"/>
          </p:cNvSpPr>
          <p:nvPr>
            <p:ph type="sldNum" sz="quarter" idx="12"/>
          </p:nvPr>
        </p:nvSpPr>
        <p:spPr/>
        <p:txBody>
          <a:bodyPr/>
          <a:lstStyle/>
          <a:p>
            <a:fld id="{600857A6-B069-5747-8C2C-4237D03FF20B}" type="slidenum">
              <a:rPr lang="en-US" smtClean="0"/>
              <a:t>20</a:t>
            </a:fld>
            <a:endParaRPr lang="en-US"/>
          </a:p>
        </p:txBody>
      </p:sp>
    </p:spTree>
    <p:extLst>
      <p:ext uri="{BB962C8B-B14F-4D97-AF65-F5344CB8AC3E}">
        <p14:creationId xmlns:p14="http://schemas.microsoft.com/office/powerpoint/2010/main" val="4032431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5885"/>
            <a:ext cx="8229600" cy="833819"/>
          </a:xfrm>
        </p:spPr>
        <p:txBody>
          <a:bodyPr/>
          <a:lstStyle/>
          <a:p>
            <a:r>
              <a:rPr lang="en-US" b="1" dirty="0">
                <a:solidFill>
                  <a:srgbClr val="FFFF00"/>
                </a:solidFill>
              </a:rPr>
              <a:t>Review</a:t>
            </a:r>
          </a:p>
        </p:txBody>
      </p:sp>
      <p:sp>
        <p:nvSpPr>
          <p:cNvPr id="2" name="Content Placeholder 1"/>
          <p:cNvSpPr>
            <a:spLocks noGrp="1"/>
          </p:cNvSpPr>
          <p:nvPr>
            <p:ph idx="1"/>
          </p:nvPr>
        </p:nvSpPr>
        <p:spPr>
          <a:xfrm>
            <a:off x="457200" y="989704"/>
            <a:ext cx="8229600" cy="4864831"/>
          </a:xfrm>
        </p:spPr>
        <p:txBody>
          <a:bodyPr>
            <a:noAutofit/>
          </a:bodyPr>
          <a:lstStyle/>
          <a:p>
            <a:pPr marL="0" indent="0">
              <a:buNone/>
            </a:pPr>
            <a:r>
              <a:rPr lang="en-US" sz="2800" dirty="0">
                <a:solidFill>
                  <a:schemeClr val="bg1"/>
                </a:solidFill>
              </a:rPr>
              <a:t>Works:</a:t>
            </a:r>
          </a:p>
          <a:p>
            <a:r>
              <a:rPr lang="en-US" sz="2800" dirty="0">
                <a:solidFill>
                  <a:srgbClr val="FFFF00"/>
                </a:solidFill>
              </a:rPr>
              <a:t>Literary</a:t>
            </a:r>
            <a:r>
              <a:rPr lang="en-US" sz="2800" dirty="0">
                <a:solidFill>
                  <a:schemeClr val="bg1"/>
                </a:solidFill>
              </a:rPr>
              <a:t>: </a:t>
            </a:r>
          </a:p>
          <a:p>
            <a:pPr lvl="1"/>
            <a:r>
              <a:rPr lang="en-US" sz="2800" dirty="0">
                <a:solidFill>
                  <a:schemeClr val="bg1"/>
                </a:solidFill>
              </a:rPr>
              <a:t>Work expressed in print or writing; </a:t>
            </a:r>
            <a:r>
              <a:rPr lang="en-US" sz="2800" dirty="0">
                <a:solidFill>
                  <a:srgbClr val="FFFF00"/>
                </a:solidFill>
              </a:rPr>
              <a:t>some works are too short to be copyrightable works </a:t>
            </a:r>
            <a:r>
              <a:rPr lang="en-US" sz="2800" dirty="0">
                <a:solidFill>
                  <a:schemeClr val="bg1"/>
                </a:solidFill>
              </a:rPr>
              <a:t>(</a:t>
            </a:r>
            <a:r>
              <a:rPr lang="en-US" sz="2800" i="1" dirty="0">
                <a:solidFill>
                  <a:schemeClr val="bg1"/>
                </a:solidFill>
              </a:rPr>
              <a:t>Exxon</a:t>
            </a:r>
            <a:r>
              <a:rPr lang="en-US" sz="2800" dirty="0">
                <a:solidFill>
                  <a:schemeClr val="bg1"/>
                </a:solidFill>
              </a:rPr>
              <a:t>); no separate copyright in the title of a work (but see s. 2) – </a:t>
            </a:r>
            <a:r>
              <a:rPr lang="en-US" sz="2800" dirty="0">
                <a:solidFill>
                  <a:srgbClr val="FFFF00"/>
                </a:solidFill>
              </a:rPr>
              <a:t>Public policy why</a:t>
            </a:r>
            <a:r>
              <a:rPr lang="en-US" sz="2800" dirty="0">
                <a:solidFill>
                  <a:srgbClr val="FF0000"/>
                </a:solidFill>
              </a:rPr>
              <a:t>? </a:t>
            </a:r>
            <a:r>
              <a:rPr lang="en-US" sz="2800" dirty="0">
                <a:solidFill>
                  <a:schemeClr val="bg1"/>
                </a:solidFill>
              </a:rPr>
              <a:t>Any analogy to A.I. as author questions</a:t>
            </a:r>
            <a:r>
              <a:rPr lang="en-US" sz="2800" dirty="0">
                <a:solidFill>
                  <a:srgbClr val="FF0000"/>
                </a:solidFill>
              </a:rPr>
              <a:t>?</a:t>
            </a:r>
          </a:p>
          <a:p>
            <a:r>
              <a:rPr lang="en-US" sz="2800" dirty="0">
                <a:solidFill>
                  <a:srgbClr val="FFFF00"/>
                </a:solidFill>
              </a:rPr>
              <a:t>Dramatic</a:t>
            </a:r>
            <a:r>
              <a:rPr lang="en-US" sz="2800" dirty="0">
                <a:solidFill>
                  <a:schemeClr val="bg1"/>
                </a:solidFill>
              </a:rPr>
              <a:t>:</a:t>
            </a:r>
          </a:p>
          <a:p>
            <a:pPr lvl="1"/>
            <a:r>
              <a:rPr lang="en-US" sz="2800" dirty="0">
                <a:solidFill>
                  <a:schemeClr val="bg1"/>
                </a:solidFill>
              </a:rPr>
              <a:t>Definition: </a:t>
            </a:r>
            <a:r>
              <a:rPr lang="en-US" sz="2800" dirty="0">
                <a:solidFill>
                  <a:srgbClr val="FFFF00"/>
                </a:solidFill>
              </a:rPr>
              <a:t>story, thread of consecutively related events </a:t>
            </a:r>
            <a:r>
              <a:rPr lang="en-US" sz="2800" dirty="0">
                <a:solidFill>
                  <a:schemeClr val="bg1"/>
                </a:solidFill>
              </a:rPr>
              <a:t>(etc.); including … (see s. 2)</a:t>
            </a:r>
          </a:p>
          <a:p>
            <a:pPr lvl="1"/>
            <a:r>
              <a:rPr lang="en-US" sz="2800" dirty="0">
                <a:solidFill>
                  <a:schemeClr val="bg1"/>
                </a:solidFill>
              </a:rPr>
              <a:t>No copyright in playing of a sports game; sports move</a:t>
            </a:r>
          </a:p>
        </p:txBody>
      </p:sp>
      <p:sp>
        <p:nvSpPr>
          <p:cNvPr id="4" name="Slide Number Placeholder 3"/>
          <p:cNvSpPr>
            <a:spLocks noGrp="1"/>
          </p:cNvSpPr>
          <p:nvPr>
            <p:ph type="sldNum" sz="quarter" idx="12"/>
          </p:nvPr>
        </p:nvSpPr>
        <p:spPr/>
        <p:txBody>
          <a:bodyPr/>
          <a:lstStyle/>
          <a:p>
            <a:fld id="{600857A6-B069-5747-8C2C-4237D03FF20B}" type="slidenum">
              <a:rPr lang="en-US" smtClean="0"/>
              <a:t>21</a:t>
            </a:fld>
            <a:endParaRPr lang="en-US"/>
          </a:p>
        </p:txBody>
      </p:sp>
    </p:spTree>
    <p:extLst>
      <p:ext uri="{BB962C8B-B14F-4D97-AF65-F5344CB8AC3E}">
        <p14:creationId xmlns:p14="http://schemas.microsoft.com/office/powerpoint/2010/main" val="3010573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Review</a:t>
            </a:r>
          </a:p>
        </p:txBody>
      </p:sp>
      <p:sp>
        <p:nvSpPr>
          <p:cNvPr id="2" name="Content Placeholder 1"/>
          <p:cNvSpPr>
            <a:spLocks noGrp="1"/>
          </p:cNvSpPr>
          <p:nvPr>
            <p:ph idx="1"/>
          </p:nvPr>
        </p:nvSpPr>
        <p:spPr/>
        <p:txBody>
          <a:bodyPr>
            <a:normAutofit/>
          </a:bodyPr>
          <a:lstStyle/>
          <a:p>
            <a:pPr marL="0" indent="0">
              <a:buNone/>
            </a:pPr>
            <a:r>
              <a:rPr lang="en-US" sz="3200" dirty="0">
                <a:solidFill>
                  <a:schemeClr val="bg1"/>
                </a:solidFill>
              </a:rPr>
              <a:t>Works:</a:t>
            </a:r>
          </a:p>
          <a:p>
            <a:r>
              <a:rPr lang="en-US" sz="3200" dirty="0">
                <a:solidFill>
                  <a:srgbClr val="92D050"/>
                </a:solidFill>
              </a:rPr>
              <a:t>Artistic: </a:t>
            </a:r>
          </a:p>
          <a:p>
            <a:pPr lvl="1"/>
            <a:r>
              <a:rPr lang="en-US" sz="3200" dirty="0">
                <a:solidFill>
                  <a:schemeClr val="bg1"/>
                </a:solidFill>
              </a:rPr>
              <a:t>Works that find expression in a visual medium </a:t>
            </a:r>
          </a:p>
          <a:p>
            <a:r>
              <a:rPr lang="en-US" sz="3200" dirty="0">
                <a:solidFill>
                  <a:srgbClr val="92D050"/>
                </a:solidFill>
              </a:rPr>
              <a:t>Musical works</a:t>
            </a:r>
          </a:p>
          <a:p>
            <a:pPr lvl="1"/>
            <a:r>
              <a:rPr lang="en-US" sz="3200" dirty="0">
                <a:solidFill>
                  <a:schemeClr val="bg1"/>
                </a:solidFill>
              </a:rPr>
              <a:t>Any work of music or musical composition, with or without words, and includes any compilation thereof (s. 2)</a:t>
            </a:r>
          </a:p>
        </p:txBody>
      </p:sp>
      <p:sp>
        <p:nvSpPr>
          <p:cNvPr id="4" name="Slide Number Placeholder 3"/>
          <p:cNvSpPr>
            <a:spLocks noGrp="1"/>
          </p:cNvSpPr>
          <p:nvPr>
            <p:ph type="sldNum" sz="quarter" idx="12"/>
          </p:nvPr>
        </p:nvSpPr>
        <p:spPr/>
        <p:txBody>
          <a:bodyPr/>
          <a:lstStyle/>
          <a:p>
            <a:fld id="{600857A6-B069-5747-8C2C-4237D03FF20B}" type="slidenum">
              <a:rPr lang="en-US" smtClean="0"/>
              <a:t>22</a:t>
            </a:fld>
            <a:endParaRPr lang="en-US"/>
          </a:p>
        </p:txBody>
      </p:sp>
    </p:spTree>
    <p:extLst>
      <p:ext uri="{BB962C8B-B14F-4D97-AF65-F5344CB8AC3E}">
        <p14:creationId xmlns:p14="http://schemas.microsoft.com/office/powerpoint/2010/main" val="1532130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40" y="154378"/>
            <a:ext cx="8176160" cy="1396197"/>
          </a:xfrm>
        </p:spPr>
        <p:txBody>
          <a:bodyPr>
            <a:noAutofit/>
          </a:bodyPr>
          <a:lstStyle/>
          <a:p>
            <a:pPr algn="ctr"/>
            <a:r>
              <a:rPr lang="en-US" sz="8000" dirty="0">
                <a:solidFill>
                  <a:srgbClr val="FFFF00"/>
                </a:solidFill>
              </a:rPr>
              <a:t>Pause</a:t>
            </a:r>
          </a:p>
        </p:txBody>
      </p:sp>
      <p:pic>
        <p:nvPicPr>
          <p:cNvPr id="4" name="Content Placeholder 3" descr="Crystal_Project_pause-queue.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1729" r="296"/>
          <a:stretch/>
        </p:blipFill>
        <p:spPr>
          <a:xfrm>
            <a:off x="2526713" y="1776619"/>
            <a:ext cx="4090574" cy="4175125"/>
          </a:xfrm>
        </p:spPr>
      </p:pic>
    </p:spTree>
    <p:extLst>
      <p:ext uri="{BB962C8B-B14F-4D97-AF65-F5344CB8AC3E}">
        <p14:creationId xmlns:p14="http://schemas.microsoft.com/office/powerpoint/2010/main" val="3103918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CD0E5A-3016-C542-B3FE-C16284CC650D}"/>
              </a:ext>
            </a:extLst>
          </p:cNvPr>
          <p:cNvSpPr>
            <a:spLocks noGrp="1"/>
          </p:cNvSpPr>
          <p:nvPr>
            <p:ph sz="quarter" idx="10"/>
          </p:nvPr>
        </p:nvSpPr>
        <p:spPr>
          <a:xfrm>
            <a:off x="457200" y="2259724"/>
            <a:ext cx="8229600" cy="3654188"/>
          </a:xfrm>
        </p:spPr>
        <p:txBody>
          <a:bodyPr>
            <a:normAutofit/>
          </a:bodyPr>
          <a:lstStyle/>
          <a:p>
            <a:pPr marL="0" indent="0" algn="ctr">
              <a:buNone/>
            </a:pPr>
            <a:r>
              <a:rPr lang="en-US" sz="9600" dirty="0">
                <a:solidFill>
                  <a:schemeClr val="bg1"/>
                </a:solidFill>
                <a:latin typeface="Andale Mono" panose="020B0509000000000004" pitchFamily="49" charset="0"/>
              </a:rPr>
              <a:t>A</a:t>
            </a:r>
            <a:r>
              <a:rPr lang="en-US" sz="9600" dirty="0">
                <a:solidFill>
                  <a:srgbClr val="FFFF00"/>
                </a:solidFill>
                <a:latin typeface="Andale Mono" panose="020B0509000000000004" pitchFamily="49" charset="0"/>
              </a:rPr>
              <a:t>.</a:t>
            </a:r>
            <a:r>
              <a:rPr lang="en-US" sz="9600" dirty="0">
                <a:solidFill>
                  <a:schemeClr val="bg1"/>
                </a:solidFill>
                <a:latin typeface="Andale Mono" panose="020B0509000000000004" pitchFamily="49" charset="0"/>
              </a:rPr>
              <a:t>I</a:t>
            </a:r>
            <a:r>
              <a:rPr lang="en-US" sz="9600" dirty="0">
                <a:solidFill>
                  <a:srgbClr val="FFFF00"/>
                </a:solidFill>
                <a:latin typeface="Andale Mono" panose="020B0509000000000004" pitchFamily="49" charset="0"/>
              </a:rPr>
              <a:t>.</a:t>
            </a:r>
            <a:r>
              <a:rPr lang="en-US" sz="9600" dirty="0">
                <a:solidFill>
                  <a:schemeClr val="bg1"/>
                </a:solidFill>
                <a:latin typeface="Andale Mono" panose="020B0509000000000004" pitchFamily="49" charset="0"/>
              </a:rPr>
              <a:t>I</a:t>
            </a:r>
            <a:r>
              <a:rPr lang="en-US" sz="9600" dirty="0">
                <a:solidFill>
                  <a:srgbClr val="FFFF00"/>
                </a:solidFill>
                <a:latin typeface="Andale Mono" panose="020B0509000000000004" pitchFamily="49" charset="0"/>
              </a:rPr>
              <a:t>.</a:t>
            </a:r>
            <a:r>
              <a:rPr lang="en-US" sz="9600" dirty="0">
                <a:solidFill>
                  <a:schemeClr val="bg1"/>
                </a:solidFill>
                <a:latin typeface="Andale Mono" panose="020B0509000000000004" pitchFamily="49" charset="0"/>
              </a:rPr>
              <a:t>P</a:t>
            </a:r>
            <a:r>
              <a:rPr lang="en-US" sz="9600" dirty="0">
                <a:solidFill>
                  <a:srgbClr val="FFFF00"/>
                </a:solidFill>
                <a:latin typeface="Andale Mono" panose="020B0509000000000004" pitchFamily="49" charset="0"/>
              </a:rPr>
              <a:t>.</a:t>
            </a:r>
          </a:p>
        </p:txBody>
      </p:sp>
      <p:pic>
        <p:nvPicPr>
          <p:cNvPr id="2" name="Audio Recording Jan 23, 2021 at 11:15:52 PM" descr="Audio Recording Jan 23, 2021 at 11:15:52 PM">
            <a:hlinkClick r:id="" action="ppaction://media"/>
            <a:extLst>
              <a:ext uri="{FF2B5EF4-FFF2-40B4-BE49-F238E27FC236}">
                <a16:creationId xmlns:a16="http://schemas.microsoft.com/office/drawing/2014/main" id="{65B26AAD-8E0A-634D-BB8D-DF560F32647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253762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771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68267-D337-954C-A562-4D52308AAD32}"/>
              </a:ext>
            </a:extLst>
          </p:cNvPr>
          <p:cNvSpPr>
            <a:spLocks noGrp="1"/>
          </p:cNvSpPr>
          <p:nvPr>
            <p:ph type="title"/>
          </p:nvPr>
        </p:nvSpPr>
        <p:spPr>
          <a:xfrm>
            <a:off x="914400" y="115866"/>
            <a:ext cx="7772400" cy="956189"/>
          </a:xfrm>
        </p:spPr>
        <p:txBody>
          <a:bodyPr/>
          <a:lstStyle/>
          <a:p>
            <a:r>
              <a:rPr lang="en-US" dirty="0">
                <a:solidFill>
                  <a:srgbClr val="FFFF00"/>
                </a:solidFill>
              </a:rPr>
              <a:t>Broadly</a:t>
            </a:r>
            <a:r>
              <a:rPr lang="en-US" dirty="0">
                <a:solidFill>
                  <a:srgbClr val="FF0000"/>
                </a:solidFill>
              </a:rPr>
              <a:t>,</a:t>
            </a:r>
            <a:r>
              <a:rPr lang="en-US" dirty="0">
                <a:solidFill>
                  <a:srgbClr val="FFFF00"/>
                </a:solidFill>
              </a:rPr>
              <a:t> three sperate questions</a:t>
            </a:r>
          </a:p>
        </p:txBody>
      </p:sp>
      <p:sp>
        <p:nvSpPr>
          <p:cNvPr id="3" name="Content Placeholder 2">
            <a:extLst>
              <a:ext uri="{FF2B5EF4-FFF2-40B4-BE49-F238E27FC236}">
                <a16:creationId xmlns:a16="http://schemas.microsoft.com/office/drawing/2014/main" id="{C94073C1-7177-804D-8207-72B78182D09E}"/>
              </a:ext>
            </a:extLst>
          </p:cNvPr>
          <p:cNvSpPr>
            <a:spLocks noGrp="1"/>
          </p:cNvSpPr>
          <p:nvPr>
            <p:ph sz="quarter" idx="10"/>
          </p:nvPr>
        </p:nvSpPr>
        <p:spPr>
          <a:xfrm>
            <a:off x="457199" y="1072055"/>
            <a:ext cx="8581697" cy="4834759"/>
          </a:xfrm>
        </p:spPr>
        <p:txBody>
          <a:bodyPr>
            <a:normAutofit lnSpcReduction="10000"/>
          </a:bodyPr>
          <a:lstStyle/>
          <a:p>
            <a:pPr marL="457200" indent="-457200">
              <a:lnSpc>
                <a:spcPct val="110000"/>
              </a:lnSpc>
              <a:buFont typeface="+mj-lt"/>
              <a:buAutoNum type="arabicPeriod"/>
            </a:pPr>
            <a:r>
              <a:rPr lang="en-US" sz="2800" dirty="0">
                <a:solidFill>
                  <a:schemeClr val="bg1"/>
                </a:solidFill>
              </a:rPr>
              <a:t>Can an </a:t>
            </a:r>
            <a:r>
              <a:rPr lang="en-US" sz="2800" dirty="0">
                <a:solidFill>
                  <a:srgbClr val="FFFF00"/>
                </a:solidFill>
              </a:rPr>
              <a:t>A</a:t>
            </a:r>
            <a:r>
              <a:rPr lang="en-US" sz="2800" dirty="0">
                <a:solidFill>
                  <a:srgbClr val="FF0000"/>
                </a:solidFill>
              </a:rPr>
              <a:t>.</a:t>
            </a:r>
            <a:r>
              <a:rPr lang="en-US" sz="2800" dirty="0">
                <a:solidFill>
                  <a:srgbClr val="FFFF00"/>
                </a:solidFill>
              </a:rPr>
              <a:t>I</a:t>
            </a:r>
            <a:r>
              <a:rPr lang="en-US" sz="2800" dirty="0">
                <a:solidFill>
                  <a:srgbClr val="FF0000"/>
                </a:solidFill>
              </a:rPr>
              <a:t>.</a:t>
            </a:r>
            <a:r>
              <a:rPr lang="en-US" sz="2800" dirty="0">
                <a:solidFill>
                  <a:srgbClr val="FFFF00"/>
                </a:solidFill>
              </a:rPr>
              <a:t> independently own  I</a:t>
            </a:r>
            <a:r>
              <a:rPr lang="en-US" sz="2800" dirty="0">
                <a:solidFill>
                  <a:srgbClr val="FF0000"/>
                </a:solidFill>
              </a:rPr>
              <a:t>.</a:t>
            </a:r>
            <a:r>
              <a:rPr lang="en-US" sz="2800" dirty="0">
                <a:solidFill>
                  <a:srgbClr val="FFFF00"/>
                </a:solidFill>
              </a:rPr>
              <a:t>P</a:t>
            </a:r>
            <a:r>
              <a:rPr lang="en-US" sz="2800" dirty="0">
                <a:solidFill>
                  <a:srgbClr val="FF0000"/>
                </a:solidFill>
              </a:rPr>
              <a:t>.</a:t>
            </a:r>
            <a:r>
              <a:rPr lang="en-US" sz="2800" dirty="0">
                <a:solidFill>
                  <a:srgbClr val="FFFF00"/>
                </a:solidFill>
              </a:rPr>
              <a:t> </a:t>
            </a:r>
            <a:r>
              <a:rPr lang="en-US" sz="2800" dirty="0">
                <a:solidFill>
                  <a:schemeClr val="bg1"/>
                </a:solidFill>
              </a:rPr>
              <a:t>it has created</a:t>
            </a:r>
            <a:r>
              <a:rPr lang="en-US" sz="2800" dirty="0">
                <a:solidFill>
                  <a:srgbClr val="FF0000"/>
                </a:solidFill>
              </a:rPr>
              <a:t>?</a:t>
            </a:r>
            <a:r>
              <a:rPr lang="en-US" sz="2800" dirty="0">
                <a:solidFill>
                  <a:schemeClr val="bg1"/>
                </a:solidFill>
              </a:rPr>
              <a:t> This is  effectively a </a:t>
            </a:r>
            <a:r>
              <a:rPr lang="en-US" sz="2800" dirty="0">
                <a:solidFill>
                  <a:srgbClr val="FF0000"/>
                </a:solidFill>
              </a:rPr>
              <a:t>“</a:t>
            </a:r>
            <a:r>
              <a:rPr lang="en-US" sz="2800" dirty="0">
                <a:solidFill>
                  <a:schemeClr val="bg1"/>
                </a:solidFill>
              </a:rPr>
              <a:t>Robot’s Rights</a:t>
            </a:r>
            <a:r>
              <a:rPr lang="en-US" sz="2800" dirty="0">
                <a:solidFill>
                  <a:srgbClr val="FF0000"/>
                </a:solidFill>
              </a:rPr>
              <a:t>”</a:t>
            </a:r>
            <a:r>
              <a:rPr lang="en-US" sz="2800" dirty="0">
                <a:solidFill>
                  <a:schemeClr val="bg1"/>
                </a:solidFill>
              </a:rPr>
              <a:t> issue and is for practical purposes remote from this course.</a:t>
            </a:r>
          </a:p>
          <a:p>
            <a:pPr marL="457200" indent="-457200">
              <a:lnSpc>
                <a:spcPct val="110000"/>
              </a:lnSpc>
              <a:buFont typeface="+mj-lt"/>
              <a:buAutoNum type="arabicPeriod"/>
            </a:pPr>
            <a:r>
              <a:rPr lang="en-US" sz="2800" dirty="0">
                <a:solidFill>
                  <a:schemeClr val="bg1"/>
                </a:solidFill>
              </a:rPr>
              <a:t>Does a work built or created by an A</a:t>
            </a:r>
            <a:r>
              <a:rPr lang="en-US" sz="2800" dirty="0">
                <a:solidFill>
                  <a:srgbClr val="FF0000"/>
                </a:solidFill>
              </a:rPr>
              <a:t>.</a:t>
            </a:r>
            <a:r>
              <a:rPr lang="en-US" sz="2800" dirty="0">
                <a:solidFill>
                  <a:schemeClr val="bg1"/>
                </a:solidFill>
              </a:rPr>
              <a:t>I</a:t>
            </a:r>
            <a:r>
              <a:rPr lang="en-US" sz="2800" dirty="0">
                <a:solidFill>
                  <a:srgbClr val="FF0000"/>
                </a:solidFill>
              </a:rPr>
              <a:t>.</a:t>
            </a:r>
            <a:r>
              <a:rPr lang="en-US" sz="2800" dirty="0">
                <a:solidFill>
                  <a:srgbClr val="FFFF00"/>
                </a:solidFill>
              </a:rPr>
              <a:t>/</a:t>
            </a:r>
            <a:r>
              <a:rPr lang="en-US" sz="2800" dirty="0">
                <a:solidFill>
                  <a:schemeClr val="bg1"/>
                </a:solidFill>
              </a:rPr>
              <a:t>Robot qualify for copyright or patent protection</a:t>
            </a:r>
            <a:r>
              <a:rPr lang="en-US" sz="2800" dirty="0">
                <a:solidFill>
                  <a:srgbClr val="FF0000"/>
                </a:solidFill>
              </a:rPr>
              <a:t>?</a:t>
            </a:r>
            <a:r>
              <a:rPr lang="en-US" sz="2800" dirty="0">
                <a:solidFill>
                  <a:schemeClr val="bg1"/>
                </a:solidFill>
              </a:rPr>
              <a:t> This very much a live issue being debated in various jurisdictions.</a:t>
            </a:r>
          </a:p>
          <a:p>
            <a:pPr marL="457200" indent="-457200">
              <a:lnSpc>
                <a:spcPct val="110000"/>
              </a:lnSpc>
              <a:buFont typeface="+mj-lt"/>
              <a:buAutoNum type="arabicPeriod"/>
            </a:pPr>
            <a:r>
              <a:rPr lang="en-US" sz="2800" dirty="0">
                <a:solidFill>
                  <a:schemeClr val="bg1"/>
                </a:solidFill>
              </a:rPr>
              <a:t>What are the practical risks of A</a:t>
            </a:r>
            <a:r>
              <a:rPr lang="en-US" sz="2800" dirty="0">
                <a:solidFill>
                  <a:srgbClr val="FF0000"/>
                </a:solidFill>
              </a:rPr>
              <a:t>.</a:t>
            </a:r>
            <a:r>
              <a:rPr lang="en-US" sz="2800" dirty="0">
                <a:solidFill>
                  <a:schemeClr val="bg1"/>
                </a:solidFill>
              </a:rPr>
              <a:t>I</a:t>
            </a:r>
            <a:r>
              <a:rPr lang="en-US" sz="2800" dirty="0">
                <a:solidFill>
                  <a:srgbClr val="FF0000"/>
                </a:solidFill>
              </a:rPr>
              <a:t>.</a:t>
            </a:r>
            <a:r>
              <a:rPr lang="en-US" sz="2800" dirty="0">
                <a:solidFill>
                  <a:srgbClr val="FFFF00"/>
                </a:solidFill>
              </a:rPr>
              <a:t>/</a:t>
            </a:r>
            <a:r>
              <a:rPr lang="en-US" sz="2800" dirty="0">
                <a:solidFill>
                  <a:schemeClr val="bg1"/>
                </a:solidFill>
              </a:rPr>
              <a:t>Robot creation </a:t>
            </a:r>
            <a:r>
              <a:rPr lang="en-US" sz="2800" dirty="0">
                <a:solidFill>
                  <a:srgbClr val="FF0000"/>
                </a:solidFill>
              </a:rPr>
              <a:t>(</a:t>
            </a:r>
            <a:r>
              <a:rPr lang="en-US" sz="2800" dirty="0">
                <a:solidFill>
                  <a:schemeClr val="bg1"/>
                </a:solidFill>
              </a:rPr>
              <a:t>which due to computational power can generate almost unlimited permutations very efficiently</a:t>
            </a:r>
            <a:r>
              <a:rPr lang="en-US" sz="2800" dirty="0">
                <a:solidFill>
                  <a:srgbClr val="FF0000"/>
                </a:solidFill>
              </a:rPr>
              <a:t>)</a:t>
            </a:r>
            <a:r>
              <a:rPr lang="en-US" sz="2800" dirty="0">
                <a:solidFill>
                  <a:schemeClr val="bg1"/>
                </a:solidFill>
              </a:rPr>
              <a:t> on I</a:t>
            </a:r>
            <a:r>
              <a:rPr lang="en-US" sz="2800" dirty="0">
                <a:solidFill>
                  <a:srgbClr val="FF0000"/>
                </a:solidFill>
              </a:rPr>
              <a:t>.</a:t>
            </a:r>
            <a:r>
              <a:rPr lang="en-US" sz="2800" dirty="0">
                <a:solidFill>
                  <a:schemeClr val="bg1"/>
                </a:solidFill>
              </a:rPr>
              <a:t>P</a:t>
            </a:r>
            <a:r>
              <a:rPr lang="en-US" sz="2800" dirty="0">
                <a:solidFill>
                  <a:srgbClr val="FF0000"/>
                </a:solidFill>
              </a:rPr>
              <a:t>.</a:t>
            </a:r>
            <a:r>
              <a:rPr lang="en-US" sz="2800" dirty="0">
                <a:solidFill>
                  <a:schemeClr val="bg1"/>
                </a:solidFill>
              </a:rPr>
              <a:t> Law, if any</a:t>
            </a:r>
            <a:r>
              <a:rPr lang="en-US" sz="2800" dirty="0">
                <a:solidFill>
                  <a:srgbClr val="FF0000"/>
                </a:solidFill>
              </a:rPr>
              <a:t>?</a:t>
            </a:r>
          </a:p>
          <a:p>
            <a:pPr marL="457200" indent="-457200">
              <a:buFont typeface="+mj-lt"/>
              <a:buAutoNum type="arabicPeriod"/>
            </a:pPr>
            <a:endParaRPr lang="en-US" dirty="0"/>
          </a:p>
        </p:txBody>
      </p:sp>
    </p:spTree>
    <p:extLst>
      <p:ext uri="{BB962C8B-B14F-4D97-AF65-F5344CB8AC3E}">
        <p14:creationId xmlns:p14="http://schemas.microsoft.com/office/powerpoint/2010/main" val="2047607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6B297-1D9E-194A-93A2-2287EB4DFCE2}"/>
              </a:ext>
            </a:extLst>
          </p:cNvPr>
          <p:cNvSpPr>
            <a:spLocks noGrp="1"/>
          </p:cNvSpPr>
          <p:nvPr>
            <p:ph type="title"/>
          </p:nvPr>
        </p:nvSpPr>
        <p:spPr/>
        <p:txBody>
          <a:bodyPr/>
          <a:lstStyle/>
          <a:p>
            <a:r>
              <a:rPr lang="en-US" dirty="0">
                <a:solidFill>
                  <a:srgbClr val="FF0000"/>
                </a:solidFill>
                <a:latin typeface="Andale Mono" panose="020B0509000000000004" pitchFamily="49" charset="0"/>
              </a:rPr>
              <a:t>A</a:t>
            </a:r>
            <a:r>
              <a:rPr lang="en-US" dirty="0">
                <a:solidFill>
                  <a:srgbClr val="FFFF00"/>
                </a:solidFill>
                <a:latin typeface="Andale Mono" panose="020B0509000000000004" pitchFamily="49" charset="0"/>
              </a:rPr>
              <a:t>.</a:t>
            </a:r>
            <a:r>
              <a:rPr lang="en-US" dirty="0">
                <a:solidFill>
                  <a:srgbClr val="FF0000"/>
                </a:solidFill>
                <a:latin typeface="Andale Mono" panose="020B0509000000000004" pitchFamily="49" charset="0"/>
              </a:rPr>
              <a:t>I</a:t>
            </a:r>
            <a:r>
              <a:rPr lang="en-US" dirty="0">
                <a:solidFill>
                  <a:srgbClr val="FFFF00"/>
                </a:solidFill>
                <a:latin typeface="Andale Mono" panose="020B0509000000000004" pitchFamily="49" charset="0"/>
              </a:rPr>
              <a:t>.</a:t>
            </a:r>
            <a:r>
              <a:rPr lang="en-US" dirty="0">
                <a:solidFill>
                  <a:srgbClr val="FF0000"/>
                </a:solidFill>
                <a:latin typeface="Andale Mono" panose="020B0509000000000004" pitchFamily="49" charset="0"/>
              </a:rPr>
              <a:t> &amp; </a:t>
            </a:r>
            <a:r>
              <a:rPr lang="en-US" dirty="0">
                <a:solidFill>
                  <a:srgbClr val="FFFF00"/>
                </a:solidFill>
                <a:latin typeface="Andale Mono" panose="020B0509000000000004" pitchFamily="49" charset="0"/>
              </a:rPr>
              <a:t>Copyright</a:t>
            </a:r>
          </a:p>
        </p:txBody>
      </p:sp>
      <p:sp>
        <p:nvSpPr>
          <p:cNvPr id="3" name="Content Placeholder 2">
            <a:extLst>
              <a:ext uri="{FF2B5EF4-FFF2-40B4-BE49-F238E27FC236}">
                <a16:creationId xmlns:a16="http://schemas.microsoft.com/office/drawing/2014/main" id="{3997C914-E522-D840-9A4B-8B06997B4852}"/>
              </a:ext>
            </a:extLst>
          </p:cNvPr>
          <p:cNvSpPr>
            <a:spLocks noGrp="1"/>
          </p:cNvSpPr>
          <p:nvPr>
            <p:ph sz="quarter" idx="10"/>
          </p:nvPr>
        </p:nvSpPr>
        <p:spPr>
          <a:xfrm>
            <a:off x="457199" y="1408133"/>
            <a:ext cx="8538519" cy="4486039"/>
          </a:xfrm>
        </p:spPr>
        <p:txBody>
          <a:bodyPr/>
          <a:lstStyle/>
          <a:p>
            <a:pPr marL="0" indent="0">
              <a:buNone/>
            </a:pPr>
            <a:r>
              <a:rPr lang="en-US" dirty="0">
                <a:solidFill>
                  <a:schemeClr val="bg1"/>
                </a:solidFill>
              </a:rPr>
              <a:t>In</a:t>
            </a:r>
            <a:r>
              <a:rPr lang="en-US" i="1" dirty="0">
                <a:solidFill>
                  <a:srgbClr val="00B0F0"/>
                </a:solidFill>
              </a:rPr>
              <a:t> CCH Canadian Ltd. v. Law Society of Upper Canada, </a:t>
            </a:r>
            <a:r>
              <a:rPr lang="en-US" dirty="0">
                <a:solidFill>
                  <a:schemeClr val="bg1"/>
                </a:solidFill>
              </a:rPr>
              <a:t>2004 SCC 13 </a:t>
            </a:r>
            <a:r>
              <a:rPr lang="en-CA" dirty="0">
                <a:solidFill>
                  <a:srgbClr val="FFFF00"/>
                </a:solidFill>
              </a:rPr>
              <a:t>McLachlin C.J. speaking to the standard of originality required for copyright stated: </a:t>
            </a:r>
          </a:p>
          <a:p>
            <a:pPr marL="400050" lvl="1" indent="0">
              <a:buNone/>
            </a:pPr>
            <a:r>
              <a:rPr lang="en-CA" i="1" dirty="0">
                <a:solidFill>
                  <a:schemeClr val="bg1"/>
                </a:solidFill>
              </a:rPr>
              <a:t>”I conclude that the </a:t>
            </a:r>
            <a:r>
              <a:rPr lang="en-CA" i="1" dirty="0">
                <a:solidFill>
                  <a:srgbClr val="FFFF00"/>
                </a:solidFill>
              </a:rPr>
              <a:t>correct position falls between these extremes</a:t>
            </a:r>
            <a:r>
              <a:rPr lang="en-CA" i="1" dirty="0">
                <a:solidFill>
                  <a:schemeClr val="bg1"/>
                </a:solidFill>
              </a:rPr>
              <a:t>.  For a work to be </a:t>
            </a:r>
            <a:r>
              <a:rPr lang="en-CA" i="1" dirty="0">
                <a:solidFill>
                  <a:srgbClr val="FFFF00"/>
                </a:solidFill>
              </a:rPr>
              <a:t>“original” </a:t>
            </a:r>
            <a:r>
              <a:rPr lang="en-CA" i="1" dirty="0">
                <a:solidFill>
                  <a:schemeClr val="bg1"/>
                </a:solidFill>
              </a:rPr>
              <a:t>within the meaning of the Copyright Act , </a:t>
            </a:r>
            <a:r>
              <a:rPr lang="en-CA" i="1" dirty="0">
                <a:solidFill>
                  <a:srgbClr val="FFFF00"/>
                </a:solidFill>
              </a:rPr>
              <a:t>it must be more than a mere copy</a:t>
            </a:r>
            <a:r>
              <a:rPr lang="en-CA" i="1" dirty="0">
                <a:solidFill>
                  <a:schemeClr val="bg1"/>
                </a:solidFill>
              </a:rPr>
              <a:t> of another work.  At the same time, </a:t>
            </a:r>
            <a:r>
              <a:rPr lang="en-CA" i="1" dirty="0">
                <a:solidFill>
                  <a:srgbClr val="FFFF00"/>
                </a:solidFill>
              </a:rPr>
              <a:t>it need not be creative, in the sense of being novel or unique</a:t>
            </a:r>
            <a:r>
              <a:rPr lang="en-CA" i="1" dirty="0">
                <a:solidFill>
                  <a:schemeClr val="bg1"/>
                </a:solidFill>
              </a:rPr>
              <a:t>.  </a:t>
            </a:r>
            <a:r>
              <a:rPr lang="en-CA" i="1" dirty="0">
                <a:solidFill>
                  <a:srgbClr val="FFFF00"/>
                </a:solidFill>
              </a:rPr>
              <a:t>What is required to attract copyright protection in the expression of an idea is </a:t>
            </a:r>
            <a:r>
              <a:rPr lang="en-CA" i="1" dirty="0">
                <a:solidFill>
                  <a:srgbClr val="FF0000"/>
                </a:solidFill>
              </a:rPr>
              <a:t>an exercise of </a:t>
            </a:r>
            <a:r>
              <a:rPr lang="en-CA" i="1" dirty="0">
                <a:solidFill>
                  <a:srgbClr val="FFFF00"/>
                </a:solidFill>
              </a:rPr>
              <a:t>skill and </a:t>
            </a:r>
            <a:r>
              <a:rPr lang="en-CA" i="1" dirty="0">
                <a:solidFill>
                  <a:srgbClr val="FF0000"/>
                </a:solidFill>
              </a:rPr>
              <a:t>judgment</a:t>
            </a:r>
            <a:r>
              <a:rPr lang="en-CA" i="1" dirty="0">
                <a:solidFill>
                  <a:schemeClr val="bg1"/>
                </a:solidFill>
              </a:rPr>
              <a:t>…</a:t>
            </a:r>
            <a:r>
              <a:rPr lang="en-CA" i="1" dirty="0">
                <a:solidFill>
                  <a:srgbClr val="FFFF00"/>
                </a:solidFill>
              </a:rPr>
              <a:t> This exercise of skill and judgment will necessarily involve </a:t>
            </a:r>
            <a:r>
              <a:rPr lang="en-CA" i="1" dirty="0">
                <a:solidFill>
                  <a:srgbClr val="FF0000"/>
                </a:solidFill>
              </a:rPr>
              <a:t>intellectual effort</a:t>
            </a:r>
            <a:r>
              <a:rPr lang="en-CA" i="1" dirty="0">
                <a:solidFill>
                  <a:schemeClr val="bg1"/>
                </a:solidFill>
              </a:rPr>
              <a:t>.”</a:t>
            </a:r>
          </a:p>
          <a:p>
            <a:pPr marL="0" indent="0">
              <a:buNone/>
            </a:pPr>
            <a:r>
              <a:rPr lang="en-CA" b="1" dirty="0">
                <a:solidFill>
                  <a:srgbClr val="00B0F0"/>
                </a:solidFill>
              </a:rPr>
              <a:t>Query</a:t>
            </a:r>
            <a:r>
              <a:rPr lang="en-CA" b="1" dirty="0">
                <a:solidFill>
                  <a:srgbClr val="FF0000"/>
                </a:solidFill>
              </a:rPr>
              <a:t>:</a:t>
            </a:r>
            <a:r>
              <a:rPr lang="en-CA" b="1" dirty="0">
                <a:solidFill>
                  <a:schemeClr val="bg1"/>
                </a:solidFill>
              </a:rPr>
              <a:t>  Is any A</a:t>
            </a:r>
            <a:r>
              <a:rPr lang="en-CA" b="1" dirty="0">
                <a:solidFill>
                  <a:srgbClr val="FF0000"/>
                </a:solidFill>
              </a:rPr>
              <a:t>.</a:t>
            </a:r>
            <a:r>
              <a:rPr lang="en-CA" b="1" dirty="0">
                <a:solidFill>
                  <a:schemeClr val="bg1"/>
                </a:solidFill>
              </a:rPr>
              <a:t>I</a:t>
            </a:r>
            <a:r>
              <a:rPr lang="en-CA" b="1" dirty="0">
                <a:solidFill>
                  <a:srgbClr val="FF0000"/>
                </a:solidFill>
              </a:rPr>
              <a:t>.</a:t>
            </a:r>
            <a:r>
              <a:rPr lang="en-CA" b="1" dirty="0">
                <a:solidFill>
                  <a:schemeClr val="bg1"/>
                </a:solidFill>
              </a:rPr>
              <a:t> capable of </a:t>
            </a:r>
            <a:r>
              <a:rPr lang="en-CA" b="1" i="1" dirty="0">
                <a:solidFill>
                  <a:srgbClr val="FF0000"/>
                </a:solidFill>
              </a:rPr>
              <a:t>judgment</a:t>
            </a:r>
            <a:r>
              <a:rPr lang="en-CA" b="1" dirty="0">
                <a:solidFill>
                  <a:schemeClr val="bg1"/>
                </a:solidFill>
              </a:rPr>
              <a:t> or </a:t>
            </a:r>
            <a:r>
              <a:rPr lang="en-CA" b="1" i="1" dirty="0">
                <a:solidFill>
                  <a:srgbClr val="FF0000"/>
                </a:solidFill>
              </a:rPr>
              <a:t>intellectual effort </a:t>
            </a:r>
            <a:r>
              <a:rPr lang="en-CA" b="1" dirty="0">
                <a:solidFill>
                  <a:schemeClr val="bg1"/>
                </a:solidFill>
              </a:rPr>
              <a:t>or just their metaphorical cousin</a:t>
            </a:r>
            <a:r>
              <a:rPr lang="en-CA" b="1" dirty="0">
                <a:solidFill>
                  <a:srgbClr val="FFFF00"/>
                </a:solidFill>
              </a:rPr>
              <a:t> </a:t>
            </a:r>
            <a:r>
              <a:rPr lang="en-CA" b="1" i="1" dirty="0">
                <a:solidFill>
                  <a:srgbClr val="FFFF00"/>
                </a:solidFill>
              </a:rPr>
              <a:t>prediction</a:t>
            </a:r>
            <a:r>
              <a:rPr lang="en-CA" b="1" dirty="0">
                <a:solidFill>
                  <a:srgbClr val="FF0000"/>
                </a:solidFill>
              </a:rPr>
              <a:t>?</a:t>
            </a:r>
            <a:endParaRPr lang="en-US" b="1" dirty="0">
              <a:solidFill>
                <a:srgbClr val="FF0000"/>
              </a:solidFill>
            </a:endParaRPr>
          </a:p>
          <a:p>
            <a:pPr marL="0" indent="0">
              <a:buNone/>
            </a:pPr>
            <a:endParaRPr lang="en-US" dirty="0">
              <a:solidFill>
                <a:schemeClr val="bg1"/>
              </a:solidFill>
            </a:endParaRPr>
          </a:p>
          <a:p>
            <a:pPr marL="0" indent="0">
              <a:buNone/>
            </a:pPr>
            <a:endParaRPr lang="en-US" dirty="0"/>
          </a:p>
        </p:txBody>
      </p:sp>
    </p:spTree>
    <p:extLst>
      <p:ext uri="{BB962C8B-B14F-4D97-AF65-F5344CB8AC3E}">
        <p14:creationId xmlns:p14="http://schemas.microsoft.com/office/powerpoint/2010/main" val="3974055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4F8D83AE-DAFA-DE46-A914-621545475529}"/>
              </a:ext>
            </a:extLst>
          </p:cNvPr>
          <p:cNvPicPr>
            <a:picLocks noChangeAspect="1"/>
          </p:cNvPicPr>
          <p:nvPr/>
        </p:nvPicPr>
        <p:blipFill>
          <a:blip r:embed="rId2"/>
          <a:stretch>
            <a:fillRect/>
          </a:stretch>
        </p:blipFill>
        <p:spPr>
          <a:xfrm>
            <a:off x="2766959" y="126124"/>
            <a:ext cx="3610082" cy="5644055"/>
          </a:xfrm>
          <a:prstGeom prst="rect">
            <a:avLst/>
          </a:prstGeom>
        </p:spPr>
      </p:pic>
    </p:spTree>
    <p:extLst>
      <p:ext uri="{BB962C8B-B14F-4D97-AF65-F5344CB8AC3E}">
        <p14:creationId xmlns:p14="http://schemas.microsoft.com/office/powerpoint/2010/main" val="3789677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DCAEE6FC-7851-304E-BFCC-87AA0E1B9A2D}"/>
              </a:ext>
            </a:extLst>
          </p:cNvPr>
          <p:cNvPicPr>
            <a:picLocks noChangeAspect="1"/>
          </p:cNvPicPr>
          <p:nvPr/>
        </p:nvPicPr>
        <p:blipFill>
          <a:blip r:embed="rId2"/>
          <a:stretch>
            <a:fillRect/>
          </a:stretch>
        </p:blipFill>
        <p:spPr>
          <a:xfrm>
            <a:off x="2108200" y="275689"/>
            <a:ext cx="4927600" cy="5499100"/>
          </a:xfrm>
          <a:prstGeom prst="rect">
            <a:avLst/>
          </a:prstGeom>
        </p:spPr>
      </p:pic>
    </p:spTree>
    <p:extLst>
      <p:ext uri="{BB962C8B-B14F-4D97-AF65-F5344CB8AC3E}">
        <p14:creationId xmlns:p14="http://schemas.microsoft.com/office/powerpoint/2010/main" val="2437690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A75EA59C-2A13-B041-868A-7A71FD63C77D}"/>
              </a:ext>
            </a:extLst>
          </p:cNvPr>
          <p:cNvPicPr>
            <a:picLocks noChangeAspect="1"/>
          </p:cNvPicPr>
          <p:nvPr/>
        </p:nvPicPr>
        <p:blipFill>
          <a:blip r:embed="rId2"/>
          <a:stretch>
            <a:fillRect/>
          </a:stretch>
        </p:blipFill>
        <p:spPr>
          <a:xfrm>
            <a:off x="2743200" y="288680"/>
            <a:ext cx="3836275" cy="4903760"/>
          </a:xfrm>
          <a:prstGeom prst="rect">
            <a:avLst/>
          </a:prstGeom>
        </p:spPr>
      </p:pic>
      <p:sp>
        <p:nvSpPr>
          <p:cNvPr id="4" name="TextBox 3">
            <a:extLst>
              <a:ext uri="{FF2B5EF4-FFF2-40B4-BE49-F238E27FC236}">
                <a16:creationId xmlns:a16="http://schemas.microsoft.com/office/drawing/2014/main" id="{FD6383A0-F813-434E-9115-C0CDF4739FB1}"/>
              </a:ext>
            </a:extLst>
          </p:cNvPr>
          <p:cNvSpPr txBox="1"/>
          <p:nvPr/>
        </p:nvSpPr>
        <p:spPr>
          <a:xfrm>
            <a:off x="995527" y="5412589"/>
            <a:ext cx="7862858" cy="369332"/>
          </a:xfrm>
          <a:prstGeom prst="rect">
            <a:avLst/>
          </a:prstGeom>
          <a:noFill/>
        </p:spPr>
        <p:txBody>
          <a:bodyPr wrap="none" rtlCol="0">
            <a:spAutoFit/>
          </a:bodyPr>
          <a:lstStyle/>
          <a:p>
            <a:r>
              <a:rPr lang="en-US" dirty="0">
                <a:solidFill>
                  <a:srgbClr val="FFFF00"/>
                </a:solidFill>
              </a:rPr>
              <a:t>Question is</a:t>
            </a:r>
            <a:r>
              <a:rPr lang="en-US" dirty="0">
                <a:solidFill>
                  <a:srgbClr val="FF0000"/>
                </a:solidFill>
              </a:rPr>
              <a:t>:</a:t>
            </a:r>
            <a:r>
              <a:rPr lang="en-US" dirty="0">
                <a:solidFill>
                  <a:srgbClr val="FFFF00"/>
                </a:solidFill>
              </a:rPr>
              <a:t> “</a:t>
            </a:r>
            <a:r>
              <a:rPr lang="en-US" dirty="0">
                <a:solidFill>
                  <a:schemeClr val="bg1"/>
                </a:solidFill>
              </a:rPr>
              <a:t>Can Tencent have a copyright in works generated by it</a:t>
            </a:r>
            <a:r>
              <a:rPr lang="en-US" dirty="0">
                <a:solidFill>
                  <a:srgbClr val="FFFF00"/>
                </a:solidFill>
              </a:rPr>
              <a:t>’</a:t>
            </a:r>
            <a:r>
              <a:rPr lang="en-US" dirty="0">
                <a:solidFill>
                  <a:schemeClr val="bg1"/>
                </a:solidFill>
              </a:rPr>
              <a:t>s </a:t>
            </a:r>
            <a:r>
              <a:rPr lang="en-US" dirty="0">
                <a:solidFill>
                  <a:srgbClr val="FFFF00"/>
                </a:solidFill>
              </a:rPr>
              <a:t>A</a:t>
            </a:r>
            <a:r>
              <a:rPr lang="en-US" dirty="0">
                <a:solidFill>
                  <a:schemeClr val="bg1"/>
                </a:solidFill>
              </a:rPr>
              <a:t>.</a:t>
            </a:r>
            <a:r>
              <a:rPr lang="en-US" dirty="0">
                <a:solidFill>
                  <a:srgbClr val="FFFF00"/>
                </a:solidFill>
              </a:rPr>
              <a:t>I</a:t>
            </a:r>
            <a:r>
              <a:rPr lang="en-US" dirty="0">
                <a:solidFill>
                  <a:schemeClr val="bg1"/>
                </a:solidFill>
              </a:rPr>
              <a:t>.</a:t>
            </a:r>
            <a:r>
              <a:rPr lang="en-US" dirty="0">
                <a:solidFill>
                  <a:srgbClr val="FF0000"/>
                </a:solidFill>
              </a:rPr>
              <a:t>?</a:t>
            </a:r>
            <a:r>
              <a:rPr lang="en-US" dirty="0">
                <a:solidFill>
                  <a:srgbClr val="FFFF00"/>
                </a:solidFill>
              </a:rPr>
              <a:t>”</a:t>
            </a:r>
          </a:p>
        </p:txBody>
      </p:sp>
    </p:spTree>
    <p:extLst>
      <p:ext uri="{BB962C8B-B14F-4D97-AF65-F5344CB8AC3E}">
        <p14:creationId xmlns:p14="http://schemas.microsoft.com/office/powerpoint/2010/main" val="4142255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9D04E-2109-AF44-9A99-C5AB9D447322}"/>
              </a:ext>
            </a:extLst>
          </p:cNvPr>
          <p:cNvSpPr>
            <a:spLocks noGrp="1"/>
          </p:cNvSpPr>
          <p:nvPr>
            <p:ph type="title"/>
          </p:nvPr>
        </p:nvSpPr>
        <p:spPr>
          <a:xfrm>
            <a:off x="247135" y="219674"/>
            <a:ext cx="8439665" cy="1016000"/>
          </a:xfrm>
        </p:spPr>
        <p:txBody>
          <a:bodyPr/>
          <a:lstStyle/>
          <a:p>
            <a:r>
              <a:rPr lang="en-US" dirty="0">
                <a:solidFill>
                  <a:srgbClr val="FFFF00"/>
                </a:solidFill>
                <a:latin typeface="Andale Mono" panose="020B0509000000000004" pitchFamily="49" charset="0"/>
              </a:rPr>
              <a:t>Copyrighting Data</a:t>
            </a:r>
            <a:r>
              <a:rPr lang="en-US" dirty="0">
                <a:solidFill>
                  <a:srgbClr val="FF0000"/>
                </a:solidFill>
                <a:latin typeface="Andale Mono" panose="020B0509000000000004" pitchFamily="49" charset="0"/>
              </a:rPr>
              <a:t>?</a:t>
            </a:r>
          </a:p>
        </p:txBody>
      </p:sp>
      <p:sp>
        <p:nvSpPr>
          <p:cNvPr id="3" name="Content Placeholder 2">
            <a:extLst>
              <a:ext uri="{FF2B5EF4-FFF2-40B4-BE49-F238E27FC236}">
                <a16:creationId xmlns:a16="http://schemas.microsoft.com/office/drawing/2014/main" id="{23B85C24-4BB3-9B48-9F5F-F2FB84EACEE4}"/>
              </a:ext>
            </a:extLst>
          </p:cNvPr>
          <p:cNvSpPr>
            <a:spLocks noGrp="1"/>
          </p:cNvSpPr>
          <p:nvPr>
            <p:ph sz="quarter" idx="10"/>
          </p:nvPr>
        </p:nvSpPr>
        <p:spPr>
          <a:xfrm>
            <a:off x="247135" y="1260388"/>
            <a:ext cx="8785653" cy="4646141"/>
          </a:xfrm>
        </p:spPr>
        <p:txBody>
          <a:bodyPr>
            <a:noAutofit/>
          </a:bodyPr>
          <a:lstStyle/>
          <a:p>
            <a:pPr marL="0" indent="0">
              <a:lnSpc>
                <a:spcPct val="100000"/>
              </a:lnSpc>
              <a:buNone/>
            </a:pPr>
            <a:r>
              <a:rPr lang="en-US" sz="2500" i="1" dirty="0">
                <a:solidFill>
                  <a:srgbClr val="00B0F0"/>
                </a:solidFill>
              </a:rPr>
              <a:t>Geophysical Service Incorporated v. Encana Corporation</a:t>
            </a:r>
            <a:r>
              <a:rPr lang="en-US" sz="2500" i="1" dirty="0">
                <a:solidFill>
                  <a:schemeClr val="bg1"/>
                </a:solidFill>
              </a:rPr>
              <a:t>, </a:t>
            </a:r>
            <a:r>
              <a:rPr lang="en-US" sz="2500" dirty="0">
                <a:solidFill>
                  <a:schemeClr val="bg1"/>
                </a:solidFill>
              </a:rPr>
              <a:t>2016 ABQB 230 </a:t>
            </a:r>
          </a:p>
          <a:p>
            <a:pPr marL="0" indent="0">
              <a:lnSpc>
                <a:spcPct val="100000"/>
              </a:lnSpc>
              <a:buNone/>
            </a:pPr>
            <a:r>
              <a:rPr lang="en-US" sz="2500" dirty="0">
                <a:solidFill>
                  <a:schemeClr val="bg1"/>
                </a:solidFill>
              </a:rPr>
              <a:t>Indeed, it appears from the case that is </a:t>
            </a:r>
            <a:r>
              <a:rPr lang="en-US" sz="2500" dirty="0">
                <a:solidFill>
                  <a:srgbClr val="FFFF00"/>
                </a:solidFill>
              </a:rPr>
              <a:t>not the raw data that is copyrightable</a:t>
            </a:r>
            <a:r>
              <a:rPr lang="en-US" sz="2500" dirty="0">
                <a:solidFill>
                  <a:schemeClr val="bg1"/>
                </a:solidFill>
              </a:rPr>
              <a:t> as those would simply be facts, </a:t>
            </a:r>
            <a:r>
              <a:rPr lang="en-US" sz="2500" dirty="0">
                <a:solidFill>
                  <a:srgbClr val="FF0000"/>
                </a:solidFill>
              </a:rPr>
              <a:t>but how the data is presented</a:t>
            </a:r>
            <a:r>
              <a:rPr lang="en-US" sz="2500" dirty="0">
                <a:solidFill>
                  <a:schemeClr val="bg1"/>
                </a:solidFill>
              </a:rPr>
              <a:t>.</a:t>
            </a:r>
          </a:p>
          <a:p>
            <a:pPr marL="400050" lvl="1" indent="0">
              <a:lnSpc>
                <a:spcPct val="100000"/>
              </a:lnSpc>
              <a:buNone/>
            </a:pPr>
            <a:r>
              <a:rPr lang="en-US" sz="2500" i="1" dirty="0">
                <a:solidFill>
                  <a:schemeClr val="bg1"/>
                </a:solidFill>
              </a:rPr>
              <a:t>“[76] I find the seismic sections, i.e. </a:t>
            </a:r>
            <a:r>
              <a:rPr lang="en-US" sz="2500" i="1" dirty="0">
                <a:solidFill>
                  <a:srgbClr val="FFFF00"/>
                </a:solidFill>
              </a:rPr>
              <a:t>the squiggly or zebra lines, fit within the definition of an artistic work, similar to a map, plan or chart, or a compilation of an artistic work, since the product is the result of selection or arrangement of the data, or sound </a:t>
            </a:r>
            <a:r>
              <a:rPr lang="en-US" sz="2500" i="1" dirty="0">
                <a:solidFill>
                  <a:schemeClr val="bg1"/>
                </a:solidFill>
              </a:rPr>
              <a:t>recordings, from the geology of the subsurface.”</a:t>
            </a:r>
          </a:p>
          <a:p>
            <a:pPr marL="0" indent="0">
              <a:lnSpc>
                <a:spcPct val="100000"/>
              </a:lnSpc>
              <a:buNone/>
            </a:pPr>
            <a:r>
              <a:rPr lang="en-US" sz="2500" dirty="0">
                <a:solidFill>
                  <a:schemeClr val="bg1"/>
                </a:solidFill>
              </a:rPr>
              <a:t>Do you agree</a:t>
            </a:r>
            <a:r>
              <a:rPr lang="en-US" sz="2500" dirty="0">
                <a:solidFill>
                  <a:srgbClr val="FF0000"/>
                </a:solidFill>
              </a:rPr>
              <a:t>?</a:t>
            </a:r>
            <a:r>
              <a:rPr lang="en-US" sz="2500" dirty="0">
                <a:solidFill>
                  <a:schemeClr val="bg1"/>
                </a:solidFill>
              </a:rPr>
              <a:t> Alta. C.A. confirmed &amp; SCC denied leave.</a:t>
            </a:r>
          </a:p>
        </p:txBody>
      </p:sp>
      <p:pic>
        <p:nvPicPr>
          <p:cNvPr id="5" name="Audio Recording Jan 23, 2021 at 11:14:19 PM" descr="Audio Recording Jan 23, 2021 at 11:14:19 PM">
            <a:hlinkClick r:id="" action="ppaction://media"/>
            <a:extLst>
              <a:ext uri="{FF2B5EF4-FFF2-40B4-BE49-F238E27FC236}">
                <a16:creationId xmlns:a16="http://schemas.microsoft.com/office/drawing/2014/main" id="{314885D6-F00D-534B-916D-AA4420EDE6A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346342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699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social media post&#10;&#10;Description automatically generated">
            <a:extLst>
              <a:ext uri="{FF2B5EF4-FFF2-40B4-BE49-F238E27FC236}">
                <a16:creationId xmlns:a16="http://schemas.microsoft.com/office/drawing/2014/main" id="{B85E8726-B088-EB42-8260-CBB02E553118}"/>
              </a:ext>
            </a:extLst>
          </p:cNvPr>
          <p:cNvPicPr>
            <a:picLocks noGrp="1" noChangeAspect="1"/>
          </p:cNvPicPr>
          <p:nvPr>
            <p:ph sz="quarter" idx="10"/>
          </p:nvPr>
        </p:nvPicPr>
        <p:blipFill>
          <a:blip r:embed="rId2"/>
          <a:stretch>
            <a:fillRect/>
          </a:stretch>
        </p:blipFill>
        <p:spPr>
          <a:xfrm>
            <a:off x="2602403" y="164197"/>
            <a:ext cx="3939194" cy="5682772"/>
          </a:xfrm>
        </p:spPr>
      </p:pic>
    </p:spTree>
    <p:extLst>
      <p:ext uri="{BB962C8B-B14F-4D97-AF65-F5344CB8AC3E}">
        <p14:creationId xmlns:p14="http://schemas.microsoft.com/office/powerpoint/2010/main" val="1881875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D33B2EB9-AB45-E045-8352-F43A63DE1B1C}"/>
              </a:ext>
            </a:extLst>
          </p:cNvPr>
          <p:cNvPicPr>
            <a:picLocks noChangeAspect="1"/>
          </p:cNvPicPr>
          <p:nvPr/>
        </p:nvPicPr>
        <p:blipFill>
          <a:blip r:embed="rId2"/>
          <a:stretch>
            <a:fillRect/>
          </a:stretch>
        </p:blipFill>
        <p:spPr>
          <a:xfrm>
            <a:off x="1602261" y="403762"/>
            <a:ext cx="5939477" cy="5292603"/>
          </a:xfrm>
          <a:prstGeom prst="rect">
            <a:avLst/>
          </a:prstGeom>
        </p:spPr>
      </p:pic>
    </p:spTree>
    <p:extLst>
      <p:ext uri="{BB962C8B-B14F-4D97-AF65-F5344CB8AC3E}">
        <p14:creationId xmlns:p14="http://schemas.microsoft.com/office/powerpoint/2010/main" val="1630477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89D5F9-CDCF-2C44-B65E-4BC4951463B3}"/>
              </a:ext>
            </a:extLst>
          </p:cNvPr>
          <p:cNvPicPr>
            <a:picLocks noChangeAspect="1"/>
          </p:cNvPicPr>
          <p:nvPr/>
        </p:nvPicPr>
        <p:blipFill>
          <a:blip r:embed="rId2"/>
          <a:stretch>
            <a:fillRect/>
          </a:stretch>
        </p:blipFill>
        <p:spPr>
          <a:xfrm>
            <a:off x="3124200" y="900386"/>
            <a:ext cx="2895600" cy="4216400"/>
          </a:xfrm>
          <a:prstGeom prst="rect">
            <a:avLst/>
          </a:prstGeom>
        </p:spPr>
      </p:pic>
    </p:spTree>
    <p:extLst>
      <p:ext uri="{BB962C8B-B14F-4D97-AF65-F5344CB8AC3E}">
        <p14:creationId xmlns:p14="http://schemas.microsoft.com/office/powerpoint/2010/main" val="22491206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1682CB-E1BF-E645-B810-9E108C3CC39F}"/>
              </a:ext>
            </a:extLst>
          </p:cNvPr>
          <p:cNvSpPr>
            <a:spLocks noGrp="1"/>
          </p:cNvSpPr>
          <p:nvPr>
            <p:ph sz="quarter" idx="10"/>
          </p:nvPr>
        </p:nvSpPr>
        <p:spPr>
          <a:xfrm>
            <a:off x="320565" y="1198179"/>
            <a:ext cx="8560675" cy="4204138"/>
          </a:xfrm>
        </p:spPr>
        <p:txBody>
          <a:bodyPr>
            <a:noAutofit/>
          </a:bodyPr>
          <a:lstStyle/>
          <a:p>
            <a:pPr marL="0" indent="0">
              <a:lnSpc>
                <a:spcPct val="100000"/>
              </a:lnSpc>
              <a:buNone/>
            </a:pPr>
            <a:r>
              <a:rPr lang="en-CA" sz="3200" i="1" dirty="0">
                <a:solidFill>
                  <a:schemeClr val="bg1"/>
                </a:solidFill>
              </a:rPr>
              <a:t>“The universe (which others call the Library) is composed of an indefinite and perhaps infinite number of hexagonal galleries, with vast air shafts between, surrounded by very low railings. From any of the hexagons one can see, interminably, the upper and lower floors. The distribution of the galleries is invariable.”</a:t>
            </a:r>
            <a:endParaRPr lang="en-US" sz="3200" i="1" dirty="0">
              <a:solidFill>
                <a:schemeClr val="bg1"/>
              </a:solidFill>
            </a:endParaRPr>
          </a:p>
        </p:txBody>
      </p:sp>
    </p:spTree>
    <p:extLst>
      <p:ext uri="{BB962C8B-B14F-4D97-AF65-F5344CB8AC3E}">
        <p14:creationId xmlns:p14="http://schemas.microsoft.com/office/powerpoint/2010/main" val="3233637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text&#10;&#10;Description automatically generated">
            <a:extLst>
              <a:ext uri="{FF2B5EF4-FFF2-40B4-BE49-F238E27FC236}">
                <a16:creationId xmlns:a16="http://schemas.microsoft.com/office/drawing/2014/main" id="{2BF1EA39-EF8E-B142-8241-D45301259081}"/>
              </a:ext>
            </a:extLst>
          </p:cNvPr>
          <p:cNvPicPr>
            <a:picLocks noChangeAspect="1"/>
          </p:cNvPicPr>
          <p:nvPr/>
        </p:nvPicPr>
        <p:blipFill>
          <a:blip r:embed="rId2"/>
          <a:stretch>
            <a:fillRect/>
          </a:stretch>
        </p:blipFill>
        <p:spPr>
          <a:xfrm>
            <a:off x="2674130" y="283780"/>
            <a:ext cx="3795740" cy="5426841"/>
          </a:xfrm>
          <a:prstGeom prst="rect">
            <a:avLst/>
          </a:prstGeom>
        </p:spPr>
      </p:pic>
    </p:spTree>
    <p:extLst>
      <p:ext uri="{BB962C8B-B14F-4D97-AF65-F5344CB8AC3E}">
        <p14:creationId xmlns:p14="http://schemas.microsoft.com/office/powerpoint/2010/main" val="3999541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3127D085-9C6C-F849-A4B1-366338289576}"/>
              </a:ext>
            </a:extLst>
          </p:cNvPr>
          <p:cNvPicPr>
            <a:picLocks noChangeAspect="1"/>
          </p:cNvPicPr>
          <p:nvPr/>
        </p:nvPicPr>
        <p:blipFill>
          <a:blip r:embed="rId2"/>
          <a:stretch>
            <a:fillRect/>
          </a:stretch>
        </p:blipFill>
        <p:spPr>
          <a:xfrm>
            <a:off x="3176861" y="152181"/>
            <a:ext cx="2790278" cy="5620228"/>
          </a:xfrm>
          <a:prstGeom prst="rect">
            <a:avLst/>
          </a:prstGeom>
        </p:spPr>
      </p:pic>
    </p:spTree>
    <p:extLst>
      <p:ext uri="{BB962C8B-B14F-4D97-AF65-F5344CB8AC3E}">
        <p14:creationId xmlns:p14="http://schemas.microsoft.com/office/powerpoint/2010/main" val="28389604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66B515A0-4354-9E44-8275-A382626C88D3}"/>
              </a:ext>
            </a:extLst>
          </p:cNvPr>
          <p:cNvPicPr>
            <a:picLocks noChangeAspect="1"/>
          </p:cNvPicPr>
          <p:nvPr/>
        </p:nvPicPr>
        <p:blipFill>
          <a:blip r:embed="rId2"/>
          <a:stretch>
            <a:fillRect/>
          </a:stretch>
        </p:blipFill>
        <p:spPr>
          <a:xfrm>
            <a:off x="1869746" y="214367"/>
            <a:ext cx="5404507" cy="5527846"/>
          </a:xfrm>
          <a:prstGeom prst="rect">
            <a:avLst/>
          </a:prstGeom>
        </p:spPr>
      </p:pic>
    </p:spTree>
    <p:extLst>
      <p:ext uri="{BB962C8B-B14F-4D97-AF65-F5344CB8AC3E}">
        <p14:creationId xmlns:p14="http://schemas.microsoft.com/office/powerpoint/2010/main" val="1831651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903F248B-F8ED-F946-8D2F-4DE029A716F9}"/>
              </a:ext>
            </a:extLst>
          </p:cNvPr>
          <p:cNvPicPr>
            <a:picLocks noChangeAspect="1"/>
          </p:cNvPicPr>
          <p:nvPr/>
        </p:nvPicPr>
        <p:blipFill>
          <a:blip r:embed="rId3"/>
          <a:stretch>
            <a:fillRect/>
          </a:stretch>
        </p:blipFill>
        <p:spPr>
          <a:xfrm>
            <a:off x="1765300" y="497197"/>
            <a:ext cx="5613400" cy="3797300"/>
          </a:xfrm>
          <a:prstGeom prst="rect">
            <a:avLst/>
          </a:prstGeom>
        </p:spPr>
      </p:pic>
      <p:sp>
        <p:nvSpPr>
          <p:cNvPr id="5" name="TextBox 4">
            <a:extLst>
              <a:ext uri="{FF2B5EF4-FFF2-40B4-BE49-F238E27FC236}">
                <a16:creationId xmlns:a16="http://schemas.microsoft.com/office/drawing/2014/main" id="{CDC05D36-B41A-1F4C-96EF-0399DFC74E15}"/>
              </a:ext>
            </a:extLst>
          </p:cNvPr>
          <p:cNvSpPr txBox="1"/>
          <p:nvPr/>
        </p:nvSpPr>
        <p:spPr>
          <a:xfrm>
            <a:off x="2000305" y="4809506"/>
            <a:ext cx="5378395" cy="523220"/>
          </a:xfrm>
          <a:prstGeom prst="rect">
            <a:avLst/>
          </a:prstGeom>
          <a:noFill/>
        </p:spPr>
        <p:txBody>
          <a:bodyPr wrap="none" rtlCol="0">
            <a:spAutoFit/>
          </a:bodyPr>
          <a:lstStyle/>
          <a:p>
            <a:r>
              <a:rPr lang="en-US" sz="2800" dirty="0">
                <a:solidFill>
                  <a:srgbClr val="FFFF00"/>
                </a:solidFill>
                <a:hlinkClick r:id="rId4"/>
              </a:rPr>
              <a:t>https://youtu.be/YGdMTLgU4hE</a:t>
            </a:r>
            <a:r>
              <a:rPr lang="en-US" sz="2800" dirty="0">
                <a:solidFill>
                  <a:srgbClr val="FFFF00"/>
                </a:solidFill>
              </a:rPr>
              <a:t> </a:t>
            </a:r>
          </a:p>
        </p:txBody>
      </p:sp>
    </p:spTree>
    <p:extLst>
      <p:ext uri="{BB962C8B-B14F-4D97-AF65-F5344CB8AC3E}">
        <p14:creationId xmlns:p14="http://schemas.microsoft.com/office/powerpoint/2010/main" val="1657315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542CC6-5A72-964A-B132-FA948FCAD81A}"/>
              </a:ext>
            </a:extLst>
          </p:cNvPr>
          <p:cNvSpPr>
            <a:spLocks noGrp="1"/>
          </p:cNvSpPr>
          <p:nvPr>
            <p:ph sz="quarter" idx="10"/>
          </p:nvPr>
        </p:nvSpPr>
        <p:spPr>
          <a:xfrm>
            <a:off x="457200" y="1520042"/>
            <a:ext cx="8229600" cy="3683578"/>
          </a:xfrm>
        </p:spPr>
        <p:txBody>
          <a:bodyPr>
            <a:normAutofit/>
          </a:bodyPr>
          <a:lstStyle/>
          <a:p>
            <a:r>
              <a:rPr lang="en-US" sz="4400" dirty="0">
                <a:solidFill>
                  <a:srgbClr val="FFFF00"/>
                </a:solidFill>
              </a:rPr>
              <a:t>Monopoly</a:t>
            </a:r>
            <a:r>
              <a:rPr lang="en-US" sz="4400" dirty="0">
                <a:solidFill>
                  <a:schemeClr val="bg1"/>
                </a:solidFill>
              </a:rPr>
              <a:t> in I.P. (especially  in patents, particularly in drug patents) is a “thing”</a:t>
            </a:r>
            <a:r>
              <a:rPr lang="en-US" sz="4400" dirty="0">
                <a:solidFill>
                  <a:srgbClr val="FF0000"/>
                </a:solidFill>
              </a:rPr>
              <a:t>.</a:t>
            </a:r>
          </a:p>
          <a:p>
            <a:r>
              <a:rPr lang="en-US" sz="4400" dirty="0">
                <a:solidFill>
                  <a:schemeClr val="bg1"/>
                </a:solidFill>
              </a:rPr>
              <a:t>What of monopoly in </a:t>
            </a:r>
            <a:r>
              <a:rPr lang="en-US" sz="4400" dirty="0">
                <a:solidFill>
                  <a:srgbClr val="FFFF00"/>
                </a:solidFill>
              </a:rPr>
              <a:t>I.P. </a:t>
            </a:r>
            <a:r>
              <a:rPr lang="en-US" sz="4400" dirty="0">
                <a:solidFill>
                  <a:schemeClr val="bg1"/>
                </a:solidFill>
              </a:rPr>
              <a:t>through </a:t>
            </a:r>
            <a:r>
              <a:rPr lang="en-US" sz="4400" dirty="0">
                <a:solidFill>
                  <a:srgbClr val="FFFF00"/>
                </a:solidFill>
              </a:rPr>
              <a:t>A.I. </a:t>
            </a:r>
            <a:r>
              <a:rPr lang="en-US" sz="4400" dirty="0">
                <a:solidFill>
                  <a:schemeClr val="bg1"/>
                </a:solidFill>
              </a:rPr>
              <a:t>(Artificial Intelligence)</a:t>
            </a:r>
            <a:r>
              <a:rPr lang="en-US" sz="4400" dirty="0">
                <a:solidFill>
                  <a:srgbClr val="FF0000"/>
                </a:solidFill>
              </a:rPr>
              <a:t>?</a:t>
            </a:r>
          </a:p>
        </p:txBody>
      </p:sp>
    </p:spTree>
    <p:extLst>
      <p:ext uri="{BB962C8B-B14F-4D97-AF65-F5344CB8AC3E}">
        <p14:creationId xmlns:p14="http://schemas.microsoft.com/office/powerpoint/2010/main" val="16846011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5F572E0E-55E0-C341-9094-2EFF880C7EAA}"/>
              </a:ext>
            </a:extLst>
          </p:cNvPr>
          <p:cNvPicPr>
            <a:picLocks noChangeAspect="1"/>
          </p:cNvPicPr>
          <p:nvPr/>
        </p:nvPicPr>
        <p:blipFill>
          <a:blip r:embed="rId2"/>
          <a:stretch>
            <a:fillRect/>
          </a:stretch>
        </p:blipFill>
        <p:spPr>
          <a:xfrm>
            <a:off x="876964" y="676893"/>
            <a:ext cx="7390072" cy="4886983"/>
          </a:xfrm>
          <a:prstGeom prst="rect">
            <a:avLst/>
          </a:prstGeom>
        </p:spPr>
      </p:pic>
    </p:spTree>
    <p:extLst>
      <p:ext uri="{BB962C8B-B14F-4D97-AF65-F5344CB8AC3E}">
        <p14:creationId xmlns:p14="http://schemas.microsoft.com/office/powerpoint/2010/main" val="522209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40" y="154378"/>
            <a:ext cx="8176160" cy="1396197"/>
          </a:xfrm>
        </p:spPr>
        <p:txBody>
          <a:bodyPr>
            <a:noAutofit/>
          </a:bodyPr>
          <a:lstStyle/>
          <a:p>
            <a:pPr algn="ctr"/>
            <a:r>
              <a:rPr lang="en-US" sz="8000" dirty="0">
                <a:solidFill>
                  <a:srgbClr val="FFFF00"/>
                </a:solidFill>
              </a:rPr>
              <a:t>Pause</a:t>
            </a:r>
          </a:p>
        </p:txBody>
      </p:sp>
      <p:pic>
        <p:nvPicPr>
          <p:cNvPr id="4" name="Content Placeholder 3" descr="Crystal_Project_pause-queue.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1729" r="296"/>
          <a:stretch/>
        </p:blipFill>
        <p:spPr>
          <a:xfrm>
            <a:off x="2526713" y="1776619"/>
            <a:ext cx="4090574" cy="4175125"/>
          </a:xfrm>
        </p:spPr>
      </p:pic>
    </p:spTree>
    <p:extLst>
      <p:ext uri="{BB962C8B-B14F-4D97-AF65-F5344CB8AC3E}">
        <p14:creationId xmlns:p14="http://schemas.microsoft.com/office/powerpoint/2010/main" val="38470879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ell phone&#10;&#10;Description automatically generated">
            <a:extLst>
              <a:ext uri="{FF2B5EF4-FFF2-40B4-BE49-F238E27FC236}">
                <a16:creationId xmlns:a16="http://schemas.microsoft.com/office/drawing/2014/main" id="{ED63F2A4-DB0B-E148-9BB5-AA211B45A091}"/>
              </a:ext>
            </a:extLst>
          </p:cNvPr>
          <p:cNvPicPr>
            <a:picLocks noGrp="1" noChangeAspect="1"/>
          </p:cNvPicPr>
          <p:nvPr>
            <p:ph sz="quarter" idx="10"/>
          </p:nvPr>
        </p:nvPicPr>
        <p:blipFill>
          <a:blip r:embed="rId2"/>
          <a:stretch>
            <a:fillRect/>
          </a:stretch>
        </p:blipFill>
        <p:spPr>
          <a:xfrm>
            <a:off x="1400204" y="441435"/>
            <a:ext cx="6343591" cy="5242637"/>
          </a:xfrm>
        </p:spPr>
      </p:pic>
    </p:spTree>
    <p:extLst>
      <p:ext uri="{BB962C8B-B14F-4D97-AF65-F5344CB8AC3E}">
        <p14:creationId xmlns:p14="http://schemas.microsoft.com/office/powerpoint/2010/main" val="6697528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B76AE15F-D7FD-4C4C-B8FA-8A6046C08C85}"/>
              </a:ext>
            </a:extLst>
          </p:cNvPr>
          <p:cNvPicPr>
            <a:picLocks noChangeAspect="1"/>
          </p:cNvPicPr>
          <p:nvPr/>
        </p:nvPicPr>
        <p:blipFill>
          <a:blip r:embed="rId2"/>
          <a:stretch>
            <a:fillRect/>
          </a:stretch>
        </p:blipFill>
        <p:spPr>
          <a:xfrm>
            <a:off x="1768129" y="111211"/>
            <a:ext cx="5607741" cy="5581196"/>
          </a:xfrm>
          <a:prstGeom prst="rect">
            <a:avLst/>
          </a:prstGeom>
        </p:spPr>
      </p:pic>
    </p:spTree>
    <p:extLst>
      <p:ext uri="{BB962C8B-B14F-4D97-AF65-F5344CB8AC3E}">
        <p14:creationId xmlns:p14="http://schemas.microsoft.com/office/powerpoint/2010/main" val="42576280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A48BADFD-8C06-8F43-8684-8B1BB8B317C4}"/>
              </a:ext>
            </a:extLst>
          </p:cNvPr>
          <p:cNvPicPr>
            <a:picLocks noChangeAspect="1"/>
          </p:cNvPicPr>
          <p:nvPr/>
        </p:nvPicPr>
        <p:blipFill>
          <a:blip r:embed="rId2"/>
          <a:stretch>
            <a:fillRect/>
          </a:stretch>
        </p:blipFill>
        <p:spPr>
          <a:xfrm>
            <a:off x="1195482" y="160638"/>
            <a:ext cx="6753036" cy="5670002"/>
          </a:xfrm>
          <a:prstGeom prst="rect">
            <a:avLst/>
          </a:prstGeom>
        </p:spPr>
      </p:pic>
    </p:spTree>
    <p:extLst>
      <p:ext uri="{BB962C8B-B14F-4D97-AF65-F5344CB8AC3E}">
        <p14:creationId xmlns:p14="http://schemas.microsoft.com/office/powerpoint/2010/main" val="4732997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D3C8E-F85C-1D43-B017-66AD3D854F5A}"/>
              </a:ext>
            </a:extLst>
          </p:cNvPr>
          <p:cNvSpPr>
            <a:spLocks noGrp="1"/>
          </p:cNvSpPr>
          <p:nvPr>
            <p:ph type="title"/>
          </p:nvPr>
        </p:nvSpPr>
        <p:spPr>
          <a:xfrm>
            <a:off x="457200" y="189187"/>
            <a:ext cx="8229600" cy="1387366"/>
          </a:xfrm>
        </p:spPr>
        <p:txBody>
          <a:bodyPr>
            <a:normAutofit fontScale="90000"/>
          </a:bodyPr>
          <a:lstStyle/>
          <a:p>
            <a:br>
              <a:rPr lang="en-US" dirty="0">
                <a:solidFill>
                  <a:srgbClr val="FF0000"/>
                </a:solidFill>
              </a:rPr>
            </a:br>
            <a:r>
              <a:rPr lang="en-US" dirty="0">
                <a:solidFill>
                  <a:srgbClr val="FF0000"/>
                </a:solidFill>
              </a:rPr>
              <a:t>Solution</a:t>
            </a:r>
            <a:r>
              <a:rPr lang="en-US" dirty="0">
                <a:solidFill>
                  <a:srgbClr val="FFFF00"/>
                </a:solidFill>
              </a:rPr>
              <a:t>?</a:t>
            </a:r>
            <a:r>
              <a:rPr lang="en-US" dirty="0">
                <a:solidFill>
                  <a:schemeClr val="bg1"/>
                </a:solidFill>
              </a:rPr>
              <a:t>...</a:t>
            </a:r>
            <a:r>
              <a:rPr lang="en-US" b="1" dirty="0">
                <a:solidFill>
                  <a:srgbClr val="FF0000"/>
                </a:solidFill>
              </a:rPr>
              <a:t> </a:t>
            </a:r>
            <a:br>
              <a:rPr lang="en-US" b="1" dirty="0"/>
            </a:br>
            <a:r>
              <a:rPr lang="en-US" b="1" dirty="0">
                <a:solidFill>
                  <a:srgbClr val="FFFF00"/>
                </a:solidFill>
              </a:rPr>
              <a:t>Doctrine of Independent Creation </a:t>
            </a:r>
            <a:br>
              <a:rPr lang="en-US" b="1" dirty="0"/>
            </a:br>
            <a:endParaRPr lang="en-US" dirty="0"/>
          </a:p>
        </p:txBody>
      </p:sp>
      <p:sp>
        <p:nvSpPr>
          <p:cNvPr id="3" name="Content Placeholder 2">
            <a:extLst>
              <a:ext uri="{FF2B5EF4-FFF2-40B4-BE49-F238E27FC236}">
                <a16:creationId xmlns:a16="http://schemas.microsoft.com/office/drawing/2014/main" id="{A66AED13-1B6B-2047-876C-D034E00A8D32}"/>
              </a:ext>
            </a:extLst>
          </p:cNvPr>
          <p:cNvSpPr>
            <a:spLocks noGrp="1"/>
          </p:cNvSpPr>
          <p:nvPr>
            <p:ph sz="quarter" idx="10"/>
          </p:nvPr>
        </p:nvSpPr>
        <p:spPr>
          <a:xfrm>
            <a:off x="457199" y="1713186"/>
            <a:ext cx="8592207" cy="4183117"/>
          </a:xfrm>
        </p:spPr>
        <p:txBody>
          <a:bodyPr>
            <a:normAutofit/>
          </a:bodyPr>
          <a:lstStyle/>
          <a:p>
            <a:pPr marL="0" indent="0">
              <a:lnSpc>
                <a:spcPct val="100000"/>
              </a:lnSpc>
              <a:buNone/>
            </a:pPr>
            <a:r>
              <a:rPr lang="en-CA" sz="2800" dirty="0">
                <a:solidFill>
                  <a:schemeClr val="bg1"/>
                </a:solidFill>
              </a:rPr>
              <a:t>To show </a:t>
            </a:r>
            <a:r>
              <a:rPr lang="en-CA" sz="2800" dirty="0">
                <a:solidFill>
                  <a:srgbClr val="FFFF00"/>
                </a:solidFill>
              </a:rPr>
              <a:t>infringement </a:t>
            </a:r>
            <a:r>
              <a:rPr lang="en-CA" sz="2800" dirty="0">
                <a:solidFill>
                  <a:schemeClr val="bg1"/>
                </a:solidFill>
              </a:rPr>
              <a:t>of copyright </a:t>
            </a:r>
            <a:r>
              <a:rPr lang="en-CA" sz="2800" dirty="0">
                <a:solidFill>
                  <a:srgbClr val="FFFF00"/>
                </a:solidFill>
              </a:rPr>
              <a:t>two elements </a:t>
            </a:r>
            <a:r>
              <a:rPr lang="en-CA" sz="2800" dirty="0">
                <a:solidFill>
                  <a:schemeClr val="bg1"/>
                </a:solidFill>
              </a:rPr>
              <a:t>must be present:</a:t>
            </a:r>
          </a:p>
          <a:p>
            <a:pPr marL="457200" indent="-457200">
              <a:lnSpc>
                <a:spcPct val="100000"/>
              </a:lnSpc>
              <a:buAutoNum type="arabicPeriod"/>
            </a:pPr>
            <a:r>
              <a:rPr lang="en-CA" sz="2800" dirty="0">
                <a:solidFill>
                  <a:schemeClr val="bg1"/>
                </a:solidFill>
              </a:rPr>
              <a:t>there must be sufficient objective similarity between the infringing work and the copyright work (or a substantial part of it). </a:t>
            </a:r>
          </a:p>
          <a:p>
            <a:pPr marL="457200" indent="-457200">
              <a:lnSpc>
                <a:spcPct val="100000"/>
              </a:lnSpc>
              <a:buAutoNum type="arabicPeriod"/>
            </a:pPr>
            <a:r>
              <a:rPr lang="en-CA" sz="2800" dirty="0">
                <a:solidFill>
                  <a:schemeClr val="bg1"/>
                </a:solidFill>
              </a:rPr>
              <a:t>the </a:t>
            </a:r>
            <a:r>
              <a:rPr lang="en-CA" sz="2800" dirty="0">
                <a:solidFill>
                  <a:srgbClr val="FFFF00"/>
                </a:solidFill>
              </a:rPr>
              <a:t>copyright work must be the source from which the infringing work was derived</a:t>
            </a:r>
            <a:r>
              <a:rPr lang="en-CA" sz="2800" dirty="0">
                <a:solidFill>
                  <a:schemeClr val="bg1"/>
                </a:solidFill>
              </a:rPr>
              <a:t>. </a:t>
            </a:r>
            <a:r>
              <a:rPr lang="en-CA" sz="2800" dirty="0">
                <a:solidFill>
                  <a:srgbClr val="FF0000"/>
                </a:solidFill>
              </a:rPr>
              <a:t>Independent creation is a defence </a:t>
            </a:r>
            <a:r>
              <a:rPr lang="en-CA" sz="2800" dirty="0">
                <a:solidFill>
                  <a:schemeClr val="bg1"/>
                </a:solidFill>
              </a:rPr>
              <a:t>so long as there was no access to the copyright work or copying.</a:t>
            </a:r>
            <a:endParaRPr lang="en-US" sz="2800" dirty="0">
              <a:solidFill>
                <a:schemeClr val="bg1"/>
              </a:solidFill>
            </a:endParaRPr>
          </a:p>
        </p:txBody>
      </p:sp>
    </p:spTree>
    <p:extLst>
      <p:ext uri="{BB962C8B-B14F-4D97-AF65-F5344CB8AC3E}">
        <p14:creationId xmlns:p14="http://schemas.microsoft.com/office/powerpoint/2010/main" val="6165077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40" y="154378"/>
            <a:ext cx="8176160" cy="1396197"/>
          </a:xfrm>
        </p:spPr>
        <p:txBody>
          <a:bodyPr>
            <a:noAutofit/>
          </a:bodyPr>
          <a:lstStyle/>
          <a:p>
            <a:pPr algn="ctr"/>
            <a:r>
              <a:rPr lang="en-US" sz="8000" dirty="0">
                <a:solidFill>
                  <a:srgbClr val="FFFF00"/>
                </a:solidFill>
              </a:rPr>
              <a:t>Pause</a:t>
            </a:r>
          </a:p>
        </p:txBody>
      </p:sp>
      <p:pic>
        <p:nvPicPr>
          <p:cNvPr id="4" name="Content Placeholder 3" descr="Crystal_Project_pause-queue.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1729" r="296"/>
          <a:stretch/>
        </p:blipFill>
        <p:spPr>
          <a:xfrm>
            <a:off x="2526713" y="1776619"/>
            <a:ext cx="4090574" cy="4175125"/>
          </a:xfrm>
        </p:spPr>
      </p:pic>
    </p:spTree>
    <p:extLst>
      <p:ext uri="{BB962C8B-B14F-4D97-AF65-F5344CB8AC3E}">
        <p14:creationId xmlns:p14="http://schemas.microsoft.com/office/powerpoint/2010/main" val="24030350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6BA5-29D9-244D-98C6-DBBB4A4A17E5}"/>
              </a:ext>
            </a:extLst>
          </p:cNvPr>
          <p:cNvSpPr>
            <a:spLocks noGrp="1"/>
          </p:cNvSpPr>
          <p:nvPr>
            <p:ph type="title"/>
          </p:nvPr>
        </p:nvSpPr>
        <p:spPr/>
        <p:txBody>
          <a:bodyPr/>
          <a:lstStyle/>
          <a:p>
            <a:pPr algn="ctr"/>
            <a:r>
              <a:rPr lang="en-US" dirty="0">
                <a:solidFill>
                  <a:schemeClr val="bg1"/>
                </a:solidFill>
              </a:rPr>
              <a:t>TODAY</a:t>
            </a:r>
            <a:r>
              <a:rPr lang="en-US" dirty="0">
                <a:solidFill>
                  <a:srgbClr val="FF0000"/>
                </a:solidFill>
              </a:rPr>
              <a:t>…</a:t>
            </a:r>
          </a:p>
        </p:txBody>
      </p:sp>
      <p:sp>
        <p:nvSpPr>
          <p:cNvPr id="3" name="Content Placeholder 2">
            <a:extLst>
              <a:ext uri="{FF2B5EF4-FFF2-40B4-BE49-F238E27FC236}">
                <a16:creationId xmlns:a16="http://schemas.microsoft.com/office/drawing/2014/main" id="{3F7DDC50-8B00-6F4D-80CA-2CC91CE57CDC}"/>
              </a:ext>
            </a:extLst>
          </p:cNvPr>
          <p:cNvSpPr>
            <a:spLocks noGrp="1"/>
          </p:cNvSpPr>
          <p:nvPr>
            <p:ph sz="quarter" idx="10"/>
          </p:nvPr>
        </p:nvSpPr>
        <p:spPr>
          <a:xfrm>
            <a:off x="457200" y="2066306"/>
            <a:ext cx="8229600" cy="3659828"/>
          </a:xfrm>
        </p:spPr>
        <p:txBody>
          <a:bodyPr>
            <a:normAutofit/>
          </a:bodyPr>
          <a:lstStyle/>
          <a:p>
            <a:pPr marL="0" indent="0" algn="ctr">
              <a:buNone/>
            </a:pPr>
            <a:r>
              <a:rPr lang="en-US" sz="8000" b="1" dirty="0">
                <a:solidFill>
                  <a:srgbClr val="FFFF00"/>
                </a:solidFill>
                <a:latin typeface="Apple Chancery" panose="03020702040506060504" pitchFamily="66" charset="-79"/>
                <a:cs typeface="Apple Chancery" panose="03020702040506060504" pitchFamily="66" charset="-79"/>
              </a:rPr>
              <a:t>Rights of the copyright owner</a:t>
            </a:r>
          </a:p>
        </p:txBody>
      </p:sp>
      <p:pic>
        <p:nvPicPr>
          <p:cNvPr id="4" name="Audio Recording Jan 23, 2021 at 11:19:33 PM" descr="Audio Recording Jan 23, 2021 at 11:19:33 PM">
            <a:hlinkClick r:id="" action="ppaction://media"/>
            <a:extLst>
              <a:ext uri="{FF2B5EF4-FFF2-40B4-BE49-F238E27FC236}">
                <a16:creationId xmlns:a16="http://schemas.microsoft.com/office/drawing/2014/main" id="{7985822E-386A-E34A-A0E5-8DE84633F7A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65600" y="1491756"/>
            <a:ext cx="812800" cy="812800"/>
          </a:xfrm>
          <a:prstGeom prst="rect">
            <a:avLst/>
          </a:prstGeom>
        </p:spPr>
      </p:pic>
      <p:pic>
        <p:nvPicPr>
          <p:cNvPr id="5" name="Audio Recording Jan 23, 2021 at 11:21:47 PM" descr="Audio Recording Jan 23, 2021 at 11:21:47 PM">
            <a:hlinkClick r:id="" action="ppaction://media"/>
            <a:extLst>
              <a:ext uri="{FF2B5EF4-FFF2-40B4-BE49-F238E27FC236}">
                <a16:creationId xmlns:a16="http://schemas.microsoft.com/office/drawing/2014/main" id="{487A2E7D-29D0-584F-9412-AD8AE9CF4D0F}"/>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4165600" y="3856806"/>
            <a:ext cx="812800" cy="812800"/>
          </a:xfrm>
          <a:prstGeom prst="rect">
            <a:avLst/>
          </a:prstGeom>
        </p:spPr>
      </p:pic>
    </p:spTree>
    <p:extLst>
      <p:ext uri="{BB962C8B-B14F-4D97-AF65-F5344CB8AC3E}">
        <p14:creationId xmlns:p14="http://schemas.microsoft.com/office/powerpoint/2010/main" val="194949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44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9011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dirty="0">
                <a:solidFill>
                  <a:srgbClr val="FFFF00"/>
                </a:solidFill>
              </a:rPr>
              <a:t>Rights of the copyright owner</a:t>
            </a:r>
          </a:p>
        </p:txBody>
      </p:sp>
      <p:sp>
        <p:nvSpPr>
          <p:cNvPr id="2" name="Content Placeholder 1"/>
          <p:cNvSpPr>
            <a:spLocks noGrp="1"/>
          </p:cNvSpPr>
          <p:nvPr>
            <p:ph idx="1"/>
          </p:nvPr>
        </p:nvSpPr>
        <p:spPr/>
        <p:txBody>
          <a:bodyPr>
            <a:normAutofit/>
          </a:bodyPr>
          <a:lstStyle/>
          <a:p>
            <a:endParaRPr lang="en-US" dirty="0"/>
          </a:p>
          <a:p>
            <a:endParaRPr lang="en-US" dirty="0">
              <a:solidFill>
                <a:schemeClr val="bg1"/>
              </a:solidFill>
            </a:endParaRPr>
          </a:p>
          <a:p>
            <a:pPr marL="0" indent="0" algn="ctr">
              <a:buNone/>
            </a:pPr>
            <a:r>
              <a:rPr lang="en-US" sz="4000" dirty="0">
                <a:solidFill>
                  <a:schemeClr val="bg1"/>
                </a:solidFill>
              </a:rPr>
              <a:t>What rights should copyright owners have with respect to copyrighted works</a:t>
            </a:r>
            <a:r>
              <a:rPr lang="en-US" sz="4000" dirty="0">
                <a:solidFill>
                  <a:srgbClr val="FF0000"/>
                </a:solidFill>
              </a:rPr>
              <a:t>? </a:t>
            </a:r>
          </a:p>
          <a:p>
            <a:pPr lvl="1"/>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46</a:t>
            </a:fld>
            <a:endParaRPr lang="en-US"/>
          </a:p>
        </p:txBody>
      </p:sp>
    </p:spTree>
    <p:extLst>
      <p:ext uri="{BB962C8B-B14F-4D97-AF65-F5344CB8AC3E}">
        <p14:creationId xmlns:p14="http://schemas.microsoft.com/office/powerpoint/2010/main" val="6931156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9F42E5-D1D5-F548-B979-1BC3A4A4E273}"/>
              </a:ext>
            </a:extLst>
          </p:cNvPr>
          <p:cNvSpPr>
            <a:spLocks noGrp="1"/>
          </p:cNvSpPr>
          <p:nvPr>
            <p:ph sz="quarter" idx="10"/>
          </p:nvPr>
        </p:nvSpPr>
        <p:spPr>
          <a:xfrm>
            <a:off x="457200" y="1805049"/>
            <a:ext cx="8229600" cy="3921085"/>
          </a:xfrm>
        </p:spPr>
        <p:txBody>
          <a:bodyPr>
            <a:normAutofit/>
          </a:bodyPr>
          <a:lstStyle/>
          <a:p>
            <a:pPr marL="0" indent="0" algn="ctr">
              <a:buNone/>
            </a:pPr>
            <a:r>
              <a:rPr lang="en-US" sz="22400" dirty="0">
                <a:solidFill>
                  <a:srgbClr val="FF0000"/>
                </a:solidFill>
              </a:rPr>
              <a:t>?</a:t>
            </a:r>
          </a:p>
        </p:txBody>
      </p:sp>
    </p:spTree>
    <p:extLst>
      <p:ext uri="{BB962C8B-B14F-4D97-AF65-F5344CB8AC3E}">
        <p14:creationId xmlns:p14="http://schemas.microsoft.com/office/powerpoint/2010/main" val="1865440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DB63E-D220-324E-AD7A-B679F3C4C509}"/>
              </a:ext>
            </a:extLst>
          </p:cNvPr>
          <p:cNvSpPr>
            <a:spLocks noGrp="1"/>
          </p:cNvSpPr>
          <p:nvPr>
            <p:ph type="title"/>
          </p:nvPr>
        </p:nvSpPr>
        <p:spPr/>
        <p:txBody>
          <a:bodyPr/>
          <a:lstStyle/>
          <a:p>
            <a:pPr algn="ctr"/>
            <a:r>
              <a:rPr lang="en-US" dirty="0">
                <a:solidFill>
                  <a:schemeClr val="bg1"/>
                </a:solidFill>
              </a:rPr>
              <a:t>Proper mindset to approach from</a:t>
            </a:r>
            <a:r>
              <a:rPr lang="en-US" dirty="0">
                <a:solidFill>
                  <a:srgbClr val="FF0000"/>
                </a:solidFill>
              </a:rPr>
              <a:t>?</a:t>
            </a:r>
          </a:p>
        </p:txBody>
      </p:sp>
      <p:pic>
        <p:nvPicPr>
          <p:cNvPr id="5" name="Picture 4" descr="A picture containing text&#10;&#10;Description automatically generated">
            <a:extLst>
              <a:ext uri="{FF2B5EF4-FFF2-40B4-BE49-F238E27FC236}">
                <a16:creationId xmlns:a16="http://schemas.microsoft.com/office/drawing/2014/main" id="{0319C53F-500C-3D43-B8D4-C97A8D731F00}"/>
              </a:ext>
            </a:extLst>
          </p:cNvPr>
          <p:cNvPicPr>
            <a:picLocks noChangeAspect="1"/>
          </p:cNvPicPr>
          <p:nvPr/>
        </p:nvPicPr>
        <p:blipFill>
          <a:blip r:embed="rId2"/>
          <a:stretch>
            <a:fillRect/>
          </a:stretch>
        </p:blipFill>
        <p:spPr>
          <a:xfrm>
            <a:off x="2197100" y="2001345"/>
            <a:ext cx="4749800" cy="3149600"/>
          </a:xfrm>
          <a:prstGeom prst="rect">
            <a:avLst/>
          </a:prstGeom>
        </p:spPr>
      </p:pic>
    </p:spTree>
    <p:extLst>
      <p:ext uri="{BB962C8B-B14F-4D97-AF65-F5344CB8AC3E}">
        <p14:creationId xmlns:p14="http://schemas.microsoft.com/office/powerpoint/2010/main" val="8020798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5885"/>
            <a:ext cx="8229600" cy="1143000"/>
          </a:xfrm>
        </p:spPr>
        <p:txBody>
          <a:bodyPr/>
          <a:lstStyle/>
          <a:p>
            <a:r>
              <a:rPr lang="en-US" b="1" dirty="0">
                <a:solidFill>
                  <a:srgbClr val="FFFF00"/>
                </a:solidFill>
              </a:rPr>
              <a:t>Rights of the copyright owner</a:t>
            </a:r>
          </a:p>
        </p:txBody>
      </p:sp>
      <p:sp>
        <p:nvSpPr>
          <p:cNvPr id="2" name="Content Placeholder 1"/>
          <p:cNvSpPr>
            <a:spLocks noGrp="1"/>
          </p:cNvSpPr>
          <p:nvPr>
            <p:ph idx="1"/>
          </p:nvPr>
        </p:nvSpPr>
        <p:spPr/>
        <p:txBody>
          <a:bodyPr>
            <a:normAutofit/>
          </a:bodyPr>
          <a:lstStyle/>
          <a:p>
            <a:pPr marL="0" indent="0">
              <a:buNone/>
            </a:pPr>
            <a:r>
              <a:rPr lang="en-US" sz="4800" dirty="0">
                <a:solidFill>
                  <a:schemeClr val="bg1"/>
                </a:solidFill>
              </a:rPr>
              <a:t>Three </a:t>
            </a:r>
            <a:r>
              <a:rPr lang="en-US" sz="4800" dirty="0">
                <a:solidFill>
                  <a:srgbClr val="FF0000"/>
                </a:solidFill>
              </a:rPr>
              <a:t>fundamental rights</a:t>
            </a:r>
            <a:r>
              <a:rPr lang="en-US" sz="4800" dirty="0">
                <a:solidFill>
                  <a:schemeClr val="bg1"/>
                </a:solidFill>
              </a:rPr>
              <a:t>:</a:t>
            </a:r>
          </a:p>
          <a:p>
            <a:r>
              <a:rPr lang="en-US" sz="4800" dirty="0">
                <a:solidFill>
                  <a:srgbClr val="FFFF00"/>
                </a:solidFill>
              </a:rPr>
              <a:t>Produce</a:t>
            </a:r>
            <a:r>
              <a:rPr lang="en-US" sz="4800" dirty="0">
                <a:solidFill>
                  <a:schemeClr val="bg1"/>
                </a:solidFill>
              </a:rPr>
              <a:t> or reproduce the work (3(1))</a:t>
            </a:r>
          </a:p>
          <a:p>
            <a:r>
              <a:rPr lang="en-US" sz="4800" dirty="0">
                <a:solidFill>
                  <a:srgbClr val="FFFF00"/>
                </a:solidFill>
              </a:rPr>
              <a:t>Perform </a:t>
            </a:r>
            <a:r>
              <a:rPr lang="en-US" sz="4800" dirty="0">
                <a:solidFill>
                  <a:schemeClr val="bg1"/>
                </a:solidFill>
              </a:rPr>
              <a:t>the work (including broadcasting rights) (3(1))</a:t>
            </a:r>
          </a:p>
          <a:p>
            <a:r>
              <a:rPr lang="en-US" sz="4800" dirty="0">
                <a:solidFill>
                  <a:schemeClr val="bg1"/>
                </a:solidFill>
              </a:rPr>
              <a:t>The right to </a:t>
            </a:r>
            <a:r>
              <a:rPr lang="en-US" sz="4800" dirty="0">
                <a:solidFill>
                  <a:srgbClr val="FFFF00"/>
                </a:solidFill>
              </a:rPr>
              <a:t>publish</a:t>
            </a:r>
            <a:r>
              <a:rPr lang="en-US" sz="4800" dirty="0">
                <a:solidFill>
                  <a:schemeClr val="bg1"/>
                </a:solidFill>
              </a:rPr>
              <a:t> (3(1))</a:t>
            </a:r>
          </a:p>
          <a:p>
            <a:endParaRPr lang="en-US" dirty="0"/>
          </a:p>
          <a:p>
            <a:pPr lvl="1"/>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49</a:t>
            </a:fld>
            <a:endParaRPr lang="en-US"/>
          </a:p>
        </p:txBody>
      </p:sp>
    </p:spTree>
    <p:extLst>
      <p:ext uri="{BB962C8B-B14F-4D97-AF65-F5344CB8AC3E}">
        <p14:creationId xmlns:p14="http://schemas.microsoft.com/office/powerpoint/2010/main" val="4222992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C9455-ADED-494D-BEDF-D6BAE531C783}"/>
              </a:ext>
            </a:extLst>
          </p:cNvPr>
          <p:cNvSpPr>
            <a:spLocks noGrp="1"/>
          </p:cNvSpPr>
          <p:nvPr>
            <p:ph type="title"/>
          </p:nvPr>
        </p:nvSpPr>
        <p:spPr/>
        <p:txBody>
          <a:bodyPr/>
          <a:lstStyle/>
          <a:p>
            <a:pPr algn="ctr"/>
            <a:r>
              <a:rPr lang="en-US" b="1" dirty="0">
                <a:solidFill>
                  <a:srgbClr val="FFFF00"/>
                </a:solidFill>
              </a:rPr>
              <a:t>REVIEW OF WEEK </a:t>
            </a:r>
            <a:r>
              <a:rPr lang="en-US" b="1" dirty="0">
                <a:solidFill>
                  <a:srgbClr val="FF0000"/>
                </a:solidFill>
              </a:rPr>
              <a:t>2</a:t>
            </a:r>
          </a:p>
        </p:txBody>
      </p:sp>
      <p:sp>
        <p:nvSpPr>
          <p:cNvPr id="3" name="Content Placeholder 2">
            <a:extLst>
              <a:ext uri="{FF2B5EF4-FFF2-40B4-BE49-F238E27FC236}">
                <a16:creationId xmlns:a16="http://schemas.microsoft.com/office/drawing/2014/main" id="{6C36702A-7BA0-384B-9AA7-946AB1966788}"/>
              </a:ext>
            </a:extLst>
          </p:cNvPr>
          <p:cNvSpPr>
            <a:spLocks noGrp="1"/>
          </p:cNvSpPr>
          <p:nvPr>
            <p:ph sz="quarter" idx="10"/>
          </p:nvPr>
        </p:nvSpPr>
        <p:spPr>
          <a:xfrm>
            <a:off x="457200" y="1698170"/>
            <a:ext cx="8229600" cy="4027963"/>
          </a:xfrm>
        </p:spPr>
        <p:txBody>
          <a:bodyPr/>
          <a:lstStyle/>
          <a:p>
            <a:pPr marL="0" lvl="0" indent="0">
              <a:buNone/>
            </a:pPr>
            <a:r>
              <a:rPr lang="en-CA" sz="3600" dirty="0">
                <a:solidFill>
                  <a:schemeClr val="bg1"/>
                </a:solidFill>
              </a:rPr>
              <a:t>Overview of copyright </a:t>
            </a:r>
          </a:p>
          <a:p>
            <a:r>
              <a:rPr lang="en-CA" sz="3600" dirty="0">
                <a:solidFill>
                  <a:srgbClr val="FFFF00"/>
                </a:solidFill>
              </a:rPr>
              <a:t>Definition</a:t>
            </a:r>
            <a:r>
              <a:rPr lang="en-CA" sz="3600" dirty="0">
                <a:solidFill>
                  <a:schemeClr val="bg1"/>
                </a:solidFill>
              </a:rPr>
              <a:t> of copyright </a:t>
            </a:r>
          </a:p>
          <a:p>
            <a:r>
              <a:rPr lang="en-CA" sz="3600" dirty="0">
                <a:solidFill>
                  <a:srgbClr val="FFFF00"/>
                </a:solidFill>
              </a:rPr>
              <a:t>Purpose</a:t>
            </a:r>
            <a:r>
              <a:rPr lang="en-CA" sz="3600" dirty="0">
                <a:solidFill>
                  <a:schemeClr val="bg1"/>
                </a:solidFill>
              </a:rPr>
              <a:t> of copyright</a:t>
            </a:r>
          </a:p>
          <a:p>
            <a:r>
              <a:rPr lang="en-CA" sz="3600" dirty="0">
                <a:solidFill>
                  <a:srgbClr val="FFFF00"/>
                </a:solidFill>
              </a:rPr>
              <a:t>Origins </a:t>
            </a:r>
            <a:r>
              <a:rPr lang="en-CA" sz="3600" dirty="0">
                <a:solidFill>
                  <a:schemeClr val="bg1"/>
                </a:solidFill>
              </a:rPr>
              <a:t>of copyright in Canada</a:t>
            </a:r>
          </a:p>
          <a:p>
            <a:r>
              <a:rPr lang="en-CA" sz="3600" dirty="0">
                <a:solidFill>
                  <a:schemeClr val="bg1"/>
                </a:solidFill>
              </a:rPr>
              <a:t>Which </a:t>
            </a:r>
            <a:r>
              <a:rPr lang="en-CA" sz="3600" dirty="0">
                <a:solidFill>
                  <a:srgbClr val="FFFF00"/>
                </a:solidFill>
              </a:rPr>
              <a:t>level of government </a:t>
            </a:r>
            <a:r>
              <a:rPr lang="en-CA" sz="3600" dirty="0">
                <a:solidFill>
                  <a:schemeClr val="bg1"/>
                </a:solidFill>
              </a:rPr>
              <a:t>has legislative authority over copyright?</a:t>
            </a:r>
          </a:p>
          <a:p>
            <a:endParaRPr lang="en-US" dirty="0"/>
          </a:p>
        </p:txBody>
      </p:sp>
    </p:spTree>
    <p:extLst>
      <p:ext uri="{BB962C8B-B14F-4D97-AF65-F5344CB8AC3E}">
        <p14:creationId xmlns:p14="http://schemas.microsoft.com/office/powerpoint/2010/main" val="17686495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0C3B753F-F8AB-ED41-A7A3-28A92DCDEF61}"/>
              </a:ext>
            </a:extLst>
          </p:cNvPr>
          <p:cNvPicPr>
            <a:picLocks noGrp="1" noChangeAspect="1"/>
          </p:cNvPicPr>
          <p:nvPr>
            <p:ph sz="quarter" idx="10"/>
          </p:nvPr>
        </p:nvPicPr>
        <p:blipFill>
          <a:blip r:embed="rId2"/>
          <a:stretch>
            <a:fillRect/>
          </a:stretch>
        </p:blipFill>
        <p:spPr>
          <a:xfrm>
            <a:off x="1088985" y="201613"/>
            <a:ext cx="6966029" cy="5676900"/>
          </a:xfrm>
        </p:spPr>
      </p:pic>
    </p:spTree>
    <p:extLst>
      <p:ext uri="{BB962C8B-B14F-4D97-AF65-F5344CB8AC3E}">
        <p14:creationId xmlns:p14="http://schemas.microsoft.com/office/powerpoint/2010/main" val="27376240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Rights of the copyright owner</a:t>
            </a:r>
          </a:p>
        </p:txBody>
      </p:sp>
      <p:sp>
        <p:nvSpPr>
          <p:cNvPr id="2" name="Content Placeholder 1"/>
          <p:cNvSpPr>
            <a:spLocks noGrp="1"/>
          </p:cNvSpPr>
          <p:nvPr>
            <p:ph idx="1"/>
          </p:nvPr>
        </p:nvSpPr>
        <p:spPr/>
        <p:txBody>
          <a:bodyPr numCol="2">
            <a:normAutofit/>
          </a:bodyPr>
          <a:lstStyle/>
          <a:p>
            <a:r>
              <a:rPr lang="en-US" dirty="0">
                <a:solidFill>
                  <a:schemeClr val="bg1"/>
                </a:solidFill>
              </a:rPr>
              <a:t>Produce … any </a:t>
            </a:r>
            <a:r>
              <a:rPr lang="en-US" dirty="0">
                <a:solidFill>
                  <a:srgbClr val="FFFF00"/>
                </a:solidFill>
              </a:rPr>
              <a:t>translation</a:t>
            </a:r>
            <a:r>
              <a:rPr lang="en-US" dirty="0">
                <a:solidFill>
                  <a:schemeClr val="bg1"/>
                </a:solidFill>
              </a:rPr>
              <a:t> (3(1)(a))</a:t>
            </a:r>
          </a:p>
          <a:p>
            <a:r>
              <a:rPr lang="en-US" dirty="0">
                <a:solidFill>
                  <a:srgbClr val="FFFF00"/>
                </a:solidFill>
              </a:rPr>
              <a:t>Convert</a:t>
            </a:r>
            <a:r>
              <a:rPr lang="en-US" dirty="0">
                <a:solidFill>
                  <a:schemeClr val="bg1"/>
                </a:solidFill>
              </a:rPr>
              <a:t> dramatic work into non-dramatic work (3(1)(b)</a:t>
            </a:r>
          </a:p>
          <a:p>
            <a:r>
              <a:rPr lang="en-US" dirty="0">
                <a:solidFill>
                  <a:srgbClr val="FFFF00"/>
                </a:solidFill>
              </a:rPr>
              <a:t>Convert</a:t>
            </a:r>
            <a:r>
              <a:rPr lang="en-US" dirty="0">
                <a:solidFill>
                  <a:schemeClr val="bg1"/>
                </a:solidFill>
              </a:rPr>
              <a:t> non-dramatic work into dramatic work (3(1)(c))</a:t>
            </a:r>
          </a:p>
          <a:p>
            <a:r>
              <a:rPr lang="en-US" dirty="0">
                <a:solidFill>
                  <a:schemeClr val="bg1"/>
                </a:solidFill>
              </a:rPr>
              <a:t>To make a </a:t>
            </a:r>
            <a:r>
              <a:rPr lang="en-US" dirty="0">
                <a:solidFill>
                  <a:srgbClr val="FFFF00"/>
                </a:solidFill>
              </a:rPr>
              <a:t>sound recording</a:t>
            </a:r>
            <a:r>
              <a:rPr lang="en-US" dirty="0">
                <a:solidFill>
                  <a:schemeClr val="bg1"/>
                </a:solidFill>
              </a:rPr>
              <a:t>, etc. of a literary, etc. work (3(1)(d))</a:t>
            </a:r>
          </a:p>
          <a:p>
            <a:r>
              <a:rPr lang="en-US" dirty="0">
                <a:solidFill>
                  <a:srgbClr val="FFFF00"/>
                </a:solidFill>
              </a:rPr>
              <a:t>Reproduce</a:t>
            </a:r>
            <a:r>
              <a:rPr lang="en-US" dirty="0">
                <a:solidFill>
                  <a:schemeClr val="bg1"/>
                </a:solidFill>
              </a:rPr>
              <a:t>, etc. a literary, etc. work </a:t>
            </a:r>
            <a:r>
              <a:rPr lang="en-US" dirty="0">
                <a:solidFill>
                  <a:srgbClr val="FFFF00"/>
                </a:solidFill>
              </a:rPr>
              <a:t>as a cinematographic work </a:t>
            </a:r>
            <a:r>
              <a:rPr lang="en-US" dirty="0">
                <a:solidFill>
                  <a:schemeClr val="bg1"/>
                </a:solidFill>
              </a:rPr>
              <a:t>(3(1)(e))</a:t>
            </a:r>
          </a:p>
          <a:p>
            <a:r>
              <a:rPr lang="en-US" dirty="0">
                <a:solidFill>
                  <a:schemeClr val="bg1"/>
                </a:solidFill>
              </a:rPr>
              <a:t>Communicate a work to the public by </a:t>
            </a:r>
            <a:r>
              <a:rPr lang="en-US" dirty="0">
                <a:solidFill>
                  <a:srgbClr val="FFFF00"/>
                </a:solidFill>
              </a:rPr>
              <a:t>telecommunication</a:t>
            </a:r>
            <a:r>
              <a:rPr lang="en-US" dirty="0">
                <a:solidFill>
                  <a:schemeClr val="bg1"/>
                </a:solidFill>
              </a:rPr>
              <a:t> (3(1)(f))</a:t>
            </a:r>
          </a:p>
          <a:p>
            <a:r>
              <a:rPr lang="en-US" dirty="0">
                <a:solidFill>
                  <a:schemeClr val="bg1"/>
                </a:solidFill>
              </a:rPr>
              <a:t>Present an artistic work at a </a:t>
            </a:r>
            <a:r>
              <a:rPr lang="en-US" dirty="0">
                <a:solidFill>
                  <a:srgbClr val="FFFF00"/>
                </a:solidFill>
              </a:rPr>
              <a:t>public exhibition</a:t>
            </a:r>
            <a:r>
              <a:rPr lang="en-US" dirty="0">
                <a:solidFill>
                  <a:schemeClr val="bg1"/>
                </a:solidFill>
              </a:rPr>
              <a:t>…. (3(1)(g))</a:t>
            </a:r>
          </a:p>
          <a:p>
            <a:r>
              <a:rPr lang="en-US" dirty="0">
                <a:solidFill>
                  <a:srgbClr val="FFFF00"/>
                </a:solidFill>
              </a:rPr>
              <a:t>Rent</a:t>
            </a:r>
            <a:r>
              <a:rPr lang="en-US" dirty="0">
                <a:solidFill>
                  <a:schemeClr val="bg1"/>
                </a:solidFill>
              </a:rPr>
              <a:t> out a computer program, etc. (3(1)(h))</a:t>
            </a:r>
          </a:p>
          <a:p>
            <a:r>
              <a:rPr lang="en-US" dirty="0">
                <a:solidFill>
                  <a:srgbClr val="FFFF00"/>
                </a:solidFill>
              </a:rPr>
              <a:t>Rent</a:t>
            </a:r>
            <a:r>
              <a:rPr lang="en-US" dirty="0">
                <a:solidFill>
                  <a:schemeClr val="bg1"/>
                </a:solidFill>
              </a:rPr>
              <a:t> out a sound recording of a musical work … (3(1)(</a:t>
            </a:r>
            <a:r>
              <a:rPr lang="en-US" dirty="0" err="1">
                <a:solidFill>
                  <a:schemeClr val="bg1"/>
                </a:solidFill>
              </a:rPr>
              <a:t>i</a:t>
            </a:r>
            <a:r>
              <a:rPr lang="en-US" dirty="0">
                <a:solidFill>
                  <a:schemeClr val="bg1"/>
                </a:solidFill>
              </a:rPr>
              <a:t>))</a:t>
            </a:r>
          </a:p>
          <a:p>
            <a:r>
              <a:rPr lang="en-US" dirty="0">
                <a:solidFill>
                  <a:srgbClr val="FFFF00"/>
                </a:solidFill>
              </a:rPr>
              <a:t>Sell or transfer </a:t>
            </a:r>
            <a:r>
              <a:rPr lang="en-US" dirty="0">
                <a:solidFill>
                  <a:schemeClr val="bg1"/>
                </a:solidFill>
              </a:rPr>
              <a:t>ownership of tangible object … (3(1)(j)</a:t>
            </a:r>
          </a:p>
          <a:p>
            <a:r>
              <a:rPr lang="en-US" dirty="0">
                <a:solidFill>
                  <a:srgbClr val="FFFF00"/>
                </a:solidFill>
              </a:rPr>
              <a:t>Authorize any of above acts </a:t>
            </a:r>
            <a:r>
              <a:rPr lang="en-US" dirty="0">
                <a:solidFill>
                  <a:schemeClr val="bg1"/>
                </a:solidFill>
              </a:rPr>
              <a:t>(3(1))</a:t>
            </a: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51</a:t>
            </a:fld>
            <a:endParaRPr lang="en-US"/>
          </a:p>
        </p:txBody>
      </p:sp>
    </p:spTree>
    <p:extLst>
      <p:ext uri="{BB962C8B-B14F-4D97-AF65-F5344CB8AC3E}">
        <p14:creationId xmlns:p14="http://schemas.microsoft.com/office/powerpoint/2010/main" val="28752925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2E3F5-B588-6049-B22E-2DFC99500379}"/>
              </a:ext>
            </a:extLst>
          </p:cNvPr>
          <p:cNvSpPr>
            <a:spLocks noGrp="1"/>
          </p:cNvSpPr>
          <p:nvPr>
            <p:ph type="title"/>
          </p:nvPr>
        </p:nvSpPr>
        <p:spPr>
          <a:xfrm>
            <a:off x="457200" y="326593"/>
            <a:ext cx="8229600" cy="5456690"/>
          </a:xfrm>
        </p:spPr>
        <p:txBody>
          <a:bodyPr>
            <a:noAutofit/>
          </a:bodyPr>
          <a:lstStyle/>
          <a:p>
            <a:pPr algn="ctr"/>
            <a:r>
              <a:rPr lang="en-US" sz="6000" dirty="0">
                <a:solidFill>
                  <a:schemeClr val="bg1"/>
                </a:solidFill>
              </a:rPr>
              <a:t>Anything missing</a:t>
            </a:r>
            <a:r>
              <a:rPr lang="en-US" sz="6000" dirty="0">
                <a:solidFill>
                  <a:srgbClr val="FF0000"/>
                </a:solidFill>
              </a:rPr>
              <a:t>?</a:t>
            </a:r>
            <a:br>
              <a:rPr lang="en-US" sz="6000" dirty="0">
                <a:solidFill>
                  <a:schemeClr val="bg1"/>
                </a:solidFill>
              </a:rPr>
            </a:br>
            <a:r>
              <a:rPr lang="en-US" sz="6000" dirty="0">
                <a:solidFill>
                  <a:schemeClr val="bg1"/>
                </a:solidFill>
              </a:rPr>
              <a:t>Anything you would like to get rid of</a:t>
            </a:r>
            <a:r>
              <a:rPr lang="en-US" sz="6000" dirty="0">
                <a:solidFill>
                  <a:srgbClr val="FF0000"/>
                </a:solidFill>
              </a:rPr>
              <a:t>?</a:t>
            </a:r>
          </a:p>
        </p:txBody>
      </p:sp>
    </p:spTree>
    <p:extLst>
      <p:ext uri="{BB962C8B-B14F-4D97-AF65-F5344CB8AC3E}">
        <p14:creationId xmlns:p14="http://schemas.microsoft.com/office/powerpoint/2010/main" val="19813590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671735-4FD6-EF46-BE2A-D7519E4D2386}"/>
              </a:ext>
            </a:extLst>
          </p:cNvPr>
          <p:cNvSpPr>
            <a:spLocks noGrp="1"/>
          </p:cNvSpPr>
          <p:nvPr>
            <p:ph sz="quarter" idx="10"/>
          </p:nvPr>
        </p:nvSpPr>
        <p:spPr>
          <a:xfrm>
            <a:off x="457200" y="1472540"/>
            <a:ext cx="8229600" cy="4253594"/>
          </a:xfrm>
        </p:spPr>
        <p:txBody>
          <a:bodyPr>
            <a:normAutofit/>
          </a:bodyPr>
          <a:lstStyle/>
          <a:p>
            <a:pPr marL="0" indent="0" algn="ctr">
              <a:buNone/>
            </a:pPr>
            <a:r>
              <a:rPr lang="en-US" sz="9600" dirty="0">
                <a:solidFill>
                  <a:schemeClr val="bg1"/>
                </a:solidFill>
                <a:latin typeface="Times New Roman" panose="02020603050405020304" pitchFamily="18" charset="0"/>
                <a:cs typeface="Times New Roman" panose="02020603050405020304" pitchFamily="18" charset="0"/>
              </a:rPr>
              <a:t>Derivative Rights</a:t>
            </a:r>
          </a:p>
        </p:txBody>
      </p:sp>
    </p:spTree>
    <p:extLst>
      <p:ext uri="{BB962C8B-B14F-4D97-AF65-F5344CB8AC3E}">
        <p14:creationId xmlns:p14="http://schemas.microsoft.com/office/powerpoint/2010/main" val="16162722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green, table, sitting&#10;&#10;Description automatically generated">
            <a:extLst>
              <a:ext uri="{FF2B5EF4-FFF2-40B4-BE49-F238E27FC236}">
                <a16:creationId xmlns:a16="http://schemas.microsoft.com/office/drawing/2014/main" id="{EC8350B0-0104-0440-8D05-2BBDA344620D}"/>
              </a:ext>
            </a:extLst>
          </p:cNvPr>
          <p:cNvPicPr>
            <a:picLocks noChangeAspect="1"/>
          </p:cNvPicPr>
          <p:nvPr/>
        </p:nvPicPr>
        <p:blipFill>
          <a:blip r:embed="rId2"/>
          <a:stretch>
            <a:fillRect/>
          </a:stretch>
        </p:blipFill>
        <p:spPr>
          <a:xfrm>
            <a:off x="1279595" y="513737"/>
            <a:ext cx="6584810" cy="4188891"/>
          </a:xfrm>
          <a:prstGeom prst="rect">
            <a:avLst/>
          </a:prstGeom>
        </p:spPr>
      </p:pic>
      <p:sp>
        <p:nvSpPr>
          <p:cNvPr id="4" name="TextBox 3">
            <a:extLst>
              <a:ext uri="{FF2B5EF4-FFF2-40B4-BE49-F238E27FC236}">
                <a16:creationId xmlns:a16="http://schemas.microsoft.com/office/drawing/2014/main" id="{082B411D-D0C1-A949-9454-97758A047512}"/>
              </a:ext>
            </a:extLst>
          </p:cNvPr>
          <p:cNvSpPr txBox="1"/>
          <p:nvPr/>
        </p:nvSpPr>
        <p:spPr>
          <a:xfrm>
            <a:off x="2836589" y="5142016"/>
            <a:ext cx="3470822" cy="461665"/>
          </a:xfrm>
          <a:prstGeom prst="rect">
            <a:avLst/>
          </a:prstGeom>
          <a:noFill/>
        </p:spPr>
        <p:txBody>
          <a:bodyPr wrap="none" rtlCol="0">
            <a:spAutoFit/>
          </a:bodyPr>
          <a:lstStyle/>
          <a:p>
            <a:r>
              <a:rPr lang="en-CA" sz="2400" dirty="0">
                <a:solidFill>
                  <a:schemeClr val="bg1"/>
                </a:solidFill>
              </a:rPr>
              <a:t>15 in One Slicer &amp; Dicer</a:t>
            </a:r>
            <a:endParaRPr lang="en-US" sz="2400" dirty="0">
              <a:solidFill>
                <a:schemeClr val="bg1"/>
              </a:solidFill>
            </a:endParaRPr>
          </a:p>
        </p:txBody>
      </p:sp>
    </p:spTree>
    <p:extLst>
      <p:ext uri="{BB962C8B-B14F-4D97-AF65-F5344CB8AC3E}">
        <p14:creationId xmlns:p14="http://schemas.microsoft.com/office/powerpoint/2010/main" val="41579798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Rights of the copyright owner</a:t>
            </a:r>
          </a:p>
        </p:txBody>
      </p:sp>
      <p:sp>
        <p:nvSpPr>
          <p:cNvPr id="2" name="Content Placeholder 1"/>
          <p:cNvSpPr>
            <a:spLocks noGrp="1"/>
          </p:cNvSpPr>
          <p:nvPr>
            <p:ph idx="1"/>
          </p:nvPr>
        </p:nvSpPr>
        <p:spPr>
          <a:xfrm>
            <a:off x="457200" y="1740301"/>
            <a:ext cx="7998031" cy="3983605"/>
          </a:xfrm>
        </p:spPr>
        <p:txBody>
          <a:bodyPr>
            <a:normAutofit/>
          </a:bodyPr>
          <a:lstStyle/>
          <a:p>
            <a:pPr marL="0" indent="0">
              <a:lnSpc>
                <a:spcPct val="100000"/>
              </a:lnSpc>
              <a:buNone/>
            </a:pPr>
            <a:r>
              <a:rPr lang="en-US" sz="4800" dirty="0">
                <a:solidFill>
                  <a:schemeClr val="bg1"/>
                </a:solidFill>
              </a:rPr>
              <a:t>For how long should these rights last</a:t>
            </a:r>
            <a:r>
              <a:rPr lang="en-US" sz="4800" dirty="0">
                <a:solidFill>
                  <a:srgbClr val="FF0000"/>
                </a:solidFill>
              </a:rPr>
              <a:t>?</a:t>
            </a:r>
            <a:r>
              <a:rPr lang="en-US" sz="4800" dirty="0">
                <a:solidFill>
                  <a:schemeClr val="bg1"/>
                </a:solidFill>
              </a:rPr>
              <a:t> </a:t>
            </a:r>
          </a:p>
          <a:p>
            <a:pPr marL="0" indent="0">
              <a:lnSpc>
                <a:spcPct val="100000"/>
              </a:lnSpc>
              <a:buNone/>
            </a:pPr>
            <a:r>
              <a:rPr lang="en-US" sz="4800" dirty="0">
                <a:solidFill>
                  <a:schemeClr val="bg1"/>
                </a:solidFill>
              </a:rPr>
              <a:t>What should be the term of copyright</a:t>
            </a:r>
            <a:r>
              <a:rPr lang="en-US" sz="4800" dirty="0">
                <a:solidFill>
                  <a:srgbClr val="FF0000"/>
                </a:solidFill>
              </a:rPr>
              <a:t>?</a:t>
            </a:r>
          </a:p>
          <a:p>
            <a:pPr lvl="1"/>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55</a:t>
            </a:fld>
            <a:endParaRPr lang="en-US"/>
          </a:p>
        </p:txBody>
      </p:sp>
    </p:spTree>
    <p:extLst>
      <p:ext uri="{BB962C8B-B14F-4D97-AF65-F5344CB8AC3E}">
        <p14:creationId xmlns:p14="http://schemas.microsoft.com/office/powerpoint/2010/main" val="35933466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7DCC6-484F-0649-83BE-8EE85350C8BE}"/>
              </a:ext>
            </a:extLst>
          </p:cNvPr>
          <p:cNvSpPr>
            <a:spLocks noGrp="1"/>
          </p:cNvSpPr>
          <p:nvPr>
            <p:ph type="title"/>
          </p:nvPr>
        </p:nvSpPr>
        <p:spPr>
          <a:xfrm>
            <a:off x="457200" y="115866"/>
            <a:ext cx="8229600" cy="1016000"/>
          </a:xfrm>
        </p:spPr>
        <p:txBody>
          <a:bodyPr/>
          <a:lstStyle/>
          <a:p>
            <a:r>
              <a:rPr lang="en-US" dirty="0">
                <a:solidFill>
                  <a:srgbClr val="FF0000"/>
                </a:solidFill>
              </a:rPr>
              <a:t>Options</a:t>
            </a:r>
            <a:r>
              <a:rPr lang="en-US" dirty="0">
                <a:solidFill>
                  <a:srgbClr val="FFFF00"/>
                </a:solidFill>
              </a:rPr>
              <a:t>:</a:t>
            </a:r>
          </a:p>
        </p:txBody>
      </p:sp>
      <p:sp>
        <p:nvSpPr>
          <p:cNvPr id="3" name="Content Placeholder 2">
            <a:extLst>
              <a:ext uri="{FF2B5EF4-FFF2-40B4-BE49-F238E27FC236}">
                <a16:creationId xmlns:a16="http://schemas.microsoft.com/office/drawing/2014/main" id="{AAEC7863-640A-664A-AA8C-241E8281B296}"/>
              </a:ext>
            </a:extLst>
          </p:cNvPr>
          <p:cNvSpPr>
            <a:spLocks noGrp="1"/>
          </p:cNvSpPr>
          <p:nvPr>
            <p:ph sz="quarter" idx="10"/>
          </p:nvPr>
        </p:nvSpPr>
        <p:spPr>
          <a:xfrm>
            <a:off x="457200" y="1131865"/>
            <a:ext cx="8229600" cy="4722669"/>
          </a:xfrm>
        </p:spPr>
        <p:txBody>
          <a:bodyPr/>
          <a:lstStyle/>
          <a:p>
            <a:pPr marL="0" indent="0">
              <a:lnSpc>
                <a:spcPct val="100000"/>
              </a:lnSpc>
              <a:buNone/>
            </a:pPr>
            <a:r>
              <a:rPr lang="en-CA" b="1" dirty="0">
                <a:solidFill>
                  <a:schemeClr val="bg1"/>
                </a:solidFill>
              </a:rPr>
              <a:t>1. The Statute of Anne 1710 (UK)</a:t>
            </a:r>
            <a:r>
              <a:rPr lang="en-CA" dirty="0">
                <a:solidFill>
                  <a:schemeClr val="bg1"/>
                </a:solidFill>
              </a:rPr>
              <a:t> gave a limited term of protection to works of </a:t>
            </a:r>
            <a:r>
              <a:rPr lang="en-CA" u="sng" dirty="0">
                <a:solidFill>
                  <a:srgbClr val="FFFF00"/>
                </a:solidFill>
              </a:rPr>
              <a:t>28 years</a:t>
            </a:r>
            <a:r>
              <a:rPr lang="en-CA" dirty="0">
                <a:solidFill>
                  <a:schemeClr val="bg1"/>
                </a:solidFill>
              </a:rPr>
              <a:t>.</a:t>
            </a:r>
          </a:p>
          <a:p>
            <a:pPr marL="0" indent="0">
              <a:lnSpc>
                <a:spcPct val="100000"/>
              </a:lnSpc>
              <a:buNone/>
            </a:pPr>
            <a:r>
              <a:rPr lang="en-CA" b="1" dirty="0">
                <a:solidFill>
                  <a:schemeClr val="bg1"/>
                </a:solidFill>
              </a:rPr>
              <a:t>2. The Copyright Act 1842 (UK</a:t>
            </a:r>
            <a:r>
              <a:rPr lang="en-CA" dirty="0">
                <a:solidFill>
                  <a:schemeClr val="bg1"/>
                </a:solidFill>
              </a:rPr>
              <a:t>), for which a number of prominent authors lobbied, increased the term of protection to </a:t>
            </a:r>
            <a:r>
              <a:rPr lang="en-CA" u="sng" dirty="0">
                <a:solidFill>
                  <a:srgbClr val="FFFF00"/>
                </a:solidFill>
              </a:rPr>
              <a:t>42 years </a:t>
            </a:r>
            <a:r>
              <a:rPr lang="en-CA" u="sng" dirty="0">
                <a:solidFill>
                  <a:schemeClr val="bg1"/>
                </a:solidFill>
              </a:rPr>
              <a:t>from publication, </a:t>
            </a:r>
            <a:r>
              <a:rPr lang="en-CA" u="sng" dirty="0">
                <a:solidFill>
                  <a:srgbClr val="FFFF00"/>
                </a:solidFill>
              </a:rPr>
              <a:t>or seven years beyond the death of the author</a:t>
            </a:r>
            <a:r>
              <a:rPr lang="en-CA" dirty="0">
                <a:solidFill>
                  <a:schemeClr val="bg1"/>
                </a:solidFill>
              </a:rPr>
              <a:t>, whichever was the longer.</a:t>
            </a:r>
          </a:p>
          <a:p>
            <a:pPr marL="0" indent="0">
              <a:lnSpc>
                <a:spcPct val="100000"/>
              </a:lnSpc>
              <a:buNone/>
            </a:pPr>
            <a:r>
              <a:rPr lang="en-CA" b="1" dirty="0">
                <a:solidFill>
                  <a:schemeClr val="bg1"/>
                </a:solidFill>
              </a:rPr>
              <a:t>3. </a:t>
            </a:r>
            <a:r>
              <a:rPr lang="en-CA" b="1" dirty="0">
                <a:solidFill>
                  <a:srgbClr val="FF0000"/>
                </a:solidFill>
              </a:rPr>
              <a:t>Berne</a:t>
            </a:r>
            <a:r>
              <a:rPr lang="en-CA" b="1" dirty="0">
                <a:solidFill>
                  <a:schemeClr val="bg1"/>
                </a:solidFill>
              </a:rPr>
              <a:t> Convention</a:t>
            </a:r>
            <a:r>
              <a:rPr lang="en-CA" dirty="0">
                <a:solidFill>
                  <a:schemeClr val="bg1"/>
                </a:solidFill>
              </a:rPr>
              <a:t> – </a:t>
            </a:r>
            <a:r>
              <a:rPr lang="en-CA" u="sng" dirty="0">
                <a:solidFill>
                  <a:srgbClr val="FFFF00"/>
                </a:solidFill>
              </a:rPr>
              <a:t>life of the author plus 50 years</a:t>
            </a:r>
            <a:r>
              <a:rPr lang="en-CA" dirty="0">
                <a:solidFill>
                  <a:schemeClr val="bg1"/>
                </a:solidFill>
              </a:rPr>
              <a:t>. </a:t>
            </a:r>
          </a:p>
          <a:p>
            <a:pPr marL="0" indent="0">
              <a:lnSpc>
                <a:spcPct val="100000"/>
              </a:lnSpc>
              <a:buNone/>
            </a:pPr>
            <a:r>
              <a:rPr lang="en-CA" b="1" dirty="0">
                <a:solidFill>
                  <a:schemeClr val="bg1"/>
                </a:solidFill>
              </a:rPr>
              <a:t>4. </a:t>
            </a:r>
            <a:r>
              <a:rPr lang="en-CA" b="1" dirty="0">
                <a:solidFill>
                  <a:srgbClr val="FF0000"/>
                </a:solidFill>
              </a:rPr>
              <a:t>U</a:t>
            </a:r>
            <a:r>
              <a:rPr lang="en-CA" b="1" dirty="0">
                <a:solidFill>
                  <a:schemeClr val="bg1"/>
                </a:solidFill>
              </a:rPr>
              <a:t>S</a:t>
            </a:r>
            <a:r>
              <a:rPr lang="en-CA" b="1" dirty="0">
                <a:solidFill>
                  <a:srgbClr val="00B0F0"/>
                </a:solidFill>
              </a:rPr>
              <a:t>A</a:t>
            </a:r>
            <a:r>
              <a:rPr lang="en-CA" b="1" dirty="0">
                <a:solidFill>
                  <a:schemeClr val="bg1"/>
                </a:solidFill>
              </a:rPr>
              <a:t> approach: </a:t>
            </a:r>
            <a:r>
              <a:rPr lang="en-CA" b="1" dirty="0">
                <a:solidFill>
                  <a:srgbClr val="FFFF00"/>
                </a:solidFill>
              </a:rPr>
              <a:t>life of the author plus 70 years</a:t>
            </a:r>
            <a:r>
              <a:rPr lang="en-CA" b="1" dirty="0">
                <a:solidFill>
                  <a:schemeClr val="bg1"/>
                </a:solidFill>
              </a:rPr>
              <a:t>.</a:t>
            </a:r>
            <a:endParaRPr lang="en-CA" dirty="0">
              <a:solidFill>
                <a:schemeClr val="bg1"/>
              </a:solidFill>
            </a:endParaRPr>
          </a:p>
          <a:p>
            <a:pPr marL="0" indent="0">
              <a:lnSpc>
                <a:spcPct val="100000"/>
              </a:lnSpc>
              <a:buNone/>
            </a:pPr>
            <a:r>
              <a:rPr lang="en-CA" b="1" dirty="0">
                <a:solidFill>
                  <a:schemeClr val="bg1"/>
                </a:solidFill>
              </a:rPr>
              <a:t>5. Renewable every 20 years (infinitely).</a:t>
            </a:r>
          </a:p>
          <a:p>
            <a:pPr marL="0" indent="0">
              <a:lnSpc>
                <a:spcPct val="100000"/>
              </a:lnSpc>
              <a:buNone/>
            </a:pPr>
            <a:r>
              <a:rPr lang="en-CA" b="1" dirty="0">
                <a:solidFill>
                  <a:schemeClr val="bg1"/>
                </a:solidFill>
              </a:rPr>
              <a:t>6. Renewable every 20 years (to a maximum).</a:t>
            </a:r>
            <a:endParaRPr lang="en-CA" dirty="0">
              <a:solidFill>
                <a:schemeClr val="bg1"/>
              </a:solidFill>
            </a:endParaRPr>
          </a:p>
          <a:p>
            <a:pPr marL="0" indent="0">
              <a:lnSpc>
                <a:spcPct val="100000"/>
              </a:lnSpc>
              <a:buNone/>
            </a:pPr>
            <a:r>
              <a:rPr lang="en-CA" b="1" dirty="0">
                <a:solidFill>
                  <a:schemeClr val="bg1"/>
                </a:solidFill>
              </a:rPr>
              <a:t>7. Perpetual.</a:t>
            </a:r>
            <a:endParaRPr lang="en-CA" dirty="0">
              <a:solidFill>
                <a:schemeClr val="bg1"/>
              </a:solidFill>
            </a:endParaRPr>
          </a:p>
          <a:p>
            <a:pPr marL="457200" indent="-457200">
              <a:buFont typeface="+mj-lt"/>
              <a:buAutoNum type="arabicPeriod"/>
            </a:pPr>
            <a:endParaRPr lang="en-US" dirty="0"/>
          </a:p>
        </p:txBody>
      </p:sp>
    </p:spTree>
    <p:extLst>
      <p:ext uri="{BB962C8B-B14F-4D97-AF65-F5344CB8AC3E}">
        <p14:creationId xmlns:p14="http://schemas.microsoft.com/office/powerpoint/2010/main" val="5885836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Rights of the copyright owner</a:t>
            </a:r>
          </a:p>
        </p:txBody>
      </p:sp>
      <p:sp>
        <p:nvSpPr>
          <p:cNvPr id="2" name="Content Placeholder 1"/>
          <p:cNvSpPr>
            <a:spLocks noGrp="1"/>
          </p:cNvSpPr>
          <p:nvPr>
            <p:ph idx="1"/>
          </p:nvPr>
        </p:nvSpPr>
        <p:spPr/>
        <p:txBody>
          <a:bodyPr>
            <a:normAutofit/>
          </a:bodyPr>
          <a:lstStyle/>
          <a:p>
            <a:pPr marL="0" indent="0">
              <a:buNone/>
            </a:pPr>
            <a:r>
              <a:rPr lang="en-US" sz="3200" b="1" dirty="0">
                <a:solidFill>
                  <a:schemeClr val="bg1"/>
                </a:solidFill>
              </a:rPr>
              <a:t>Term of copyright in Canada </a:t>
            </a:r>
            <a:r>
              <a:rPr lang="en-US" sz="3200" dirty="0">
                <a:solidFill>
                  <a:schemeClr val="bg1"/>
                </a:solidFill>
              </a:rPr>
              <a:t>(ss. 6-12)</a:t>
            </a:r>
          </a:p>
          <a:p>
            <a:r>
              <a:rPr lang="en-US" sz="3200" dirty="0">
                <a:solidFill>
                  <a:srgbClr val="FFFF00"/>
                </a:solidFill>
              </a:rPr>
              <a:t>General</a:t>
            </a:r>
            <a:r>
              <a:rPr lang="en-US" sz="3200" dirty="0">
                <a:solidFill>
                  <a:schemeClr val="bg1"/>
                </a:solidFill>
              </a:rPr>
              <a:t> </a:t>
            </a:r>
            <a:r>
              <a:rPr lang="en-US" sz="3200" dirty="0">
                <a:solidFill>
                  <a:srgbClr val="FF0000"/>
                </a:solidFill>
              </a:rPr>
              <a:t>= </a:t>
            </a:r>
            <a:r>
              <a:rPr lang="en-US" sz="3200" dirty="0">
                <a:solidFill>
                  <a:srgbClr val="FFFF00"/>
                </a:solidFill>
              </a:rPr>
              <a:t>Life of the author</a:t>
            </a:r>
            <a:r>
              <a:rPr lang="en-US" sz="3200" dirty="0">
                <a:solidFill>
                  <a:srgbClr val="FF0000"/>
                </a:solidFill>
              </a:rPr>
              <a:t> + </a:t>
            </a:r>
            <a:r>
              <a:rPr lang="en-US" sz="3200" dirty="0">
                <a:solidFill>
                  <a:srgbClr val="FFFF00"/>
                </a:solidFill>
              </a:rPr>
              <a:t>50 years </a:t>
            </a:r>
            <a:r>
              <a:rPr lang="en-US" sz="3200" dirty="0">
                <a:solidFill>
                  <a:schemeClr val="bg1"/>
                </a:solidFill>
              </a:rPr>
              <a:t>from the end of the calendar year in which the author dies  (s. 6)</a:t>
            </a:r>
          </a:p>
          <a:p>
            <a:r>
              <a:rPr lang="en-US" sz="3200" dirty="0">
                <a:solidFill>
                  <a:srgbClr val="FFFF00"/>
                </a:solidFill>
              </a:rPr>
              <a:t>Joint ownership</a:t>
            </a:r>
            <a:r>
              <a:rPr lang="en-US" sz="3200" dirty="0">
                <a:solidFill>
                  <a:schemeClr val="bg1"/>
                </a:solidFill>
              </a:rPr>
              <a:t>? </a:t>
            </a:r>
          </a:p>
          <a:p>
            <a:pPr lvl="1">
              <a:buFont typeface="Courier New" panose="02070309020205020404" pitchFamily="49" charset="0"/>
              <a:buChar char="o"/>
            </a:pPr>
            <a:r>
              <a:rPr lang="en-US" sz="3200" dirty="0">
                <a:solidFill>
                  <a:schemeClr val="bg1"/>
                </a:solidFill>
              </a:rPr>
              <a:t>50 years runs from the end of the calendar year in which the last of the authors dies (s. 9)</a:t>
            </a:r>
          </a:p>
        </p:txBody>
      </p:sp>
      <p:sp>
        <p:nvSpPr>
          <p:cNvPr id="4" name="Slide Number Placeholder 3"/>
          <p:cNvSpPr>
            <a:spLocks noGrp="1"/>
          </p:cNvSpPr>
          <p:nvPr>
            <p:ph type="sldNum" sz="quarter" idx="12"/>
          </p:nvPr>
        </p:nvSpPr>
        <p:spPr/>
        <p:txBody>
          <a:bodyPr/>
          <a:lstStyle/>
          <a:p>
            <a:fld id="{600857A6-B069-5747-8C2C-4237D03FF20B}" type="slidenum">
              <a:rPr lang="en-US" smtClean="0"/>
              <a:t>57</a:t>
            </a:fld>
            <a:endParaRPr lang="en-US"/>
          </a:p>
        </p:txBody>
      </p:sp>
    </p:spTree>
    <p:extLst>
      <p:ext uri="{BB962C8B-B14F-4D97-AF65-F5344CB8AC3E}">
        <p14:creationId xmlns:p14="http://schemas.microsoft.com/office/powerpoint/2010/main" val="12124913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F0BF4-2F88-F34E-A838-952502ED7AFC}"/>
              </a:ext>
            </a:extLst>
          </p:cNvPr>
          <p:cNvSpPr>
            <a:spLocks noGrp="1"/>
          </p:cNvSpPr>
          <p:nvPr>
            <p:ph type="title"/>
          </p:nvPr>
        </p:nvSpPr>
        <p:spPr>
          <a:xfrm>
            <a:off x="457200" y="189959"/>
            <a:ext cx="8229600" cy="1008220"/>
          </a:xfrm>
        </p:spPr>
        <p:txBody>
          <a:bodyPr>
            <a:normAutofit/>
          </a:bodyPr>
          <a:lstStyle/>
          <a:p>
            <a:pPr algn="ctr"/>
            <a:r>
              <a:rPr lang="en-US" sz="4400" b="1" dirty="0">
                <a:solidFill>
                  <a:srgbClr val="FFFF00"/>
                </a:solidFill>
              </a:rPr>
              <a:t>Caveat</a:t>
            </a:r>
            <a:r>
              <a:rPr lang="en-US" sz="4400" b="1" dirty="0">
                <a:solidFill>
                  <a:srgbClr val="FF0000"/>
                </a:solidFill>
              </a:rPr>
              <a:t>:</a:t>
            </a:r>
          </a:p>
        </p:txBody>
      </p:sp>
      <p:sp>
        <p:nvSpPr>
          <p:cNvPr id="3" name="Content Placeholder 2">
            <a:extLst>
              <a:ext uri="{FF2B5EF4-FFF2-40B4-BE49-F238E27FC236}">
                <a16:creationId xmlns:a16="http://schemas.microsoft.com/office/drawing/2014/main" id="{0F8EBC0D-2EF5-7447-86A3-CF259245D072}"/>
              </a:ext>
            </a:extLst>
          </p:cNvPr>
          <p:cNvSpPr>
            <a:spLocks noGrp="1"/>
          </p:cNvSpPr>
          <p:nvPr>
            <p:ph sz="quarter" idx="10"/>
          </p:nvPr>
        </p:nvSpPr>
        <p:spPr>
          <a:xfrm>
            <a:off x="457200" y="1355833"/>
            <a:ext cx="8229600" cy="4540469"/>
          </a:xfrm>
        </p:spPr>
        <p:txBody>
          <a:bodyPr/>
          <a:lstStyle/>
          <a:p>
            <a:pPr marL="0" indent="0" fontAlgn="base">
              <a:lnSpc>
                <a:spcPct val="100000"/>
              </a:lnSpc>
              <a:buNone/>
            </a:pPr>
            <a:r>
              <a:rPr lang="en-CA" b="1" dirty="0">
                <a:solidFill>
                  <a:schemeClr val="bg1"/>
                </a:solidFill>
              </a:rPr>
              <a:t>New </a:t>
            </a:r>
            <a:r>
              <a:rPr lang="en-CA" b="1" dirty="0">
                <a:solidFill>
                  <a:srgbClr val="FF0000"/>
                </a:solidFill>
              </a:rPr>
              <a:t>Canada</a:t>
            </a:r>
            <a:r>
              <a:rPr lang="en-CA" b="1" dirty="0">
                <a:solidFill>
                  <a:schemeClr val="bg1"/>
                </a:solidFill>
              </a:rPr>
              <a:t>–</a:t>
            </a:r>
            <a:r>
              <a:rPr lang="en-CA" b="1" dirty="0">
                <a:solidFill>
                  <a:srgbClr val="00B0F0"/>
                </a:solidFill>
              </a:rPr>
              <a:t>United States</a:t>
            </a:r>
            <a:r>
              <a:rPr lang="en-CA" b="1" dirty="0">
                <a:solidFill>
                  <a:schemeClr val="bg1"/>
                </a:solidFill>
              </a:rPr>
              <a:t>–</a:t>
            </a:r>
            <a:r>
              <a:rPr lang="en-CA" b="1" dirty="0">
                <a:solidFill>
                  <a:srgbClr val="92D050"/>
                </a:solidFill>
              </a:rPr>
              <a:t>Mexico Agreement </a:t>
            </a:r>
            <a:r>
              <a:rPr lang="en-CA" b="1" dirty="0">
                <a:solidFill>
                  <a:schemeClr val="bg1"/>
                </a:solidFill>
              </a:rPr>
              <a:t>(CUSMA)</a:t>
            </a:r>
          </a:p>
          <a:p>
            <a:pPr marL="0" indent="0" fontAlgn="base">
              <a:lnSpc>
                <a:spcPct val="100000"/>
              </a:lnSpc>
              <a:buNone/>
            </a:pPr>
            <a:r>
              <a:rPr lang="en-CA" dirty="0">
                <a:solidFill>
                  <a:schemeClr val="bg1"/>
                </a:solidFill>
              </a:rPr>
              <a:t>CUSMA came into force July 1, 2020. Under CUSMA, copyright terms have been amended. </a:t>
            </a:r>
          </a:p>
          <a:p>
            <a:pPr marL="0" indent="0" fontAlgn="base">
              <a:lnSpc>
                <a:spcPct val="100000"/>
              </a:lnSpc>
              <a:buNone/>
            </a:pPr>
            <a:r>
              <a:rPr lang="en-CA" dirty="0">
                <a:solidFill>
                  <a:srgbClr val="FF0000"/>
                </a:solidFill>
              </a:rPr>
              <a:t>Canada has 2.5 years to revise legislation </a:t>
            </a:r>
            <a:r>
              <a:rPr lang="en-CA" dirty="0">
                <a:solidFill>
                  <a:schemeClr val="bg1"/>
                </a:solidFill>
              </a:rPr>
              <a:t>(the </a:t>
            </a:r>
            <a:r>
              <a:rPr lang="en-CA" i="1" dirty="0">
                <a:solidFill>
                  <a:schemeClr val="bg1"/>
                </a:solidFill>
              </a:rPr>
              <a:t>Copyright Act</a:t>
            </a:r>
            <a:r>
              <a:rPr lang="en-CA" dirty="0">
                <a:solidFill>
                  <a:schemeClr val="bg1"/>
                </a:solidFill>
              </a:rPr>
              <a:t>) </a:t>
            </a:r>
            <a:r>
              <a:rPr lang="en-CA" dirty="0">
                <a:solidFill>
                  <a:srgbClr val="FFFF00"/>
                </a:solidFill>
              </a:rPr>
              <a:t>to state the following</a:t>
            </a:r>
            <a:r>
              <a:rPr lang="en-CA" dirty="0">
                <a:solidFill>
                  <a:schemeClr val="bg1"/>
                </a:solidFill>
              </a:rPr>
              <a:t>:</a:t>
            </a:r>
          </a:p>
          <a:p>
            <a:pPr lvl="1" indent="-342900" fontAlgn="base">
              <a:lnSpc>
                <a:spcPct val="100000"/>
              </a:lnSpc>
            </a:pPr>
            <a:r>
              <a:rPr lang="en-CA" dirty="0">
                <a:solidFill>
                  <a:schemeClr val="bg1"/>
                </a:solidFill>
              </a:rPr>
              <a:t>there is a general term of copyright protection of </a:t>
            </a:r>
            <a:r>
              <a:rPr lang="en-CA" dirty="0">
                <a:solidFill>
                  <a:srgbClr val="FFFF00"/>
                </a:solidFill>
              </a:rPr>
              <a:t>“life plus 70 years” </a:t>
            </a:r>
            <a:r>
              <a:rPr lang="en-CA" dirty="0">
                <a:solidFill>
                  <a:schemeClr val="bg1"/>
                </a:solidFill>
              </a:rPr>
              <a:t>for written works (increased from the current 50 years), and</a:t>
            </a:r>
          </a:p>
          <a:p>
            <a:pPr lvl="1" indent="-342900" fontAlgn="base">
              <a:lnSpc>
                <a:spcPct val="100000"/>
              </a:lnSpc>
            </a:pPr>
            <a:r>
              <a:rPr lang="en-CA" dirty="0">
                <a:solidFill>
                  <a:srgbClr val="FFFF00"/>
                </a:solidFill>
              </a:rPr>
              <a:t>75 years for performances and sound recordings </a:t>
            </a:r>
            <a:r>
              <a:rPr lang="en-CA" dirty="0">
                <a:solidFill>
                  <a:schemeClr val="bg1"/>
                </a:solidFill>
              </a:rPr>
              <a:t>(increased from the current 70 years)</a:t>
            </a:r>
          </a:p>
          <a:p>
            <a:pPr marL="0" indent="0">
              <a:buNone/>
            </a:pPr>
            <a:endParaRPr lang="en-US" dirty="0"/>
          </a:p>
        </p:txBody>
      </p:sp>
    </p:spTree>
    <p:extLst>
      <p:ext uri="{BB962C8B-B14F-4D97-AF65-F5344CB8AC3E}">
        <p14:creationId xmlns:p14="http://schemas.microsoft.com/office/powerpoint/2010/main" val="27244070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67760"/>
            <a:ext cx="8229600" cy="833819"/>
          </a:xfrm>
        </p:spPr>
        <p:txBody>
          <a:bodyPr/>
          <a:lstStyle/>
          <a:p>
            <a:r>
              <a:rPr lang="en-US" b="1" dirty="0">
                <a:solidFill>
                  <a:srgbClr val="FFFF00"/>
                </a:solidFill>
              </a:rPr>
              <a:t>Rights of the copyright owner</a:t>
            </a:r>
          </a:p>
        </p:txBody>
      </p:sp>
      <p:sp>
        <p:nvSpPr>
          <p:cNvPr id="2" name="Content Placeholder 1"/>
          <p:cNvSpPr>
            <a:spLocks noGrp="1"/>
          </p:cNvSpPr>
          <p:nvPr>
            <p:ph idx="1"/>
          </p:nvPr>
        </p:nvSpPr>
        <p:spPr>
          <a:xfrm>
            <a:off x="457199" y="1092530"/>
            <a:ext cx="8496795" cy="4657013"/>
          </a:xfrm>
        </p:spPr>
        <p:txBody>
          <a:bodyPr>
            <a:noAutofit/>
          </a:bodyPr>
          <a:lstStyle/>
          <a:p>
            <a:pPr marL="0" indent="0">
              <a:lnSpc>
                <a:spcPct val="100000"/>
              </a:lnSpc>
              <a:buNone/>
            </a:pPr>
            <a:r>
              <a:rPr lang="en-US" sz="2700" dirty="0">
                <a:solidFill>
                  <a:schemeClr val="bg1"/>
                </a:solidFill>
              </a:rPr>
              <a:t>Term of copyright in Canada (ss. 6-12)</a:t>
            </a:r>
          </a:p>
          <a:p>
            <a:pPr>
              <a:lnSpc>
                <a:spcPct val="100000"/>
              </a:lnSpc>
            </a:pPr>
            <a:r>
              <a:rPr lang="en-US" sz="2700" dirty="0">
                <a:solidFill>
                  <a:srgbClr val="92D050"/>
                </a:solidFill>
              </a:rPr>
              <a:t>Anonymous or pseudonymous works</a:t>
            </a:r>
          </a:p>
          <a:p>
            <a:pPr lvl="1">
              <a:lnSpc>
                <a:spcPct val="100000"/>
              </a:lnSpc>
            </a:pPr>
            <a:r>
              <a:rPr lang="en-US" sz="2700" dirty="0">
                <a:solidFill>
                  <a:schemeClr val="bg1"/>
                </a:solidFill>
              </a:rPr>
              <a:t>50 years from end of the year in which the work was published; </a:t>
            </a:r>
            <a:r>
              <a:rPr lang="en-US" sz="2700" dirty="0">
                <a:solidFill>
                  <a:srgbClr val="FF0000"/>
                </a:solidFill>
              </a:rPr>
              <a:t>or </a:t>
            </a:r>
            <a:r>
              <a:rPr lang="en-US" sz="2700" dirty="0">
                <a:solidFill>
                  <a:schemeClr val="bg1"/>
                </a:solidFill>
              </a:rPr>
              <a:t>75 years from the end of the year in which it was made (</a:t>
            </a:r>
            <a:r>
              <a:rPr lang="en-US" sz="2700" dirty="0">
                <a:solidFill>
                  <a:srgbClr val="FFFF00"/>
                </a:solidFill>
              </a:rPr>
              <a:t>whichever ends earlier</a:t>
            </a:r>
            <a:r>
              <a:rPr lang="en-US" sz="2700" dirty="0">
                <a:solidFill>
                  <a:schemeClr val="bg1"/>
                </a:solidFill>
              </a:rPr>
              <a:t>) (s. 6.1)</a:t>
            </a:r>
          </a:p>
          <a:p>
            <a:pPr>
              <a:lnSpc>
                <a:spcPct val="100000"/>
              </a:lnSpc>
            </a:pPr>
            <a:r>
              <a:rPr lang="en-US" sz="2700" dirty="0">
                <a:solidFill>
                  <a:srgbClr val="92D050"/>
                </a:solidFill>
              </a:rPr>
              <a:t>Crown </a:t>
            </a:r>
          </a:p>
          <a:p>
            <a:pPr lvl="1">
              <a:lnSpc>
                <a:spcPct val="100000"/>
              </a:lnSpc>
            </a:pPr>
            <a:r>
              <a:rPr lang="en-US" sz="2700" dirty="0">
                <a:solidFill>
                  <a:schemeClr val="bg1"/>
                </a:solidFill>
              </a:rPr>
              <a:t>50 years from end of the calendar year in which the work is first published (s. 12)</a:t>
            </a:r>
          </a:p>
          <a:p>
            <a:pPr>
              <a:lnSpc>
                <a:spcPct val="100000"/>
              </a:lnSpc>
            </a:pPr>
            <a:r>
              <a:rPr lang="en-US" sz="2700" i="1" dirty="0">
                <a:solidFill>
                  <a:srgbClr val="FF0000"/>
                </a:solidFill>
              </a:rPr>
              <a:t>*</a:t>
            </a:r>
            <a:r>
              <a:rPr lang="en-US" sz="2700" i="1" dirty="0">
                <a:solidFill>
                  <a:srgbClr val="FFFF00"/>
                </a:solidFill>
              </a:rPr>
              <a:t>NB: US-Mexico-Canada Free Trade Agreement, once ratified, will extend term of copyright – IE life plus 70</a:t>
            </a:r>
          </a:p>
        </p:txBody>
      </p:sp>
      <p:sp>
        <p:nvSpPr>
          <p:cNvPr id="4" name="Slide Number Placeholder 3"/>
          <p:cNvSpPr>
            <a:spLocks noGrp="1"/>
          </p:cNvSpPr>
          <p:nvPr>
            <p:ph type="sldNum" sz="quarter" idx="12"/>
          </p:nvPr>
        </p:nvSpPr>
        <p:spPr/>
        <p:txBody>
          <a:bodyPr/>
          <a:lstStyle/>
          <a:p>
            <a:fld id="{600857A6-B069-5747-8C2C-4237D03FF20B}" type="slidenum">
              <a:rPr lang="en-US" smtClean="0"/>
              <a:t>59</a:t>
            </a:fld>
            <a:endParaRPr lang="en-US"/>
          </a:p>
        </p:txBody>
      </p:sp>
    </p:spTree>
    <p:extLst>
      <p:ext uri="{BB962C8B-B14F-4D97-AF65-F5344CB8AC3E}">
        <p14:creationId xmlns:p14="http://schemas.microsoft.com/office/powerpoint/2010/main" val="3484323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19BCCC-23F4-A847-BA99-35970389152A}"/>
              </a:ext>
            </a:extLst>
          </p:cNvPr>
          <p:cNvSpPr>
            <a:spLocks noGrp="1"/>
          </p:cNvSpPr>
          <p:nvPr>
            <p:ph sz="quarter" idx="10"/>
          </p:nvPr>
        </p:nvSpPr>
        <p:spPr>
          <a:xfrm>
            <a:off x="457200" y="760021"/>
            <a:ext cx="8229600" cy="4966113"/>
          </a:xfrm>
        </p:spPr>
        <p:txBody>
          <a:bodyPr>
            <a:normAutofit fontScale="92500" lnSpcReduction="20000"/>
          </a:bodyPr>
          <a:lstStyle/>
          <a:p>
            <a:pPr marL="0" indent="0" algn="ctr">
              <a:lnSpc>
                <a:spcPct val="110000"/>
              </a:lnSpc>
              <a:buNone/>
            </a:pPr>
            <a:r>
              <a:rPr lang="en-CA" sz="6000" dirty="0">
                <a:solidFill>
                  <a:srgbClr val="FFFF00"/>
                </a:solidFill>
              </a:rPr>
              <a:t>Copyright </a:t>
            </a:r>
            <a:r>
              <a:rPr lang="en-CA" sz="6000" dirty="0">
                <a:solidFill>
                  <a:srgbClr val="FF0000"/>
                </a:solidFill>
              </a:rPr>
              <a:t>=</a:t>
            </a:r>
            <a:r>
              <a:rPr lang="en-CA" sz="6000" dirty="0">
                <a:solidFill>
                  <a:srgbClr val="FFFF00"/>
                </a:solidFill>
              </a:rPr>
              <a:t> </a:t>
            </a:r>
            <a:r>
              <a:rPr lang="en-CA" sz="6000" dirty="0">
                <a:solidFill>
                  <a:schemeClr val="bg1"/>
                </a:solidFill>
              </a:rPr>
              <a:t>set of exclusive rights in works of expression</a:t>
            </a:r>
            <a:r>
              <a:rPr lang="en-CA" sz="6000" dirty="0">
                <a:solidFill>
                  <a:srgbClr val="FFFF00"/>
                </a:solidFill>
              </a:rPr>
              <a:t>; </a:t>
            </a:r>
            <a:r>
              <a:rPr lang="en-CA" sz="6000" dirty="0">
                <a:solidFill>
                  <a:schemeClr val="bg1"/>
                </a:solidFill>
              </a:rPr>
              <a:t>performers’ performances</a:t>
            </a:r>
            <a:r>
              <a:rPr lang="en-CA" sz="6000" dirty="0">
                <a:solidFill>
                  <a:srgbClr val="FFFF00"/>
                </a:solidFill>
              </a:rPr>
              <a:t>; </a:t>
            </a:r>
            <a:r>
              <a:rPr lang="en-CA" sz="6000" dirty="0">
                <a:solidFill>
                  <a:schemeClr val="bg1"/>
                </a:solidFill>
              </a:rPr>
              <a:t>sound recordings</a:t>
            </a:r>
            <a:r>
              <a:rPr lang="en-CA" sz="6000" dirty="0">
                <a:solidFill>
                  <a:srgbClr val="FFFF00"/>
                </a:solidFill>
              </a:rPr>
              <a:t>; </a:t>
            </a:r>
            <a:r>
              <a:rPr lang="en-CA" sz="6000" dirty="0">
                <a:solidFill>
                  <a:schemeClr val="bg1"/>
                </a:solidFill>
              </a:rPr>
              <a:t>and communication signals</a:t>
            </a:r>
            <a:r>
              <a:rPr lang="en-CA" sz="6000" dirty="0">
                <a:solidFill>
                  <a:srgbClr val="FFFF00"/>
                </a:solidFill>
              </a:rPr>
              <a:t>. </a:t>
            </a:r>
          </a:p>
          <a:p>
            <a:endParaRPr lang="en-US" dirty="0"/>
          </a:p>
        </p:txBody>
      </p:sp>
    </p:spTree>
    <p:extLst>
      <p:ext uri="{BB962C8B-B14F-4D97-AF65-F5344CB8AC3E}">
        <p14:creationId xmlns:p14="http://schemas.microsoft.com/office/powerpoint/2010/main" val="23275879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1B6F3B-9D26-8742-9471-A0C28BDDF8A0}"/>
              </a:ext>
            </a:extLst>
          </p:cNvPr>
          <p:cNvSpPr>
            <a:spLocks noGrp="1"/>
          </p:cNvSpPr>
          <p:nvPr>
            <p:ph sz="quarter" idx="10"/>
          </p:nvPr>
        </p:nvSpPr>
        <p:spPr>
          <a:xfrm>
            <a:off x="457200" y="451262"/>
            <a:ext cx="8229600" cy="5274872"/>
          </a:xfrm>
        </p:spPr>
        <p:txBody>
          <a:bodyPr>
            <a:normAutofit lnSpcReduction="10000"/>
          </a:bodyPr>
          <a:lstStyle/>
          <a:p>
            <a:pPr>
              <a:lnSpc>
                <a:spcPct val="100000"/>
              </a:lnSpc>
            </a:pPr>
            <a:r>
              <a:rPr lang="en-CA" sz="3600" dirty="0">
                <a:solidFill>
                  <a:srgbClr val="FFFF00"/>
                </a:solidFill>
              </a:rPr>
              <a:t>Crown</a:t>
            </a:r>
            <a:r>
              <a:rPr lang="en-CA" sz="3600" dirty="0">
                <a:solidFill>
                  <a:schemeClr val="bg1"/>
                </a:solidFill>
              </a:rPr>
              <a:t> need not keep track of the life spans of its employees in order to determine when copyright in any particular work expires. </a:t>
            </a:r>
          </a:p>
          <a:p>
            <a:pPr>
              <a:lnSpc>
                <a:spcPct val="100000"/>
              </a:lnSpc>
            </a:pPr>
            <a:r>
              <a:rPr lang="en-CA" sz="3600" dirty="0">
                <a:solidFill>
                  <a:srgbClr val="FF0000"/>
                </a:solidFill>
              </a:rPr>
              <a:t>Compare</a:t>
            </a:r>
            <a:r>
              <a:rPr lang="en-CA" sz="3600" dirty="0">
                <a:solidFill>
                  <a:schemeClr val="bg1"/>
                </a:solidFill>
              </a:rPr>
              <a:t> this to </a:t>
            </a:r>
            <a:r>
              <a:rPr lang="en-CA" sz="3600" dirty="0">
                <a:solidFill>
                  <a:srgbClr val="FFFF00"/>
                </a:solidFill>
              </a:rPr>
              <a:t>works created in the course of employment</a:t>
            </a:r>
            <a:r>
              <a:rPr lang="en-CA" sz="3600" dirty="0">
                <a:solidFill>
                  <a:schemeClr val="bg1"/>
                </a:solidFill>
              </a:rPr>
              <a:t> where employer owns copyright, but the term is the life of the author (or longest-living author in cases of multiple authorship) </a:t>
            </a:r>
            <a:r>
              <a:rPr lang="en-CA" sz="3600" dirty="0">
                <a:solidFill>
                  <a:srgbClr val="FFFF00"/>
                </a:solidFill>
              </a:rPr>
              <a:t>plus 50 </a:t>
            </a:r>
            <a:r>
              <a:rPr lang="en-CA" sz="3600" dirty="0">
                <a:solidFill>
                  <a:schemeClr val="bg1"/>
                </a:solidFill>
              </a:rPr>
              <a:t>years.</a:t>
            </a:r>
            <a:endParaRPr lang="en-US" sz="3600" dirty="0">
              <a:solidFill>
                <a:schemeClr val="bg1"/>
              </a:solidFill>
            </a:endParaRPr>
          </a:p>
        </p:txBody>
      </p:sp>
    </p:spTree>
    <p:extLst>
      <p:ext uri="{BB962C8B-B14F-4D97-AF65-F5344CB8AC3E}">
        <p14:creationId xmlns:p14="http://schemas.microsoft.com/office/powerpoint/2010/main" val="26842880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78130"/>
            <a:ext cx="8229600" cy="930327"/>
          </a:xfrm>
        </p:spPr>
        <p:txBody>
          <a:bodyPr/>
          <a:lstStyle/>
          <a:p>
            <a:r>
              <a:rPr lang="en-US" b="1" dirty="0">
                <a:solidFill>
                  <a:srgbClr val="FFFF00"/>
                </a:solidFill>
              </a:rPr>
              <a:t>Rights of the copyright owner</a:t>
            </a:r>
          </a:p>
        </p:txBody>
      </p:sp>
      <p:sp>
        <p:nvSpPr>
          <p:cNvPr id="2" name="Content Placeholder 1"/>
          <p:cNvSpPr>
            <a:spLocks noGrp="1"/>
          </p:cNvSpPr>
          <p:nvPr>
            <p:ph idx="1"/>
          </p:nvPr>
        </p:nvSpPr>
        <p:spPr>
          <a:xfrm>
            <a:off x="457199" y="1389413"/>
            <a:ext cx="8496795" cy="4560124"/>
          </a:xfrm>
        </p:spPr>
        <p:txBody>
          <a:bodyPr>
            <a:normAutofit fontScale="92500" lnSpcReduction="20000"/>
          </a:bodyPr>
          <a:lstStyle/>
          <a:p>
            <a:pPr marL="0" indent="0">
              <a:lnSpc>
                <a:spcPct val="110000"/>
              </a:lnSpc>
              <a:buNone/>
            </a:pPr>
            <a:r>
              <a:rPr lang="en-US" sz="2800" dirty="0">
                <a:solidFill>
                  <a:schemeClr val="bg1"/>
                </a:solidFill>
              </a:rPr>
              <a:t>Who owns the rights? (ss. 13, 14)</a:t>
            </a:r>
          </a:p>
          <a:p>
            <a:pPr>
              <a:lnSpc>
                <a:spcPct val="110000"/>
              </a:lnSpc>
            </a:pPr>
            <a:r>
              <a:rPr lang="en-US" sz="2800" dirty="0">
                <a:solidFill>
                  <a:schemeClr val="bg1"/>
                </a:solidFill>
              </a:rPr>
              <a:t>s. 13(1): </a:t>
            </a:r>
            <a:r>
              <a:rPr lang="en-US" sz="2800" dirty="0">
                <a:solidFill>
                  <a:srgbClr val="FFFF00"/>
                </a:solidFill>
              </a:rPr>
              <a:t>the author is the first owner of copyright</a:t>
            </a:r>
          </a:p>
          <a:p>
            <a:pPr>
              <a:lnSpc>
                <a:spcPct val="110000"/>
              </a:lnSpc>
            </a:pPr>
            <a:r>
              <a:rPr lang="en-US" sz="2800" dirty="0">
                <a:solidFill>
                  <a:schemeClr val="bg1"/>
                </a:solidFill>
              </a:rPr>
              <a:t>s. 13(3): </a:t>
            </a:r>
            <a:r>
              <a:rPr lang="en-US" sz="2800" dirty="0">
                <a:solidFill>
                  <a:srgbClr val="FFFF00"/>
                </a:solidFill>
              </a:rPr>
              <a:t>employment exception</a:t>
            </a:r>
          </a:p>
          <a:p>
            <a:pPr marL="0" indent="0">
              <a:lnSpc>
                <a:spcPct val="110000"/>
              </a:lnSpc>
              <a:buNone/>
            </a:pPr>
            <a:r>
              <a:rPr lang="en-US" sz="2400" i="1" dirty="0">
                <a:solidFill>
                  <a:schemeClr val="bg1"/>
                </a:solidFill>
              </a:rPr>
              <a:t>“13</a:t>
            </a:r>
            <a:r>
              <a:rPr lang="en-CA" sz="2400" b="1" i="1" dirty="0">
                <a:solidFill>
                  <a:schemeClr val="bg1"/>
                </a:solidFill>
              </a:rPr>
              <a:t>(3)</a:t>
            </a:r>
            <a:r>
              <a:rPr lang="en-CA" sz="2400" i="1" dirty="0">
                <a:solidFill>
                  <a:schemeClr val="bg1"/>
                </a:solidFill>
              </a:rPr>
              <a:t> Where the author of a work was in the employment of some other person under a contract of service or apprenticeship and the work was made in the course of his employment by that person, </a:t>
            </a:r>
            <a:r>
              <a:rPr lang="en-CA" sz="2400" i="1" dirty="0">
                <a:solidFill>
                  <a:srgbClr val="92D050"/>
                </a:solidFill>
              </a:rPr>
              <a:t>the person by whom the author was employed shall</a:t>
            </a:r>
            <a:r>
              <a:rPr lang="en-CA" sz="2400" i="1" dirty="0">
                <a:solidFill>
                  <a:schemeClr val="bg1"/>
                </a:solidFill>
              </a:rPr>
              <a:t>, </a:t>
            </a:r>
            <a:r>
              <a:rPr lang="en-CA" sz="2400" i="1" dirty="0">
                <a:solidFill>
                  <a:srgbClr val="FFFF00"/>
                </a:solidFill>
              </a:rPr>
              <a:t>in the absence of any agreement to the contrary</a:t>
            </a:r>
            <a:r>
              <a:rPr lang="en-CA" sz="2400" i="1" dirty="0">
                <a:solidFill>
                  <a:schemeClr val="bg1"/>
                </a:solidFill>
              </a:rPr>
              <a:t>, </a:t>
            </a:r>
            <a:r>
              <a:rPr lang="en-CA" sz="2400" i="1" dirty="0">
                <a:solidFill>
                  <a:srgbClr val="92D050"/>
                </a:solidFill>
              </a:rPr>
              <a:t>be the first owner of the copyright</a:t>
            </a:r>
            <a:r>
              <a:rPr lang="en-CA" sz="2400" i="1" dirty="0">
                <a:solidFill>
                  <a:schemeClr val="bg1"/>
                </a:solidFill>
              </a:rPr>
              <a:t>, but where the work is an article or other contribution to a newspaper, magazine or similar periodical, there shall, in the absence of any agreement to the contrary, be deemed to be reserved to the author a right to restrain the publication of the work, otherwise than as part of a newspaper, magazine or similar periodical”</a:t>
            </a:r>
            <a:endParaRPr lang="en-US" sz="2400" i="1" dirty="0">
              <a:solidFill>
                <a:schemeClr val="bg1"/>
              </a:solidFill>
            </a:endParaRP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61</a:t>
            </a:fld>
            <a:endParaRPr lang="en-US"/>
          </a:p>
        </p:txBody>
      </p:sp>
    </p:spTree>
    <p:extLst>
      <p:ext uri="{BB962C8B-B14F-4D97-AF65-F5344CB8AC3E}">
        <p14:creationId xmlns:p14="http://schemas.microsoft.com/office/powerpoint/2010/main" val="23987429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78130"/>
            <a:ext cx="8229600" cy="930327"/>
          </a:xfrm>
        </p:spPr>
        <p:txBody>
          <a:bodyPr/>
          <a:lstStyle/>
          <a:p>
            <a:r>
              <a:rPr lang="en-US" b="1" dirty="0">
                <a:solidFill>
                  <a:srgbClr val="FFFF00"/>
                </a:solidFill>
              </a:rPr>
              <a:t>Rights of the copyright owner</a:t>
            </a:r>
          </a:p>
        </p:txBody>
      </p:sp>
      <p:sp>
        <p:nvSpPr>
          <p:cNvPr id="2" name="Content Placeholder 1"/>
          <p:cNvSpPr>
            <a:spLocks noGrp="1"/>
          </p:cNvSpPr>
          <p:nvPr>
            <p:ph idx="1"/>
          </p:nvPr>
        </p:nvSpPr>
        <p:spPr>
          <a:xfrm>
            <a:off x="457199" y="1246909"/>
            <a:ext cx="8496795" cy="4502634"/>
          </a:xfrm>
        </p:spPr>
        <p:txBody>
          <a:bodyPr>
            <a:normAutofit/>
          </a:bodyPr>
          <a:lstStyle/>
          <a:p>
            <a:pPr marL="57150" indent="0">
              <a:lnSpc>
                <a:spcPct val="110000"/>
              </a:lnSpc>
              <a:buNone/>
            </a:pPr>
            <a:r>
              <a:rPr lang="en-US" sz="2800" dirty="0">
                <a:solidFill>
                  <a:srgbClr val="FF0000"/>
                </a:solidFill>
              </a:rPr>
              <a:t>Employee </a:t>
            </a:r>
            <a:r>
              <a:rPr lang="en-US" sz="2800" dirty="0">
                <a:solidFill>
                  <a:srgbClr val="FFFF00"/>
                </a:solidFill>
              </a:rPr>
              <a:t>or</a:t>
            </a:r>
            <a:r>
              <a:rPr lang="en-US" sz="2800" dirty="0">
                <a:solidFill>
                  <a:srgbClr val="FF0000"/>
                </a:solidFill>
              </a:rPr>
              <a:t> contractor</a:t>
            </a:r>
            <a:r>
              <a:rPr lang="en-US" sz="2800" dirty="0">
                <a:solidFill>
                  <a:schemeClr val="bg1"/>
                </a:solidFill>
              </a:rPr>
              <a:t>? </a:t>
            </a:r>
          </a:p>
          <a:p>
            <a:pPr>
              <a:lnSpc>
                <a:spcPct val="110000"/>
              </a:lnSpc>
            </a:pPr>
            <a:r>
              <a:rPr lang="en-US" sz="2800" dirty="0">
                <a:solidFill>
                  <a:schemeClr val="bg1"/>
                </a:solidFill>
              </a:rPr>
              <a:t>Factors to consider</a:t>
            </a:r>
            <a:r>
              <a:rPr lang="en-US" sz="2800" dirty="0">
                <a:solidFill>
                  <a:srgbClr val="FF0000"/>
                </a:solidFill>
              </a:rPr>
              <a:t>:</a:t>
            </a:r>
            <a:r>
              <a:rPr lang="en-US" sz="2800" dirty="0">
                <a:solidFill>
                  <a:schemeClr val="bg1"/>
                </a:solidFill>
              </a:rPr>
              <a:t> Who owns the tools; control or direction (</a:t>
            </a:r>
            <a:r>
              <a:rPr lang="en-US" sz="2800" dirty="0">
                <a:solidFill>
                  <a:srgbClr val="FFFF00"/>
                </a:solidFill>
              </a:rPr>
              <a:t>relationship of subordination</a:t>
            </a:r>
            <a:r>
              <a:rPr lang="en-US" sz="2800" dirty="0">
                <a:solidFill>
                  <a:schemeClr val="bg1"/>
                </a:solidFill>
              </a:rPr>
              <a:t>); whether the author assumes all or part of the business risk; degree of integration of the author into the business of the employer (</a:t>
            </a:r>
            <a:r>
              <a:rPr lang="en-US" sz="2800" i="1" dirty="0">
                <a:solidFill>
                  <a:srgbClr val="00B0F0"/>
                </a:solidFill>
              </a:rPr>
              <a:t>Amusements </a:t>
            </a:r>
            <a:r>
              <a:rPr lang="en-US" sz="2800" i="1" dirty="0" err="1">
                <a:solidFill>
                  <a:srgbClr val="00B0F0"/>
                </a:solidFill>
              </a:rPr>
              <a:t>Wiltron</a:t>
            </a:r>
            <a:r>
              <a:rPr lang="en-US" sz="2800" i="1" dirty="0">
                <a:solidFill>
                  <a:srgbClr val="00B0F0"/>
                </a:solidFill>
              </a:rPr>
              <a:t> Inc. v. </a:t>
            </a:r>
            <a:r>
              <a:rPr lang="en-US" sz="2800" i="1" dirty="0" err="1">
                <a:solidFill>
                  <a:srgbClr val="00B0F0"/>
                </a:solidFill>
              </a:rPr>
              <a:t>Mainville</a:t>
            </a:r>
            <a:r>
              <a:rPr lang="en-US" sz="2800" i="1" dirty="0">
                <a:solidFill>
                  <a:srgbClr val="00B0F0"/>
                </a:solidFill>
              </a:rPr>
              <a:t> </a:t>
            </a:r>
            <a:r>
              <a:rPr lang="en-US" sz="2800" dirty="0">
                <a:solidFill>
                  <a:schemeClr val="bg1"/>
                </a:solidFill>
              </a:rPr>
              <a:t>(1991) RJQ 1930, 40 CPR 3d 521 (Que SC))</a:t>
            </a:r>
          </a:p>
          <a:p>
            <a:pPr marL="57150" indent="0">
              <a:lnSpc>
                <a:spcPct val="110000"/>
              </a:lnSpc>
              <a:buNone/>
            </a:pPr>
            <a:r>
              <a:rPr lang="en-US" sz="2800" dirty="0">
                <a:solidFill>
                  <a:srgbClr val="FFFF00"/>
                </a:solidFill>
              </a:rPr>
              <a:t>Work performed in the course of employment</a:t>
            </a:r>
            <a:r>
              <a:rPr lang="en-US" sz="2800" dirty="0">
                <a:solidFill>
                  <a:srgbClr val="FF0000"/>
                </a:solidFill>
              </a:rPr>
              <a:t>?</a:t>
            </a:r>
            <a:r>
              <a:rPr lang="en-US" sz="2800" dirty="0">
                <a:solidFill>
                  <a:srgbClr val="FFFF00"/>
                </a:solidFill>
              </a:rPr>
              <a:t> </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62</a:t>
            </a:fld>
            <a:endParaRPr lang="en-US"/>
          </a:p>
        </p:txBody>
      </p:sp>
    </p:spTree>
    <p:extLst>
      <p:ext uri="{BB962C8B-B14F-4D97-AF65-F5344CB8AC3E}">
        <p14:creationId xmlns:p14="http://schemas.microsoft.com/office/powerpoint/2010/main" val="21184179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24CEB-10CD-344E-A197-28F9EA20DCF7}"/>
              </a:ext>
            </a:extLst>
          </p:cNvPr>
          <p:cNvSpPr>
            <a:spLocks noGrp="1"/>
          </p:cNvSpPr>
          <p:nvPr>
            <p:ph type="title"/>
          </p:nvPr>
        </p:nvSpPr>
        <p:spPr/>
        <p:txBody>
          <a:bodyPr/>
          <a:lstStyle/>
          <a:p>
            <a:r>
              <a:rPr lang="en-CA" b="1" dirty="0">
                <a:solidFill>
                  <a:srgbClr val="FFFF00"/>
                </a:solidFill>
              </a:rPr>
              <a:t>Consultant</a:t>
            </a:r>
            <a:r>
              <a:rPr lang="en-CA" b="1" dirty="0">
                <a:solidFill>
                  <a:srgbClr val="FF0000"/>
                </a:solidFill>
              </a:rPr>
              <a:t>/</a:t>
            </a:r>
            <a:r>
              <a:rPr lang="en-CA" b="1" dirty="0">
                <a:solidFill>
                  <a:srgbClr val="FFFF00"/>
                </a:solidFill>
              </a:rPr>
              <a:t>Independent Contracto</a:t>
            </a:r>
            <a:r>
              <a:rPr lang="en-CA" dirty="0">
                <a:solidFill>
                  <a:srgbClr val="FFFF00"/>
                </a:solidFill>
              </a:rPr>
              <a:t>r</a:t>
            </a:r>
            <a:endParaRPr lang="en-US" dirty="0">
              <a:solidFill>
                <a:srgbClr val="FFFF00"/>
              </a:solidFill>
            </a:endParaRPr>
          </a:p>
        </p:txBody>
      </p:sp>
      <p:sp>
        <p:nvSpPr>
          <p:cNvPr id="3" name="Content Placeholder 2">
            <a:extLst>
              <a:ext uri="{FF2B5EF4-FFF2-40B4-BE49-F238E27FC236}">
                <a16:creationId xmlns:a16="http://schemas.microsoft.com/office/drawing/2014/main" id="{4CFBFB74-BFC5-BA47-8B67-AA5C79995FA6}"/>
              </a:ext>
            </a:extLst>
          </p:cNvPr>
          <p:cNvSpPr>
            <a:spLocks noGrp="1"/>
          </p:cNvSpPr>
          <p:nvPr>
            <p:ph sz="quarter" idx="10"/>
          </p:nvPr>
        </p:nvSpPr>
        <p:spPr>
          <a:xfrm>
            <a:off x="457199" y="1408134"/>
            <a:ext cx="8532421" cy="4318000"/>
          </a:xfrm>
        </p:spPr>
        <p:txBody>
          <a:bodyPr>
            <a:normAutofit/>
          </a:bodyPr>
          <a:lstStyle/>
          <a:p>
            <a:r>
              <a:rPr lang="en-CA" sz="3600" dirty="0">
                <a:solidFill>
                  <a:schemeClr val="bg1"/>
                </a:solidFill>
              </a:rPr>
              <a:t>If as an independent contractor you are paid to develop a product, you as </a:t>
            </a:r>
            <a:r>
              <a:rPr lang="en-CA" sz="3600" dirty="0">
                <a:solidFill>
                  <a:srgbClr val="FFFF00"/>
                </a:solidFill>
              </a:rPr>
              <a:t>independent contractor remain the proprietor of the copyright </a:t>
            </a:r>
            <a:r>
              <a:rPr lang="en-CA" sz="3600" dirty="0">
                <a:solidFill>
                  <a:schemeClr val="bg1"/>
                </a:solidFill>
              </a:rPr>
              <a:t>on that work.</a:t>
            </a:r>
          </a:p>
          <a:p>
            <a:pPr marL="400050"/>
            <a:r>
              <a:rPr lang="en-CA" sz="3600" dirty="0">
                <a:solidFill>
                  <a:schemeClr val="bg1"/>
                </a:solidFill>
              </a:rPr>
              <a:t>The person paying for the service </a:t>
            </a:r>
            <a:r>
              <a:rPr lang="en-CA" sz="3600" dirty="0">
                <a:solidFill>
                  <a:srgbClr val="FFFF00"/>
                </a:solidFill>
              </a:rPr>
              <a:t>(</a:t>
            </a:r>
            <a:r>
              <a:rPr lang="en-CA" sz="3600" i="1" dirty="0">
                <a:solidFill>
                  <a:srgbClr val="FFFF00"/>
                </a:solidFill>
              </a:rPr>
              <a:t>client</a:t>
            </a:r>
            <a:r>
              <a:rPr lang="en-CA" sz="3600" dirty="0">
                <a:solidFill>
                  <a:srgbClr val="FFFF00"/>
                </a:solidFill>
              </a:rPr>
              <a:t>) obtains a license</a:t>
            </a:r>
            <a:r>
              <a:rPr lang="en-CA" sz="3600" dirty="0">
                <a:solidFill>
                  <a:schemeClr val="bg1"/>
                </a:solidFill>
              </a:rPr>
              <a:t> to use the copyrighted work, </a:t>
            </a:r>
            <a:r>
              <a:rPr lang="en-CA" sz="3600" dirty="0">
                <a:solidFill>
                  <a:srgbClr val="FF0000"/>
                </a:solidFill>
              </a:rPr>
              <a:t>unless the first copyright owner transfers her rights in writing</a:t>
            </a:r>
            <a:r>
              <a:rPr lang="en-CA" sz="3600" dirty="0">
                <a:solidFill>
                  <a:schemeClr val="bg1"/>
                </a:solidFill>
              </a:rPr>
              <a:t>. </a:t>
            </a:r>
          </a:p>
          <a:p>
            <a:endParaRPr lang="en-US" dirty="0"/>
          </a:p>
        </p:txBody>
      </p:sp>
    </p:spTree>
    <p:extLst>
      <p:ext uri="{BB962C8B-B14F-4D97-AF65-F5344CB8AC3E}">
        <p14:creationId xmlns:p14="http://schemas.microsoft.com/office/powerpoint/2010/main" val="9018401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2D483-7919-D94B-B309-4A0679AADD72}"/>
              </a:ext>
            </a:extLst>
          </p:cNvPr>
          <p:cNvSpPr>
            <a:spLocks noGrp="1"/>
          </p:cNvSpPr>
          <p:nvPr>
            <p:ph type="title"/>
          </p:nvPr>
        </p:nvSpPr>
        <p:spPr>
          <a:xfrm>
            <a:off x="457200" y="225631"/>
            <a:ext cx="8229600" cy="1436914"/>
          </a:xfrm>
        </p:spPr>
        <p:txBody>
          <a:bodyPr>
            <a:normAutofit fontScale="90000"/>
          </a:bodyPr>
          <a:lstStyle/>
          <a:p>
            <a:br>
              <a:rPr lang="en-CA" sz="3600" b="1" dirty="0"/>
            </a:br>
            <a:r>
              <a:rPr lang="en-CA" sz="3600" i="1" dirty="0">
                <a:solidFill>
                  <a:srgbClr val="00B0F0"/>
                </a:solidFill>
              </a:rPr>
              <a:t>Amusements </a:t>
            </a:r>
            <a:r>
              <a:rPr lang="en-CA" sz="3600" i="1" dirty="0" err="1">
                <a:solidFill>
                  <a:srgbClr val="00B0F0"/>
                </a:solidFill>
              </a:rPr>
              <a:t>Wiltron</a:t>
            </a:r>
            <a:r>
              <a:rPr lang="en-CA" sz="3600" i="1" dirty="0">
                <a:solidFill>
                  <a:srgbClr val="00B0F0"/>
                </a:solidFill>
              </a:rPr>
              <a:t> Inc. v. </a:t>
            </a:r>
            <a:r>
              <a:rPr lang="en-CA" sz="3600" i="1" dirty="0" err="1">
                <a:solidFill>
                  <a:srgbClr val="00B0F0"/>
                </a:solidFill>
              </a:rPr>
              <a:t>Mainville</a:t>
            </a:r>
            <a:r>
              <a:rPr lang="en-CA" sz="3600" i="1" dirty="0">
                <a:solidFill>
                  <a:srgbClr val="00B0F0"/>
                </a:solidFill>
              </a:rPr>
              <a:t> </a:t>
            </a:r>
            <a:r>
              <a:rPr lang="en-CA" sz="3600" dirty="0">
                <a:solidFill>
                  <a:schemeClr val="bg1"/>
                </a:solidFill>
              </a:rPr>
              <a:t>(1991) RJQ 1930, 40 CPR 3d 521 (Que SC)</a:t>
            </a:r>
            <a:br>
              <a:rPr lang="en-CA" dirty="0"/>
            </a:br>
            <a:endParaRPr lang="en-US" dirty="0"/>
          </a:p>
        </p:txBody>
      </p:sp>
      <p:sp>
        <p:nvSpPr>
          <p:cNvPr id="3" name="Content Placeholder 2">
            <a:extLst>
              <a:ext uri="{FF2B5EF4-FFF2-40B4-BE49-F238E27FC236}">
                <a16:creationId xmlns:a16="http://schemas.microsoft.com/office/drawing/2014/main" id="{F33237D3-E925-774E-96DC-16E2F2644DAE}"/>
              </a:ext>
            </a:extLst>
          </p:cNvPr>
          <p:cNvSpPr>
            <a:spLocks noGrp="1"/>
          </p:cNvSpPr>
          <p:nvPr>
            <p:ph sz="quarter" idx="10"/>
          </p:nvPr>
        </p:nvSpPr>
        <p:spPr>
          <a:xfrm>
            <a:off x="457200" y="1662546"/>
            <a:ext cx="8229600" cy="4168238"/>
          </a:xfrm>
        </p:spPr>
        <p:txBody>
          <a:bodyPr>
            <a:normAutofit/>
          </a:bodyPr>
          <a:lstStyle/>
          <a:p>
            <a:r>
              <a:rPr lang="en-CA" dirty="0">
                <a:solidFill>
                  <a:schemeClr val="bg1"/>
                </a:solidFill>
              </a:rPr>
              <a:t>Courts apply </a:t>
            </a:r>
            <a:r>
              <a:rPr lang="en-CA" dirty="0">
                <a:solidFill>
                  <a:srgbClr val="FFFF00"/>
                </a:solidFill>
              </a:rPr>
              <a:t>similar criteria </a:t>
            </a:r>
            <a:r>
              <a:rPr lang="en-CA" dirty="0">
                <a:solidFill>
                  <a:schemeClr val="bg1"/>
                </a:solidFill>
              </a:rPr>
              <a:t>for distinguishing employees from independent contractors in the copyright context as they do for </a:t>
            </a:r>
            <a:r>
              <a:rPr lang="en-CA" dirty="0">
                <a:solidFill>
                  <a:srgbClr val="FFFF00"/>
                </a:solidFill>
              </a:rPr>
              <a:t>other areas of law </a:t>
            </a:r>
            <a:r>
              <a:rPr lang="en-CA" dirty="0">
                <a:solidFill>
                  <a:schemeClr val="bg1"/>
                </a:solidFill>
              </a:rPr>
              <a:t>(</a:t>
            </a:r>
            <a:r>
              <a:rPr lang="en-CA" i="1" dirty="0">
                <a:solidFill>
                  <a:schemeClr val="bg1"/>
                </a:solidFill>
              </a:rPr>
              <a:t>e.g. tax law</a:t>
            </a:r>
            <a:r>
              <a:rPr lang="en-CA" dirty="0">
                <a:solidFill>
                  <a:schemeClr val="bg1"/>
                </a:solidFill>
              </a:rPr>
              <a:t>)</a:t>
            </a:r>
          </a:p>
          <a:p>
            <a:r>
              <a:rPr lang="en-CA" dirty="0">
                <a:solidFill>
                  <a:schemeClr val="bg1"/>
                </a:solidFill>
              </a:rPr>
              <a:t>In the copyright context, courts normally consider four factors to determine whether someone is an employee or an independent contractor:</a:t>
            </a:r>
          </a:p>
          <a:p>
            <a:pPr marL="400050" lvl="1" indent="0">
              <a:buNone/>
            </a:pPr>
            <a:r>
              <a:rPr lang="en-CA" dirty="0">
                <a:solidFill>
                  <a:schemeClr val="bg1"/>
                </a:solidFill>
              </a:rPr>
              <a:t>(1) ownership of the </a:t>
            </a:r>
            <a:r>
              <a:rPr lang="en-CA" dirty="0">
                <a:solidFill>
                  <a:srgbClr val="FFFF00"/>
                </a:solidFill>
              </a:rPr>
              <a:t>tools</a:t>
            </a:r>
            <a:r>
              <a:rPr lang="en-CA" dirty="0">
                <a:solidFill>
                  <a:schemeClr val="bg1"/>
                </a:solidFill>
              </a:rPr>
              <a:t>,</a:t>
            </a:r>
          </a:p>
          <a:p>
            <a:pPr marL="400050" lvl="1" indent="0">
              <a:buNone/>
            </a:pPr>
            <a:r>
              <a:rPr lang="en-CA" dirty="0">
                <a:solidFill>
                  <a:schemeClr val="bg1"/>
                </a:solidFill>
              </a:rPr>
              <a:t>(2) control or direction (relationship of subordination),</a:t>
            </a:r>
          </a:p>
          <a:p>
            <a:pPr marL="400050" lvl="1" indent="0">
              <a:buNone/>
            </a:pPr>
            <a:r>
              <a:rPr lang="en-CA" dirty="0">
                <a:solidFill>
                  <a:schemeClr val="bg1"/>
                </a:solidFill>
              </a:rPr>
              <a:t>(3) </a:t>
            </a:r>
            <a:r>
              <a:rPr lang="en-CA" dirty="0">
                <a:solidFill>
                  <a:srgbClr val="FFFF00"/>
                </a:solidFill>
              </a:rPr>
              <a:t>whether the author assumes all or part of the business risk (loss of profit), </a:t>
            </a:r>
            <a:r>
              <a:rPr lang="en-CA" dirty="0">
                <a:solidFill>
                  <a:schemeClr val="bg1"/>
                </a:solidFill>
              </a:rPr>
              <a:t>and </a:t>
            </a:r>
          </a:p>
          <a:p>
            <a:pPr marL="400050" lvl="1" indent="0">
              <a:buNone/>
            </a:pPr>
            <a:r>
              <a:rPr lang="en-CA" dirty="0">
                <a:solidFill>
                  <a:schemeClr val="bg1"/>
                </a:solidFill>
              </a:rPr>
              <a:t>(4) the degree of </a:t>
            </a:r>
            <a:r>
              <a:rPr lang="en-CA" dirty="0">
                <a:solidFill>
                  <a:srgbClr val="FFFF00"/>
                </a:solidFill>
              </a:rPr>
              <a:t>integration of the author </a:t>
            </a:r>
            <a:r>
              <a:rPr lang="en-CA" dirty="0">
                <a:solidFill>
                  <a:schemeClr val="bg1"/>
                </a:solidFill>
              </a:rPr>
              <a:t>into the business of the employer </a:t>
            </a:r>
          </a:p>
          <a:p>
            <a:endParaRPr lang="en-US" dirty="0"/>
          </a:p>
        </p:txBody>
      </p:sp>
    </p:spTree>
    <p:extLst>
      <p:ext uri="{BB962C8B-B14F-4D97-AF65-F5344CB8AC3E}">
        <p14:creationId xmlns:p14="http://schemas.microsoft.com/office/powerpoint/2010/main" val="12608411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159CD-B38F-294E-87E5-74FB31A52ABF}"/>
              </a:ext>
            </a:extLst>
          </p:cNvPr>
          <p:cNvSpPr>
            <a:spLocks noGrp="1"/>
          </p:cNvSpPr>
          <p:nvPr>
            <p:ph type="title"/>
          </p:nvPr>
        </p:nvSpPr>
        <p:spPr>
          <a:xfrm>
            <a:off x="457200" y="115866"/>
            <a:ext cx="8229600" cy="1016000"/>
          </a:xfrm>
        </p:spPr>
        <p:txBody>
          <a:bodyPr>
            <a:normAutofit fontScale="90000"/>
          </a:bodyPr>
          <a:lstStyle/>
          <a:p>
            <a:pPr algn="ctr"/>
            <a:br>
              <a:rPr lang="en-CA" b="1" dirty="0"/>
            </a:br>
            <a:r>
              <a:rPr lang="en-CA" b="1" dirty="0">
                <a:solidFill>
                  <a:srgbClr val="FFFF00"/>
                </a:solidFill>
              </a:rPr>
              <a:t>Mattel v. MGA (</a:t>
            </a:r>
            <a:r>
              <a:rPr lang="en-CA" b="1" dirty="0">
                <a:solidFill>
                  <a:schemeClr val="bg1"/>
                </a:solidFill>
              </a:rPr>
              <a:t>Bratz dolls</a:t>
            </a:r>
            <a:r>
              <a:rPr lang="en-CA" b="1" dirty="0">
                <a:solidFill>
                  <a:srgbClr val="FFFF00"/>
                </a:solidFill>
              </a:rPr>
              <a:t>) </a:t>
            </a:r>
            <a:br>
              <a:rPr lang="en-CA" dirty="0"/>
            </a:br>
            <a:endParaRPr lang="en-US" dirty="0"/>
          </a:p>
        </p:txBody>
      </p:sp>
      <p:pic>
        <p:nvPicPr>
          <p:cNvPr id="4" name="Picture 3">
            <a:extLst>
              <a:ext uri="{FF2B5EF4-FFF2-40B4-BE49-F238E27FC236}">
                <a16:creationId xmlns:a16="http://schemas.microsoft.com/office/drawing/2014/main" id="{D32F254E-BB4B-824C-8C8D-314AC7799227}"/>
              </a:ext>
            </a:extLst>
          </p:cNvPr>
          <p:cNvPicPr>
            <a:picLocks noChangeAspect="1"/>
          </p:cNvPicPr>
          <p:nvPr/>
        </p:nvPicPr>
        <p:blipFill>
          <a:blip r:embed="rId2"/>
          <a:stretch>
            <a:fillRect/>
          </a:stretch>
        </p:blipFill>
        <p:spPr>
          <a:xfrm>
            <a:off x="2002642" y="1317172"/>
            <a:ext cx="4861296" cy="4433502"/>
          </a:xfrm>
          <a:prstGeom prst="rect">
            <a:avLst/>
          </a:prstGeom>
        </p:spPr>
      </p:pic>
    </p:spTree>
    <p:extLst>
      <p:ext uri="{BB962C8B-B14F-4D97-AF65-F5344CB8AC3E}">
        <p14:creationId xmlns:p14="http://schemas.microsoft.com/office/powerpoint/2010/main" val="40054605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77607D-EFEB-E148-A8A4-F6917AEC2F76}"/>
              </a:ext>
            </a:extLst>
          </p:cNvPr>
          <p:cNvSpPr>
            <a:spLocks noGrp="1"/>
          </p:cNvSpPr>
          <p:nvPr>
            <p:ph sz="quarter" idx="10"/>
          </p:nvPr>
        </p:nvSpPr>
        <p:spPr>
          <a:xfrm>
            <a:off x="457200" y="285007"/>
            <a:ext cx="8229600" cy="5533901"/>
          </a:xfrm>
        </p:spPr>
        <p:txBody>
          <a:bodyPr>
            <a:normAutofit fontScale="92500" lnSpcReduction="20000"/>
          </a:bodyPr>
          <a:lstStyle/>
          <a:p>
            <a:pPr lvl="0">
              <a:lnSpc>
                <a:spcPct val="110000"/>
              </a:lnSpc>
            </a:pPr>
            <a:r>
              <a:rPr lang="en-CA" sz="3600" dirty="0">
                <a:solidFill>
                  <a:schemeClr val="bg1"/>
                </a:solidFill>
              </a:rPr>
              <a:t>Whether Bratz dolls creator Carter Bryant came up with the idea while he was working for Mattel.</a:t>
            </a:r>
          </a:p>
          <a:p>
            <a:pPr lvl="0">
              <a:lnSpc>
                <a:spcPct val="110000"/>
              </a:lnSpc>
            </a:pPr>
            <a:r>
              <a:rPr lang="en-CA" sz="3600" dirty="0">
                <a:solidFill>
                  <a:srgbClr val="FFFF00"/>
                </a:solidFill>
              </a:rPr>
              <a:t>Mattel had claimed that the name and design of Bratz dolls were based on drawings done by Carter Bryant while he was under a contract that entitled the world's biggest toymaker to the copyright in his designs</a:t>
            </a:r>
            <a:r>
              <a:rPr lang="en-CA" sz="3600" dirty="0">
                <a:solidFill>
                  <a:schemeClr val="bg1"/>
                </a:solidFill>
              </a:rPr>
              <a:t>.</a:t>
            </a:r>
          </a:p>
          <a:p>
            <a:pPr>
              <a:lnSpc>
                <a:spcPct val="110000"/>
              </a:lnSpc>
            </a:pPr>
            <a:r>
              <a:rPr lang="en-CA" sz="3600" b="1" dirty="0">
                <a:solidFill>
                  <a:srgbClr val="FFFF00"/>
                </a:solidFill>
              </a:rPr>
              <a:t>(</a:t>
            </a:r>
            <a:r>
              <a:rPr lang="en-CA" sz="3600" b="1" dirty="0">
                <a:solidFill>
                  <a:schemeClr val="bg1"/>
                </a:solidFill>
              </a:rPr>
              <a:t>Legal dispute launched in 2006</a:t>
            </a:r>
            <a:r>
              <a:rPr lang="en-CA" sz="3600" b="1" dirty="0">
                <a:solidFill>
                  <a:srgbClr val="FF0000"/>
                </a:solidFill>
              </a:rPr>
              <a:t>…</a:t>
            </a:r>
            <a:r>
              <a:rPr lang="en-CA" sz="3600" b="1" dirty="0">
                <a:solidFill>
                  <a:schemeClr val="bg1"/>
                </a:solidFill>
              </a:rPr>
              <a:t>wrapped up in 2013</a:t>
            </a:r>
            <a:r>
              <a:rPr lang="en-CA" sz="3600" b="1" dirty="0">
                <a:solidFill>
                  <a:srgbClr val="FF0000"/>
                </a:solidFill>
              </a:rPr>
              <a:t>…</a:t>
            </a:r>
            <a:r>
              <a:rPr lang="en-CA" sz="3600" b="1" dirty="0">
                <a:solidFill>
                  <a:schemeClr val="bg1"/>
                </a:solidFill>
              </a:rPr>
              <a:t>Bratz dolls back on shelves in 2015</a:t>
            </a:r>
            <a:r>
              <a:rPr lang="en-CA" sz="3600" b="1" dirty="0">
                <a:solidFill>
                  <a:srgbClr val="FFFF00"/>
                </a:solidFill>
              </a:rPr>
              <a:t>)</a:t>
            </a:r>
            <a:r>
              <a:rPr lang="en-CA" sz="3600" b="1" dirty="0">
                <a:solidFill>
                  <a:srgbClr val="FF0000"/>
                </a:solidFill>
              </a:rPr>
              <a:t>.</a:t>
            </a:r>
            <a:r>
              <a:rPr lang="en-CA" sz="3600" b="1" dirty="0">
                <a:solidFill>
                  <a:schemeClr val="bg1"/>
                </a:solidFill>
              </a:rPr>
              <a:t> </a:t>
            </a:r>
            <a:endParaRPr lang="en-CA" sz="3600" dirty="0">
              <a:solidFill>
                <a:schemeClr val="bg1"/>
              </a:solidFill>
            </a:endParaRPr>
          </a:p>
          <a:p>
            <a:endParaRPr lang="en-US" dirty="0"/>
          </a:p>
        </p:txBody>
      </p:sp>
    </p:spTree>
    <p:extLst>
      <p:ext uri="{BB962C8B-B14F-4D97-AF65-F5344CB8AC3E}">
        <p14:creationId xmlns:p14="http://schemas.microsoft.com/office/powerpoint/2010/main" val="1969998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social media post&#10;&#10;Description automatically generated">
            <a:extLst>
              <a:ext uri="{FF2B5EF4-FFF2-40B4-BE49-F238E27FC236}">
                <a16:creationId xmlns:a16="http://schemas.microsoft.com/office/drawing/2014/main" id="{559D5AA4-CD73-1346-9EB9-E7BCE38D09AB}"/>
              </a:ext>
            </a:extLst>
          </p:cNvPr>
          <p:cNvPicPr>
            <a:picLocks noGrp="1" noChangeAspect="1"/>
          </p:cNvPicPr>
          <p:nvPr>
            <p:ph sz="quarter" idx="10"/>
          </p:nvPr>
        </p:nvPicPr>
        <p:blipFill>
          <a:blip r:embed="rId2"/>
          <a:stretch>
            <a:fillRect/>
          </a:stretch>
        </p:blipFill>
        <p:spPr>
          <a:xfrm>
            <a:off x="2749550" y="246063"/>
            <a:ext cx="3644900" cy="5588000"/>
          </a:xfrm>
        </p:spPr>
      </p:pic>
    </p:spTree>
    <p:extLst>
      <p:ext uri="{BB962C8B-B14F-4D97-AF65-F5344CB8AC3E}">
        <p14:creationId xmlns:p14="http://schemas.microsoft.com/office/powerpoint/2010/main" val="28248190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7"/>
            <a:ext cx="8229600" cy="1043524"/>
          </a:xfrm>
        </p:spPr>
        <p:txBody>
          <a:bodyPr/>
          <a:lstStyle/>
          <a:p>
            <a:r>
              <a:rPr lang="en-US" b="1" dirty="0">
                <a:solidFill>
                  <a:srgbClr val="FFFF00"/>
                </a:solidFill>
              </a:rPr>
              <a:t>Rights of the copyright owner</a:t>
            </a:r>
          </a:p>
        </p:txBody>
      </p:sp>
      <p:sp>
        <p:nvSpPr>
          <p:cNvPr id="2" name="Content Placeholder 1"/>
          <p:cNvSpPr>
            <a:spLocks noGrp="1"/>
          </p:cNvSpPr>
          <p:nvPr>
            <p:ph idx="1"/>
          </p:nvPr>
        </p:nvSpPr>
        <p:spPr/>
        <p:txBody>
          <a:bodyPr>
            <a:normAutofit/>
          </a:bodyPr>
          <a:lstStyle/>
          <a:p>
            <a:pPr marL="0" indent="0">
              <a:lnSpc>
                <a:spcPct val="100000"/>
              </a:lnSpc>
              <a:buNone/>
            </a:pPr>
            <a:r>
              <a:rPr lang="en-US" sz="3200" b="1" dirty="0">
                <a:solidFill>
                  <a:srgbClr val="FF0000"/>
                </a:solidFill>
              </a:rPr>
              <a:t>Who owns the rights</a:t>
            </a:r>
            <a:r>
              <a:rPr lang="en-US" sz="3200" b="1" dirty="0">
                <a:solidFill>
                  <a:schemeClr val="bg1"/>
                </a:solidFill>
              </a:rPr>
              <a:t>? (ss. 13, 14)</a:t>
            </a:r>
          </a:p>
          <a:p>
            <a:pPr>
              <a:lnSpc>
                <a:spcPct val="100000"/>
              </a:lnSpc>
            </a:pPr>
            <a:r>
              <a:rPr lang="en-US" sz="3200" dirty="0">
                <a:solidFill>
                  <a:schemeClr val="bg1"/>
                </a:solidFill>
              </a:rPr>
              <a:t>ss. 13(4)</a:t>
            </a:r>
            <a:r>
              <a:rPr lang="en-US" sz="3200" dirty="0">
                <a:solidFill>
                  <a:srgbClr val="FF0000"/>
                </a:solidFill>
              </a:rPr>
              <a:t>:</a:t>
            </a:r>
            <a:r>
              <a:rPr lang="en-US" sz="3200" dirty="0">
                <a:solidFill>
                  <a:schemeClr val="bg1"/>
                </a:solidFill>
              </a:rPr>
              <a:t> </a:t>
            </a:r>
            <a:r>
              <a:rPr lang="en-US" sz="3200" dirty="0">
                <a:solidFill>
                  <a:srgbClr val="FFFF00"/>
                </a:solidFill>
              </a:rPr>
              <a:t>assignments; licenses</a:t>
            </a:r>
          </a:p>
          <a:p>
            <a:pPr>
              <a:lnSpc>
                <a:spcPct val="100000"/>
              </a:lnSpc>
            </a:pPr>
            <a:r>
              <a:rPr lang="en-CA" sz="3200" dirty="0">
                <a:solidFill>
                  <a:schemeClr val="bg1"/>
                </a:solidFill>
              </a:rPr>
              <a:t>Assignment</a:t>
            </a:r>
            <a:r>
              <a:rPr lang="en-CA" sz="3200" dirty="0">
                <a:solidFill>
                  <a:srgbClr val="FF0000"/>
                </a:solidFill>
              </a:rPr>
              <a:t>…</a:t>
            </a:r>
            <a:r>
              <a:rPr lang="en-CA" sz="3200" dirty="0">
                <a:solidFill>
                  <a:srgbClr val="FFFF00"/>
                </a:solidFill>
              </a:rPr>
              <a:t>parties can assign all or part of the rights in a work</a:t>
            </a:r>
            <a:r>
              <a:rPr lang="en-CA" sz="3200" dirty="0">
                <a:solidFill>
                  <a:srgbClr val="FF0000"/>
                </a:solidFill>
              </a:rPr>
              <a:t>;</a:t>
            </a:r>
            <a:r>
              <a:rPr lang="en-CA" sz="3200" dirty="0">
                <a:solidFill>
                  <a:schemeClr val="bg1"/>
                </a:solidFill>
              </a:rPr>
              <a:t> can licence uses of the work</a:t>
            </a:r>
            <a:r>
              <a:rPr lang="en-CA" sz="3200" dirty="0">
                <a:solidFill>
                  <a:srgbClr val="FF0000"/>
                </a:solidFill>
              </a:rPr>
              <a:t>; </a:t>
            </a:r>
            <a:r>
              <a:rPr lang="en-CA" sz="3200" dirty="0">
                <a:solidFill>
                  <a:schemeClr val="bg1"/>
                </a:solidFill>
              </a:rPr>
              <a:t>can do so either for the whole term of the copyright</a:t>
            </a:r>
            <a:r>
              <a:rPr lang="en-CA" sz="3200" dirty="0">
                <a:solidFill>
                  <a:srgbClr val="FF0000"/>
                </a:solidFill>
              </a:rPr>
              <a:t>,</a:t>
            </a:r>
            <a:r>
              <a:rPr lang="en-CA" sz="3200" dirty="0">
                <a:solidFill>
                  <a:schemeClr val="bg1"/>
                </a:solidFill>
              </a:rPr>
              <a:t> or for a shorter period</a:t>
            </a:r>
            <a:r>
              <a:rPr lang="en-CA" sz="3200" dirty="0">
                <a:solidFill>
                  <a:srgbClr val="FF0000"/>
                </a:solidFill>
              </a:rPr>
              <a:t>.</a:t>
            </a:r>
          </a:p>
          <a:p>
            <a:pPr>
              <a:lnSpc>
                <a:spcPct val="100000"/>
              </a:lnSpc>
            </a:pPr>
            <a:endParaRPr lang="en-US" sz="3200" dirty="0">
              <a:solidFill>
                <a:schemeClr val="bg1"/>
              </a:solidFill>
            </a:endParaRP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68</a:t>
            </a:fld>
            <a:endParaRPr lang="en-US"/>
          </a:p>
        </p:txBody>
      </p:sp>
    </p:spTree>
    <p:extLst>
      <p:ext uri="{BB962C8B-B14F-4D97-AF65-F5344CB8AC3E}">
        <p14:creationId xmlns:p14="http://schemas.microsoft.com/office/powerpoint/2010/main" val="3385642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green, table, sitting&#10;&#10;Description automatically generated">
            <a:extLst>
              <a:ext uri="{FF2B5EF4-FFF2-40B4-BE49-F238E27FC236}">
                <a16:creationId xmlns:a16="http://schemas.microsoft.com/office/drawing/2014/main" id="{EC8350B0-0104-0440-8D05-2BBDA344620D}"/>
              </a:ext>
            </a:extLst>
          </p:cNvPr>
          <p:cNvPicPr>
            <a:picLocks noChangeAspect="1"/>
          </p:cNvPicPr>
          <p:nvPr/>
        </p:nvPicPr>
        <p:blipFill>
          <a:blip r:embed="rId2"/>
          <a:stretch>
            <a:fillRect/>
          </a:stretch>
        </p:blipFill>
        <p:spPr>
          <a:xfrm>
            <a:off x="1279595" y="513737"/>
            <a:ext cx="6584810" cy="4188891"/>
          </a:xfrm>
          <a:prstGeom prst="rect">
            <a:avLst/>
          </a:prstGeom>
        </p:spPr>
      </p:pic>
      <p:sp>
        <p:nvSpPr>
          <p:cNvPr id="4" name="TextBox 3">
            <a:extLst>
              <a:ext uri="{FF2B5EF4-FFF2-40B4-BE49-F238E27FC236}">
                <a16:creationId xmlns:a16="http://schemas.microsoft.com/office/drawing/2014/main" id="{082B411D-D0C1-A949-9454-97758A047512}"/>
              </a:ext>
            </a:extLst>
          </p:cNvPr>
          <p:cNvSpPr txBox="1"/>
          <p:nvPr/>
        </p:nvSpPr>
        <p:spPr>
          <a:xfrm>
            <a:off x="2836589" y="5142016"/>
            <a:ext cx="3470822" cy="461665"/>
          </a:xfrm>
          <a:prstGeom prst="rect">
            <a:avLst/>
          </a:prstGeom>
          <a:noFill/>
        </p:spPr>
        <p:txBody>
          <a:bodyPr wrap="none" rtlCol="0">
            <a:spAutoFit/>
          </a:bodyPr>
          <a:lstStyle/>
          <a:p>
            <a:r>
              <a:rPr lang="en-CA" sz="2400" dirty="0">
                <a:solidFill>
                  <a:schemeClr val="bg1"/>
                </a:solidFill>
              </a:rPr>
              <a:t>15 in One Slicer &amp; Dicer</a:t>
            </a:r>
            <a:endParaRPr lang="en-US" sz="2400" dirty="0">
              <a:solidFill>
                <a:schemeClr val="bg1"/>
              </a:solidFill>
            </a:endParaRPr>
          </a:p>
        </p:txBody>
      </p:sp>
    </p:spTree>
    <p:extLst>
      <p:ext uri="{BB962C8B-B14F-4D97-AF65-F5344CB8AC3E}">
        <p14:creationId xmlns:p14="http://schemas.microsoft.com/office/powerpoint/2010/main" val="4196626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4513E-211A-7E45-976E-4DBF17805005}"/>
              </a:ext>
            </a:extLst>
          </p:cNvPr>
          <p:cNvSpPr>
            <a:spLocks noGrp="1"/>
          </p:cNvSpPr>
          <p:nvPr>
            <p:ph type="title"/>
          </p:nvPr>
        </p:nvSpPr>
        <p:spPr>
          <a:xfrm>
            <a:off x="457200" y="115866"/>
            <a:ext cx="8229600" cy="1016000"/>
          </a:xfrm>
        </p:spPr>
        <p:txBody>
          <a:bodyPr/>
          <a:lstStyle/>
          <a:p>
            <a:pPr algn="ctr"/>
            <a:r>
              <a:rPr lang="en-US" dirty="0">
                <a:solidFill>
                  <a:schemeClr val="bg1"/>
                </a:solidFill>
              </a:rPr>
              <a:t>Justifications For Copyright</a:t>
            </a:r>
          </a:p>
        </p:txBody>
      </p:sp>
      <p:sp>
        <p:nvSpPr>
          <p:cNvPr id="3" name="Content Placeholder 2">
            <a:extLst>
              <a:ext uri="{FF2B5EF4-FFF2-40B4-BE49-F238E27FC236}">
                <a16:creationId xmlns:a16="http://schemas.microsoft.com/office/drawing/2014/main" id="{AE3FAFD9-4EA5-2A42-AF93-67A4C9FA24B5}"/>
              </a:ext>
            </a:extLst>
          </p:cNvPr>
          <p:cNvSpPr>
            <a:spLocks noGrp="1"/>
          </p:cNvSpPr>
          <p:nvPr>
            <p:ph sz="quarter" idx="10"/>
          </p:nvPr>
        </p:nvSpPr>
        <p:spPr>
          <a:xfrm>
            <a:off x="457200" y="1306286"/>
            <a:ext cx="8229600" cy="4419848"/>
          </a:xfrm>
        </p:spPr>
        <p:txBody>
          <a:bodyPr>
            <a:normAutofit fontScale="92500" lnSpcReduction="20000"/>
          </a:bodyPr>
          <a:lstStyle/>
          <a:p>
            <a:pPr lvl="0">
              <a:lnSpc>
                <a:spcPct val="100000"/>
              </a:lnSpc>
            </a:pPr>
            <a:r>
              <a:rPr lang="en-CA" sz="4400" dirty="0">
                <a:solidFill>
                  <a:srgbClr val="FFFF00"/>
                </a:solidFill>
              </a:rPr>
              <a:t>Incentive</a:t>
            </a:r>
          </a:p>
          <a:p>
            <a:pPr lvl="0">
              <a:lnSpc>
                <a:spcPct val="100000"/>
              </a:lnSpc>
            </a:pPr>
            <a:r>
              <a:rPr lang="en-CA" sz="4400" dirty="0">
                <a:solidFill>
                  <a:srgbClr val="FFFF00"/>
                </a:solidFill>
              </a:rPr>
              <a:t>Labour</a:t>
            </a:r>
          </a:p>
          <a:p>
            <a:pPr lvl="0">
              <a:lnSpc>
                <a:spcPct val="100000"/>
              </a:lnSpc>
            </a:pPr>
            <a:r>
              <a:rPr lang="en-CA" sz="4400" dirty="0">
                <a:solidFill>
                  <a:srgbClr val="FFFF00"/>
                </a:solidFill>
              </a:rPr>
              <a:t>Personality</a:t>
            </a:r>
          </a:p>
          <a:p>
            <a:pPr lvl="0">
              <a:lnSpc>
                <a:spcPct val="100000"/>
              </a:lnSpc>
            </a:pPr>
            <a:r>
              <a:rPr lang="en-CA" sz="4400" dirty="0">
                <a:solidFill>
                  <a:srgbClr val="FFFF00"/>
                </a:solidFill>
              </a:rPr>
              <a:t>Protect human rights </a:t>
            </a:r>
            <a:r>
              <a:rPr lang="en-CA" sz="4400" dirty="0">
                <a:solidFill>
                  <a:srgbClr val="FF0000"/>
                </a:solidFill>
              </a:rPr>
              <a:t>(</a:t>
            </a:r>
            <a:r>
              <a:rPr lang="en-CA" sz="4400" dirty="0">
                <a:solidFill>
                  <a:srgbClr val="FFFF00"/>
                </a:solidFill>
              </a:rPr>
              <a:t>&amp; </a:t>
            </a:r>
            <a:r>
              <a:rPr lang="en-CA" sz="4400" dirty="0">
                <a:solidFill>
                  <a:schemeClr val="bg1"/>
                </a:solidFill>
              </a:rPr>
              <a:t>corresponding values </a:t>
            </a:r>
            <a:r>
              <a:rPr lang="en-CA" sz="4400" dirty="0">
                <a:solidFill>
                  <a:srgbClr val="FF0000"/>
                </a:solidFill>
              </a:rPr>
              <a:t>– </a:t>
            </a:r>
            <a:r>
              <a:rPr lang="en-CA" sz="4400" dirty="0">
                <a:solidFill>
                  <a:schemeClr val="bg1"/>
                </a:solidFill>
              </a:rPr>
              <a:t>dignity</a:t>
            </a:r>
            <a:r>
              <a:rPr lang="en-CA" sz="4400" dirty="0">
                <a:solidFill>
                  <a:srgbClr val="FF0000"/>
                </a:solidFill>
              </a:rPr>
              <a:t>,</a:t>
            </a:r>
            <a:r>
              <a:rPr lang="en-CA" sz="4400" dirty="0">
                <a:solidFill>
                  <a:srgbClr val="FFFF00"/>
                </a:solidFill>
              </a:rPr>
              <a:t> </a:t>
            </a:r>
            <a:r>
              <a:rPr lang="en-CA" sz="4400" dirty="0">
                <a:solidFill>
                  <a:schemeClr val="bg1"/>
                </a:solidFill>
              </a:rPr>
              <a:t>autonomy</a:t>
            </a:r>
            <a:r>
              <a:rPr lang="en-CA" sz="4400" dirty="0">
                <a:solidFill>
                  <a:srgbClr val="FF0000"/>
                </a:solidFill>
              </a:rPr>
              <a:t>,</a:t>
            </a:r>
            <a:r>
              <a:rPr lang="en-CA" sz="4400" dirty="0">
                <a:solidFill>
                  <a:srgbClr val="FFFF00"/>
                </a:solidFill>
              </a:rPr>
              <a:t> </a:t>
            </a:r>
            <a:r>
              <a:rPr lang="en-CA" sz="4400" dirty="0">
                <a:solidFill>
                  <a:schemeClr val="bg1"/>
                </a:solidFill>
              </a:rPr>
              <a:t>etc</a:t>
            </a:r>
            <a:r>
              <a:rPr lang="en-CA" sz="4400" dirty="0">
                <a:solidFill>
                  <a:srgbClr val="FFFF00"/>
                </a:solidFill>
              </a:rPr>
              <a:t>.</a:t>
            </a:r>
            <a:r>
              <a:rPr lang="en-CA" sz="4400" dirty="0">
                <a:solidFill>
                  <a:srgbClr val="FF0000"/>
                </a:solidFill>
              </a:rPr>
              <a:t>)</a:t>
            </a:r>
          </a:p>
          <a:p>
            <a:pPr lvl="0">
              <a:lnSpc>
                <a:spcPct val="100000"/>
              </a:lnSpc>
            </a:pPr>
            <a:r>
              <a:rPr lang="en-CA" sz="4400" dirty="0">
                <a:solidFill>
                  <a:srgbClr val="FFFF00"/>
                </a:solidFill>
              </a:rPr>
              <a:t>Apotheosis of free expression rights</a:t>
            </a:r>
          </a:p>
          <a:p>
            <a:endParaRPr lang="en-US" dirty="0"/>
          </a:p>
        </p:txBody>
      </p:sp>
    </p:spTree>
    <p:extLst>
      <p:ext uri="{BB962C8B-B14F-4D97-AF65-F5344CB8AC3E}">
        <p14:creationId xmlns:p14="http://schemas.microsoft.com/office/powerpoint/2010/main" val="5372594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7"/>
            <a:ext cx="8229600" cy="1043524"/>
          </a:xfrm>
        </p:spPr>
        <p:txBody>
          <a:bodyPr/>
          <a:lstStyle/>
          <a:p>
            <a:r>
              <a:rPr lang="en-US" b="1" dirty="0">
                <a:solidFill>
                  <a:srgbClr val="FFFF00"/>
                </a:solidFill>
              </a:rPr>
              <a:t>Rights of the copyright owner</a:t>
            </a:r>
          </a:p>
        </p:txBody>
      </p:sp>
      <p:sp>
        <p:nvSpPr>
          <p:cNvPr id="2" name="Content Placeholder 1"/>
          <p:cNvSpPr>
            <a:spLocks noGrp="1"/>
          </p:cNvSpPr>
          <p:nvPr>
            <p:ph idx="1"/>
          </p:nvPr>
        </p:nvSpPr>
        <p:spPr>
          <a:xfrm>
            <a:off x="457199" y="1431542"/>
            <a:ext cx="8556171" cy="4411117"/>
          </a:xfrm>
        </p:spPr>
        <p:txBody>
          <a:bodyPr>
            <a:normAutofit fontScale="77500" lnSpcReduction="20000"/>
          </a:bodyPr>
          <a:lstStyle/>
          <a:p>
            <a:pPr marL="0" indent="0">
              <a:lnSpc>
                <a:spcPct val="100000"/>
              </a:lnSpc>
              <a:buNone/>
            </a:pPr>
            <a:r>
              <a:rPr lang="en-US" sz="2800" b="1" dirty="0">
                <a:solidFill>
                  <a:schemeClr val="bg1"/>
                </a:solidFill>
              </a:rPr>
              <a:t>Who owns the rights? (ss. 13, 14)</a:t>
            </a:r>
          </a:p>
          <a:p>
            <a:pPr>
              <a:lnSpc>
                <a:spcPct val="120000"/>
              </a:lnSpc>
            </a:pPr>
            <a:r>
              <a:rPr lang="en-US" sz="2800" dirty="0">
                <a:solidFill>
                  <a:schemeClr val="bg1"/>
                </a:solidFill>
              </a:rPr>
              <a:t>ss. 13(4), 13(7): </a:t>
            </a:r>
            <a:r>
              <a:rPr lang="en-US" sz="2800" dirty="0">
                <a:solidFill>
                  <a:srgbClr val="FF0000"/>
                </a:solidFill>
              </a:rPr>
              <a:t>assignments, exclusive licences need to be in writing</a:t>
            </a:r>
            <a:r>
              <a:rPr lang="en-US" sz="2800" dirty="0">
                <a:solidFill>
                  <a:schemeClr val="bg1"/>
                </a:solidFill>
              </a:rPr>
              <a:t>; </a:t>
            </a:r>
            <a:r>
              <a:rPr lang="en-US" sz="2800" dirty="0">
                <a:solidFill>
                  <a:srgbClr val="00B0F0"/>
                </a:solidFill>
              </a:rPr>
              <a:t>non-exclusive licences don’t need to be in writing </a:t>
            </a:r>
            <a:r>
              <a:rPr lang="en-US" sz="2800" dirty="0">
                <a:solidFill>
                  <a:schemeClr val="bg1"/>
                </a:solidFill>
              </a:rPr>
              <a:t>(</a:t>
            </a:r>
            <a:r>
              <a:rPr lang="en-US" sz="2800" i="1" dirty="0">
                <a:solidFill>
                  <a:schemeClr val="bg1"/>
                </a:solidFill>
              </a:rPr>
              <a:t>Robertson v. Thomson)</a:t>
            </a:r>
            <a:endParaRPr lang="en-US" sz="2800" dirty="0">
              <a:solidFill>
                <a:schemeClr val="bg1"/>
              </a:solidFill>
            </a:endParaRPr>
          </a:p>
          <a:p>
            <a:pPr>
              <a:lnSpc>
                <a:spcPct val="120000"/>
              </a:lnSpc>
            </a:pPr>
            <a:r>
              <a:rPr lang="en-US" sz="2800" b="1" dirty="0">
                <a:solidFill>
                  <a:srgbClr val="FFFF00"/>
                </a:solidFill>
              </a:rPr>
              <a:t>Benefit of copyright registration</a:t>
            </a:r>
            <a:r>
              <a:rPr lang="en-US" sz="2800" b="1" dirty="0">
                <a:solidFill>
                  <a:srgbClr val="FF0000"/>
                </a:solidFill>
              </a:rPr>
              <a:t>:</a:t>
            </a:r>
            <a:r>
              <a:rPr lang="en-US" sz="2800" b="1" dirty="0">
                <a:solidFill>
                  <a:srgbClr val="FFFF00"/>
                </a:solidFill>
              </a:rPr>
              <a:t> </a:t>
            </a:r>
            <a:r>
              <a:rPr lang="en-CA" sz="2800" dirty="0">
                <a:solidFill>
                  <a:schemeClr val="bg1"/>
                </a:solidFill>
              </a:rPr>
              <a:t>If an assignment or licence not registered, and the assignor or licensor </a:t>
            </a:r>
            <a:r>
              <a:rPr lang="en-CA" sz="2800" dirty="0">
                <a:solidFill>
                  <a:srgbClr val="FFFF00"/>
                </a:solidFill>
              </a:rPr>
              <a:t>subsequently</a:t>
            </a:r>
            <a:r>
              <a:rPr lang="en-CA" sz="2800" dirty="0">
                <a:solidFill>
                  <a:schemeClr val="bg1"/>
                </a:solidFill>
              </a:rPr>
              <a:t> assigns or licences the copyright interest – </a:t>
            </a:r>
            <a:r>
              <a:rPr lang="en-CA" sz="2800" dirty="0">
                <a:solidFill>
                  <a:srgbClr val="FFFF00"/>
                </a:solidFill>
              </a:rPr>
              <a:t>for valuable consideration </a:t>
            </a:r>
            <a:r>
              <a:rPr lang="en-CA" sz="2800" dirty="0">
                <a:solidFill>
                  <a:schemeClr val="bg1"/>
                </a:solidFill>
              </a:rPr>
              <a:t>– to a different assignee or licensee </a:t>
            </a:r>
            <a:r>
              <a:rPr lang="en-CA" sz="2800" dirty="0">
                <a:solidFill>
                  <a:srgbClr val="FF0000"/>
                </a:solidFill>
              </a:rPr>
              <a:t>who </a:t>
            </a:r>
            <a:r>
              <a:rPr lang="en-CA" sz="2800" b="1" dirty="0">
                <a:solidFill>
                  <a:srgbClr val="FF0000"/>
                </a:solidFill>
              </a:rPr>
              <a:t>didn’t have ACTUAL NOTICE</a:t>
            </a:r>
            <a:r>
              <a:rPr lang="en-CA" sz="2800" dirty="0">
                <a:solidFill>
                  <a:srgbClr val="FF0000"/>
                </a:solidFill>
              </a:rPr>
              <a:t> </a:t>
            </a:r>
            <a:r>
              <a:rPr lang="en-CA" sz="2800" dirty="0">
                <a:solidFill>
                  <a:schemeClr val="bg1"/>
                </a:solidFill>
              </a:rPr>
              <a:t>of the prior assignment – </a:t>
            </a:r>
            <a:r>
              <a:rPr lang="en-CA" sz="2800" dirty="0">
                <a:solidFill>
                  <a:srgbClr val="FFFF00"/>
                </a:solidFill>
              </a:rPr>
              <a:t>the prior assignment</a:t>
            </a:r>
            <a:r>
              <a:rPr lang="en-CA" sz="2800" dirty="0">
                <a:solidFill>
                  <a:srgbClr val="FF0000"/>
                </a:solidFill>
              </a:rPr>
              <a:t>/</a:t>
            </a:r>
            <a:r>
              <a:rPr lang="en-CA" sz="2800" dirty="0">
                <a:solidFill>
                  <a:srgbClr val="FFFF00"/>
                </a:solidFill>
              </a:rPr>
              <a:t>licence can be declared void </a:t>
            </a:r>
            <a:r>
              <a:rPr lang="en-CA" sz="2800" dirty="0">
                <a:solidFill>
                  <a:schemeClr val="bg1"/>
                </a:solidFill>
              </a:rPr>
              <a:t>(57(3)). </a:t>
            </a:r>
            <a:r>
              <a:rPr lang="en-CA" sz="2800" dirty="0">
                <a:solidFill>
                  <a:srgbClr val="FFFF00"/>
                </a:solidFill>
              </a:rPr>
              <a:t>So, if you’re an assignee, licensee – it is to your benefit to register the assignment of copyright or the licence </a:t>
            </a:r>
            <a:r>
              <a:rPr lang="en-CA" sz="2800" dirty="0">
                <a:solidFill>
                  <a:schemeClr val="bg1"/>
                </a:solidFill>
              </a:rPr>
              <a:t>granting you an interest (57(1)).</a:t>
            </a: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70</a:t>
            </a:fld>
            <a:endParaRPr lang="en-US"/>
          </a:p>
        </p:txBody>
      </p:sp>
    </p:spTree>
    <p:extLst>
      <p:ext uri="{BB962C8B-B14F-4D97-AF65-F5344CB8AC3E}">
        <p14:creationId xmlns:p14="http://schemas.microsoft.com/office/powerpoint/2010/main" val="10634888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7"/>
            <a:ext cx="8229600" cy="1043524"/>
          </a:xfrm>
        </p:spPr>
        <p:txBody>
          <a:bodyPr/>
          <a:lstStyle/>
          <a:p>
            <a:r>
              <a:rPr lang="en-US" b="1" dirty="0">
                <a:solidFill>
                  <a:srgbClr val="FFFF00"/>
                </a:solidFill>
              </a:rPr>
              <a:t>Rights of the copyright owner</a:t>
            </a:r>
          </a:p>
        </p:txBody>
      </p:sp>
      <p:sp>
        <p:nvSpPr>
          <p:cNvPr id="2" name="Content Placeholder 1"/>
          <p:cNvSpPr>
            <a:spLocks noGrp="1"/>
          </p:cNvSpPr>
          <p:nvPr>
            <p:ph idx="1"/>
          </p:nvPr>
        </p:nvSpPr>
        <p:spPr>
          <a:xfrm>
            <a:off x="457199" y="1431543"/>
            <a:ext cx="8520545" cy="4318000"/>
          </a:xfrm>
        </p:spPr>
        <p:txBody>
          <a:bodyPr>
            <a:normAutofit lnSpcReduction="10000"/>
          </a:bodyPr>
          <a:lstStyle/>
          <a:p>
            <a:pPr marL="0" indent="0">
              <a:lnSpc>
                <a:spcPct val="120000"/>
              </a:lnSpc>
              <a:buNone/>
            </a:pPr>
            <a:r>
              <a:rPr lang="en-US" sz="3200" b="1" dirty="0">
                <a:solidFill>
                  <a:schemeClr val="bg1"/>
                </a:solidFill>
              </a:rPr>
              <a:t>Who owns the rights? (ss. 13, 14)</a:t>
            </a:r>
          </a:p>
          <a:p>
            <a:pPr>
              <a:lnSpc>
                <a:spcPct val="120000"/>
              </a:lnSpc>
            </a:pPr>
            <a:r>
              <a:rPr lang="en-US" sz="3200" dirty="0">
                <a:solidFill>
                  <a:schemeClr val="bg1"/>
                </a:solidFill>
              </a:rPr>
              <a:t>s. 14: </a:t>
            </a:r>
            <a:r>
              <a:rPr lang="en-US" sz="3200" dirty="0">
                <a:solidFill>
                  <a:srgbClr val="FF0000"/>
                </a:solidFill>
              </a:rPr>
              <a:t>reversionary interest </a:t>
            </a:r>
            <a:r>
              <a:rPr lang="en-US" sz="3200" dirty="0">
                <a:solidFill>
                  <a:schemeClr val="bg1"/>
                </a:solidFill>
              </a:rPr>
              <a:t>- </a:t>
            </a:r>
            <a:r>
              <a:rPr lang="en-CA" sz="3200" dirty="0">
                <a:solidFill>
                  <a:schemeClr val="bg1"/>
                </a:solidFill>
              </a:rPr>
              <a:t>where an </a:t>
            </a:r>
            <a:r>
              <a:rPr lang="en-CA" sz="3200" dirty="0">
                <a:solidFill>
                  <a:srgbClr val="FFFF00"/>
                </a:solidFill>
              </a:rPr>
              <a:t>author has been the first owner of copyright in a work</a:t>
            </a:r>
            <a:r>
              <a:rPr lang="en-CA" sz="3200" dirty="0">
                <a:solidFill>
                  <a:schemeClr val="bg1"/>
                </a:solidFill>
              </a:rPr>
              <a:t>, even though they’ve transferred that interest during their lifetime, the </a:t>
            </a:r>
            <a:r>
              <a:rPr lang="en-CA" sz="3200" dirty="0">
                <a:solidFill>
                  <a:srgbClr val="FF0000"/>
                </a:solidFill>
              </a:rPr>
              <a:t>copyright interest will revert to the author’s estate 25 years after the death of the author</a:t>
            </a:r>
            <a:r>
              <a:rPr lang="en-CA" sz="3200" dirty="0">
                <a:solidFill>
                  <a:schemeClr val="bg1"/>
                </a:solidFill>
              </a:rPr>
              <a:t>. </a:t>
            </a:r>
          </a:p>
          <a:p>
            <a:pPr>
              <a:lnSpc>
                <a:spcPct val="100000"/>
              </a:lnSpc>
            </a:pPr>
            <a:endParaRPr lang="en-US" sz="3200" dirty="0">
              <a:solidFill>
                <a:schemeClr val="bg1"/>
              </a:solidFill>
            </a:endParaRPr>
          </a:p>
          <a:p>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71</a:t>
            </a:fld>
            <a:endParaRPr lang="en-US"/>
          </a:p>
        </p:txBody>
      </p:sp>
    </p:spTree>
    <p:extLst>
      <p:ext uri="{BB962C8B-B14F-4D97-AF65-F5344CB8AC3E}">
        <p14:creationId xmlns:p14="http://schemas.microsoft.com/office/powerpoint/2010/main" val="23354147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7"/>
            <a:ext cx="8229600" cy="1043524"/>
          </a:xfrm>
        </p:spPr>
        <p:txBody>
          <a:bodyPr/>
          <a:lstStyle/>
          <a:p>
            <a:r>
              <a:rPr lang="en-US" b="1" dirty="0">
                <a:solidFill>
                  <a:schemeClr val="bg1"/>
                </a:solidFill>
              </a:rPr>
              <a:t>s</a:t>
            </a:r>
            <a:r>
              <a:rPr lang="en-US" b="1" dirty="0">
                <a:solidFill>
                  <a:srgbClr val="FFFF00"/>
                </a:solidFill>
              </a:rPr>
              <a:t>.</a:t>
            </a:r>
            <a:r>
              <a:rPr lang="en-US" b="1" dirty="0">
                <a:solidFill>
                  <a:schemeClr val="bg1"/>
                </a:solidFill>
              </a:rPr>
              <a:t> 14</a:t>
            </a:r>
            <a:r>
              <a:rPr lang="en-US" b="1" dirty="0">
                <a:solidFill>
                  <a:srgbClr val="FFFF00"/>
                </a:solidFill>
              </a:rPr>
              <a:t>:</a:t>
            </a:r>
            <a:r>
              <a:rPr lang="en-US" b="1" dirty="0">
                <a:solidFill>
                  <a:schemeClr val="bg1"/>
                </a:solidFill>
              </a:rPr>
              <a:t> </a:t>
            </a:r>
            <a:r>
              <a:rPr lang="en-US" b="1" dirty="0">
                <a:solidFill>
                  <a:srgbClr val="FF0000"/>
                </a:solidFill>
              </a:rPr>
              <a:t>Reversionary Interest </a:t>
            </a:r>
            <a:r>
              <a:rPr lang="en-US" b="1" dirty="0">
                <a:solidFill>
                  <a:srgbClr val="FFFF00"/>
                </a:solidFill>
              </a:rPr>
              <a:t>(</a:t>
            </a:r>
            <a:r>
              <a:rPr lang="en-US" b="1" dirty="0">
                <a:solidFill>
                  <a:schemeClr val="bg1"/>
                </a:solidFill>
              </a:rPr>
              <a:t>con</a:t>
            </a:r>
            <a:r>
              <a:rPr lang="en-US" b="1" dirty="0">
                <a:solidFill>
                  <a:srgbClr val="FF0000"/>
                </a:solidFill>
              </a:rPr>
              <a:t>’</a:t>
            </a:r>
            <a:r>
              <a:rPr lang="en-US" b="1" dirty="0">
                <a:solidFill>
                  <a:schemeClr val="bg1"/>
                </a:solidFill>
              </a:rPr>
              <a:t>d</a:t>
            </a:r>
            <a:r>
              <a:rPr lang="en-US" b="1" dirty="0">
                <a:solidFill>
                  <a:srgbClr val="FFFF00"/>
                </a:solidFill>
              </a:rPr>
              <a:t>)</a:t>
            </a:r>
          </a:p>
        </p:txBody>
      </p:sp>
      <p:sp>
        <p:nvSpPr>
          <p:cNvPr id="2" name="Content Placeholder 1"/>
          <p:cNvSpPr>
            <a:spLocks noGrp="1"/>
          </p:cNvSpPr>
          <p:nvPr>
            <p:ph idx="1"/>
          </p:nvPr>
        </p:nvSpPr>
        <p:spPr>
          <a:xfrm>
            <a:off x="457199" y="1643449"/>
            <a:ext cx="8520545" cy="4106094"/>
          </a:xfrm>
        </p:spPr>
        <p:txBody>
          <a:bodyPr>
            <a:normAutofit/>
          </a:bodyPr>
          <a:lstStyle/>
          <a:p>
            <a:pPr>
              <a:lnSpc>
                <a:spcPct val="110000"/>
              </a:lnSpc>
            </a:pPr>
            <a:r>
              <a:rPr lang="en-CA" sz="3600" dirty="0">
                <a:solidFill>
                  <a:schemeClr val="bg1"/>
                </a:solidFill>
              </a:rPr>
              <a:t>copyright interest </a:t>
            </a:r>
            <a:r>
              <a:rPr lang="en-CA" sz="3600" dirty="0">
                <a:solidFill>
                  <a:srgbClr val="FF0000"/>
                </a:solidFill>
              </a:rPr>
              <a:t>will revert to the author</a:t>
            </a:r>
            <a:r>
              <a:rPr lang="en-CA" sz="3600" dirty="0">
                <a:solidFill>
                  <a:schemeClr val="bg1"/>
                </a:solidFill>
              </a:rPr>
              <a:t>’</a:t>
            </a:r>
            <a:r>
              <a:rPr lang="en-CA" sz="3600" dirty="0">
                <a:solidFill>
                  <a:srgbClr val="FF0000"/>
                </a:solidFill>
              </a:rPr>
              <a:t>s estate 25 years </a:t>
            </a:r>
            <a:r>
              <a:rPr lang="en-CA" sz="3600" dirty="0">
                <a:solidFill>
                  <a:srgbClr val="FFFF00"/>
                </a:solidFill>
              </a:rPr>
              <a:t>after the death of the author. </a:t>
            </a:r>
            <a:endParaRPr lang="en-US" sz="3600" dirty="0">
              <a:solidFill>
                <a:schemeClr val="bg1"/>
              </a:solidFill>
            </a:endParaRPr>
          </a:p>
          <a:p>
            <a:pPr>
              <a:lnSpc>
                <a:spcPct val="110000"/>
              </a:lnSpc>
            </a:pPr>
            <a:r>
              <a:rPr lang="en-US" sz="3600" dirty="0">
                <a:solidFill>
                  <a:schemeClr val="bg1"/>
                </a:solidFill>
              </a:rPr>
              <a:t>Surprising lack of Canadian cases</a:t>
            </a:r>
          </a:p>
          <a:p>
            <a:pPr>
              <a:lnSpc>
                <a:spcPct val="110000"/>
              </a:lnSpc>
            </a:pPr>
            <a:r>
              <a:rPr lang="en-US" sz="3600" dirty="0">
                <a:solidFill>
                  <a:srgbClr val="00B0F0"/>
                </a:solidFill>
              </a:rPr>
              <a:t>Note following slides asking that the right continue and providing reasons.</a:t>
            </a:r>
          </a:p>
        </p:txBody>
      </p:sp>
      <p:sp>
        <p:nvSpPr>
          <p:cNvPr id="4" name="Slide Number Placeholder 3"/>
          <p:cNvSpPr>
            <a:spLocks noGrp="1"/>
          </p:cNvSpPr>
          <p:nvPr>
            <p:ph type="sldNum" sz="quarter" idx="12"/>
          </p:nvPr>
        </p:nvSpPr>
        <p:spPr/>
        <p:txBody>
          <a:bodyPr/>
          <a:lstStyle/>
          <a:p>
            <a:fld id="{600857A6-B069-5747-8C2C-4237D03FF20B}" type="slidenum">
              <a:rPr lang="en-US" smtClean="0"/>
              <a:t>72</a:t>
            </a:fld>
            <a:endParaRPr lang="en-US"/>
          </a:p>
        </p:txBody>
      </p:sp>
    </p:spTree>
    <p:extLst>
      <p:ext uri="{BB962C8B-B14F-4D97-AF65-F5344CB8AC3E}">
        <p14:creationId xmlns:p14="http://schemas.microsoft.com/office/powerpoint/2010/main" val="16156053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letter&#10;&#10;Description automatically generated">
            <a:extLst>
              <a:ext uri="{FF2B5EF4-FFF2-40B4-BE49-F238E27FC236}">
                <a16:creationId xmlns:a16="http://schemas.microsoft.com/office/drawing/2014/main" id="{7B254776-EFB1-A24C-8888-3FFA69A50ABD}"/>
              </a:ext>
            </a:extLst>
          </p:cNvPr>
          <p:cNvPicPr>
            <a:picLocks noChangeAspect="1"/>
          </p:cNvPicPr>
          <p:nvPr/>
        </p:nvPicPr>
        <p:blipFill>
          <a:blip r:embed="rId2"/>
          <a:stretch>
            <a:fillRect/>
          </a:stretch>
        </p:blipFill>
        <p:spPr>
          <a:xfrm>
            <a:off x="2431387" y="98854"/>
            <a:ext cx="4281226" cy="5795319"/>
          </a:xfrm>
          <a:prstGeom prst="rect">
            <a:avLst/>
          </a:prstGeom>
        </p:spPr>
      </p:pic>
    </p:spTree>
    <p:extLst>
      <p:ext uri="{BB962C8B-B14F-4D97-AF65-F5344CB8AC3E}">
        <p14:creationId xmlns:p14="http://schemas.microsoft.com/office/powerpoint/2010/main" val="4326026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148640A8-D3E7-2B46-AC17-9ADDCBE093DE}"/>
              </a:ext>
            </a:extLst>
          </p:cNvPr>
          <p:cNvPicPr>
            <a:picLocks noChangeAspect="1"/>
          </p:cNvPicPr>
          <p:nvPr/>
        </p:nvPicPr>
        <p:blipFill>
          <a:blip r:embed="rId2"/>
          <a:stretch>
            <a:fillRect/>
          </a:stretch>
        </p:blipFill>
        <p:spPr>
          <a:xfrm>
            <a:off x="2493219" y="98854"/>
            <a:ext cx="4157562" cy="5770605"/>
          </a:xfrm>
          <a:prstGeom prst="rect">
            <a:avLst/>
          </a:prstGeom>
        </p:spPr>
      </p:pic>
    </p:spTree>
    <p:extLst>
      <p:ext uri="{BB962C8B-B14F-4D97-AF65-F5344CB8AC3E}">
        <p14:creationId xmlns:p14="http://schemas.microsoft.com/office/powerpoint/2010/main" val="24419327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B87B7B0B-BE10-CF4E-8DCA-047E18E433A3}"/>
              </a:ext>
            </a:extLst>
          </p:cNvPr>
          <p:cNvPicPr>
            <a:picLocks noChangeAspect="1"/>
          </p:cNvPicPr>
          <p:nvPr/>
        </p:nvPicPr>
        <p:blipFill>
          <a:blip r:embed="rId2"/>
          <a:stretch>
            <a:fillRect/>
          </a:stretch>
        </p:blipFill>
        <p:spPr>
          <a:xfrm>
            <a:off x="2420554" y="98854"/>
            <a:ext cx="4302891" cy="5659395"/>
          </a:xfrm>
          <a:prstGeom prst="rect">
            <a:avLst/>
          </a:prstGeom>
        </p:spPr>
      </p:pic>
    </p:spTree>
    <p:extLst>
      <p:ext uri="{BB962C8B-B14F-4D97-AF65-F5344CB8AC3E}">
        <p14:creationId xmlns:p14="http://schemas.microsoft.com/office/powerpoint/2010/main" val="19014945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9E10BC5C-9681-9849-9942-536513D162BD}"/>
              </a:ext>
            </a:extLst>
          </p:cNvPr>
          <p:cNvPicPr>
            <a:picLocks noChangeAspect="1"/>
          </p:cNvPicPr>
          <p:nvPr/>
        </p:nvPicPr>
        <p:blipFill>
          <a:blip r:embed="rId2"/>
          <a:stretch>
            <a:fillRect/>
          </a:stretch>
        </p:blipFill>
        <p:spPr>
          <a:xfrm>
            <a:off x="2398445" y="123568"/>
            <a:ext cx="4347109" cy="5722590"/>
          </a:xfrm>
          <a:prstGeom prst="rect">
            <a:avLst/>
          </a:prstGeom>
        </p:spPr>
      </p:pic>
    </p:spTree>
    <p:extLst>
      <p:ext uri="{BB962C8B-B14F-4D97-AF65-F5344CB8AC3E}">
        <p14:creationId xmlns:p14="http://schemas.microsoft.com/office/powerpoint/2010/main" val="22026479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40" y="154378"/>
            <a:ext cx="8176160" cy="1396197"/>
          </a:xfrm>
        </p:spPr>
        <p:txBody>
          <a:bodyPr>
            <a:noAutofit/>
          </a:bodyPr>
          <a:lstStyle/>
          <a:p>
            <a:pPr algn="ctr"/>
            <a:r>
              <a:rPr lang="en-US" sz="8000" dirty="0">
                <a:solidFill>
                  <a:srgbClr val="FFFF00"/>
                </a:solidFill>
              </a:rPr>
              <a:t>Pause</a:t>
            </a:r>
          </a:p>
        </p:txBody>
      </p:sp>
      <p:pic>
        <p:nvPicPr>
          <p:cNvPr id="4" name="Content Placeholder 3" descr="Crystal_Project_pause-queue.png"/>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1729" r="296"/>
          <a:stretch/>
        </p:blipFill>
        <p:spPr>
          <a:xfrm>
            <a:off x="2526713" y="1776619"/>
            <a:ext cx="4090574" cy="4175125"/>
          </a:xfrm>
        </p:spPr>
      </p:pic>
    </p:spTree>
    <p:extLst>
      <p:ext uri="{BB962C8B-B14F-4D97-AF65-F5344CB8AC3E}">
        <p14:creationId xmlns:p14="http://schemas.microsoft.com/office/powerpoint/2010/main" val="31810067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5CDBEB-FB76-754E-A7B1-D8984603F878}"/>
              </a:ext>
            </a:extLst>
          </p:cNvPr>
          <p:cNvPicPr>
            <a:picLocks noChangeAspect="1"/>
          </p:cNvPicPr>
          <p:nvPr/>
        </p:nvPicPr>
        <p:blipFill>
          <a:blip r:embed="rId2"/>
          <a:stretch>
            <a:fillRect/>
          </a:stretch>
        </p:blipFill>
        <p:spPr>
          <a:xfrm>
            <a:off x="1397000" y="1016743"/>
            <a:ext cx="6350000" cy="4254500"/>
          </a:xfrm>
          <a:prstGeom prst="rect">
            <a:avLst/>
          </a:prstGeom>
        </p:spPr>
      </p:pic>
    </p:spTree>
    <p:extLst>
      <p:ext uri="{BB962C8B-B14F-4D97-AF65-F5344CB8AC3E}">
        <p14:creationId xmlns:p14="http://schemas.microsoft.com/office/powerpoint/2010/main" val="29744852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6BA5-29D9-244D-98C6-DBBB4A4A17E5}"/>
              </a:ext>
            </a:extLst>
          </p:cNvPr>
          <p:cNvSpPr>
            <a:spLocks noGrp="1"/>
          </p:cNvSpPr>
          <p:nvPr>
            <p:ph type="title"/>
          </p:nvPr>
        </p:nvSpPr>
        <p:spPr/>
        <p:txBody>
          <a:bodyPr/>
          <a:lstStyle/>
          <a:p>
            <a:pPr algn="ctr"/>
            <a:r>
              <a:rPr lang="en-US" dirty="0">
                <a:solidFill>
                  <a:schemeClr val="bg1"/>
                </a:solidFill>
              </a:rPr>
              <a:t>NOW WE COMPLETE</a:t>
            </a:r>
            <a:r>
              <a:rPr lang="en-US" dirty="0">
                <a:solidFill>
                  <a:srgbClr val="FF0000"/>
                </a:solidFill>
              </a:rPr>
              <a:t>…</a:t>
            </a:r>
          </a:p>
        </p:txBody>
      </p:sp>
      <p:sp>
        <p:nvSpPr>
          <p:cNvPr id="3" name="Content Placeholder 2">
            <a:extLst>
              <a:ext uri="{FF2B5EF4-FFF2-40B4-BE49-F238E27FC236}">
                <a16:creationId xmlns:a16="http://schemas.microsoft.com/office/drawing/2014/main" id="{3F7DDC50-8B00-6F4D-80CA-2CC91CE57CDC}"/>
              </a:ext>
            </a:extLst>
          </p:cNvPr>
          <p:cNvSpPr>
            <a:spLocks noGrp="1"/>
          </p:cNvSpPr>
          <p:nvPr>
            <p:ph sz="quarter" idx="10"/>
          </p:nvPr>
        </p:nvSpPr>
        <p:spPr>
          <a:xfrm>
            <a:off x="457200" y="2066306"/>
            <a:ext cx="8229600" cy="3659828"/>
          </a:xfrm>
        </p:spPr>
        <p:txBody>
          <a:bodyPr>
            <a:normAutofit/>
          </a:bodyPr>
          <a:lstStyle/>
          <a:p>
            <a:pPr marL="0" indent="0" algn="ctr">
              <a:buNone/>
            </a:pPr>
            <a:r>
              <a:rPr lang="en-US" sz="8000" b="1" dirty="0">
                <a:solidFill>
                  <a:srgbClr val="FFFF00"/>
                </a:solidFill>
                <a:latin typeface="Apple Chancery" panose="03020702040506060504" pitchFamily="66" charset="-79"/>
                <a:cs typeface="Apple Chancery" panose="03020702040506060504" pitchFamily="66" charset="-79"/>
              </a:rPr>
              <a:t>Rights of the copyright owner</a:t>
            </a:r>
          </a:p>
        </p:txBody>
      </p:sp>
    </p:spTree>
    <p:extLst>
      <p:ext uri="{BB962C8B-B14F-4D97-AF65-F5344CB8AC3E}">
        <p14:creationId xmlns:p14="http://schemas.microsoft.com/office/powerpoint/2010/main" val="2489593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FD6D07-075C-0E49-B102-7F143B0A4CD2}"/>
              </a:ext>
            </a:extLst>
          </p:cNvPr>
          <p:cNvSpPr>
            <a:spLocks noGrp="1"/>
          </p:cNvSpPr>
          <p:nvPr>
            <p:ph sz="quarter" idx="10"/>
          </p:nvPr>
        </p:nvSpPr>
        <p:spPr>
          <a:xfrm>
            <a:off x="457200" y="486888"/>
            <a:ext cx="8229600" cy="5239246"/>
          </a:xfrm>
        </p:spPr>
        <p:txBody>
          <a:bodyPr>
            <a:normAutofit lnSpcReduction="10000"/>
          </a:bodyPr>
          <a:lstStyle/>
          <a:p>
            <a:pPr marL="0" indent="0">
              <a:lnSpc>
                <a:spcPct val="100000"/>
              </a:lnSpc>
              <a:buNone/>
            </a:pPr>
            <a:r>
              <a:rPr lang="en-CA" sz="3600" b="1" i="1" dirty="0">
                <a:solidFill>
                  <a:srgbClr val="FFFF00"/>
                </a:solidFill>
              </a:rPr>
              <a:t>Theberge</a:t>
            </a:r>
            <a:r>
              <a:rPr lang="en-CA" sz="3600" dirty="0">
                <a:solidFill>
                  <a:schemeClr val="bg1"/>
                </a:solidFill>
              </a:rPr>
              <a:t>:</a:t>
            </a:r>
          </a:p>
          <a:p>
            <a:pPr marL="0" indent="0">
              <a:lnSpc>
                <a:spcPct val="100000"/>
              </a:lnSpc>
              <a:buNone/>
            </a:pPr>
            <a:r>
              <a:rPr lang="en-CA" sz="3600" b="1" i="1" dirty="0">
                <a:solidFill>
                  <a:srgbClr val="92D050"/>
                </a:solidFill>
              </a:rPr>
              <a:t>Balance</a:t>
            </a:r>
            <a:r>
              <a:rPr lang="en-CA" sz="3600" i="1" dirty="0">
                <a:solidFill>
                  <a:schemeClr val="bg1"/>
                </a:solidFill>
              </a:rPr>
              <a:t> between promoting the </a:t>
            </a:r>
            <a:r>
              <a:rPr lang="en-US" sz="3600" i="1" dirty="0">
                <a:solidFill>
                  <a:srgbClr val="92D050"/>
                </a:solidFill>
              </a:rPr>
              <a:t>public</a:t>
            </a:r>
            <a:r>
              <a:rPr lang="en-US" sz="3600" i="1" dirty="0">
                <a:solidFill>
                  <a:srgbClr val="FFFF00"/>
                </a:solidFill>
              </a:rPr>
              <a:t> </a:t>
            </a:r>
            <a:r>
              <a:rPr lang="en-US" sz="3600" i="1" dirty="0">
                <a:solidFill>
                  <a:srgbClr val="92D050"/>
                </a:solidFill>
              </a:rPr>
              <a:t>interest</a:t>
            </a:r>
            <a:r>
              <a:rPr lang="en-US" sz="3600" i="1" dirty="0">
                <a:solidFill>
                  <a:srgbClr val="FFFF00"/>
                </a:solidFill>
              </a:rPr>
              <a:t> </a:t>
            </a:r>
            <a:r>
              <a:rPr lang="en-US" sz="3600" i="1" dirty="0">
                <a:solidFill>
                  <a:schemeClr val="bg1"/>
                </a:solidFill>
              </a:rPr>
              <a:t>in the encouragement and dissemination of works of the arts and intellect and obtaining a </a:t>
            </a:r>
            <a:r>
              <a:rPr lang="en-US" sz="3600" i="1" dirty="0">
                <a:solidFill>
                  <a:srgbClr val="FFFF00"/>
                </a:solidFill>
              </a:rPr>
              <a:t>just reward</a:t>
            </a:r>
            <a:r>
              <a:rPr lang="en-US" sz="3600" i="1" dirty="0">
                <a:solidFill>
                  <a:schemeClr val="bg1"/>
                </a:solidFill>
              </a:rPr>
              <a:t> for the creator</a:t>
            </a:r>
            <a:endParaRPr lang="en-CA" sz="3600" dirty="0">
              <a:solidFill>
                <a:schemeClr val="bg1"/>
              </a:solidFill>
            </a:endParaRPr>
          </a:p>
          <a:p>
            <a:pPr marL="0" indent="0">
              <a:lnSpc>
                <a:spcPct val="100000"/>
              </a:lnSpc>
              <a:buNone/>
            </a:pPr>
            <a:r>
              <a:rPr lang="en-CA" sz="3600" dirty="0">
                <a:solidFill>
                  <a:schemeClr val="bg1"/>
                </a:solidFill>
              </a:rPr>
              <a:t>Refined by </a:t>
            </a:r>
            <a:r>
              <a:rPr lang="en-CA" sz="3600" i="1" dirty="0" err="1">
                <a:solidFill>
                  <a:srgbClr val="00B0F0"/>
                </a:solidFill>
              </a:rPr>
              <a:t>Cinar</a:t>
            </a:r>
            <a:r>
              <a:rPr lang="en-CA" sz="3600" i="1" dirty="0">
                <a:solidFill>
                  <a:srgbClr val="00B0F0"/>
                </a:solidFill>
              </a:rPr>
              <a:t> Corp. v. Robinson</a:t>
            </a:r>
            <a:r>
              <a:rPr lang="en-CA" sz="3600" dirty="0">
                <a:solidFill>
                  <a:schemeClr val="bg1"/>
                </a:solidFill>
              </a:rPr>
              <a:t>:</a:t>
            </a:r>
          </a:p>
          <a:p>
            <a:pPr marL="0" indent="0">
              <a:lnSpc>
                <a:spcPct val="100000"/>
              </a:lnSpc>
              <a:buNone/>
            </a:pPr>
            <a:r>
              <a:rPr lang="en-CA" sz="3600" i="1" dirty="0">
                <a:solidFill>
                  <a:schemeClr val="bg1"/>
                </a:solidFill>
              </a:rPr>
              <a:t>Copyright act rewards creators in order to </a:t>
            </a:r>
            <a:r>
              <a:rPr lang="en-CA" sz="3600" i="1" dirty="0">
                <a:solidFill>
                  <a:srgbClr val="92D050"/>
                </a:solidFill>
              </a:rPr>
              <a:t>incentivize</a:t>
            </a:r>
            <a:r>
              <a:rPr lang="en-CA" sz="3600" i="1" dirty="0">
                <a:solidFill>
                  <a:schemeClr val="bg1"/>
                </a:solidFill>
              </a:rPr>
              <a:t> the </a:t>
            </a:r>
            <a:r>
              <a:rPr lang="en-CA" sz="3600" i="1" dirty="0">
                <a:solidFill>
                  <a:srgbClr val="92D050"/>
                </a:solidFill>
              </a:rPr>
              <a:t>creation</a:t>
            </a:r>
            <a:r>
              <a:rPr lang="en-CA" sz="3600" i="1" dirty="0">
                <a:solidFill>
                  <a:schemeClr val="bg1"/>
                </a:solidFill>
              </a:rPr>
              <a:t> of new works</a:t>
            </a:r>
            <a:endParaRPr lang="en-CA" sz="3600" dirty="0">
              <a:solidFill>
                <a:schemeClr val="bg1"/>
              </a:solidFill>
            </a:endParaRPr>
          </a:p>
          <a:p>
            <a:endParaRPr lang="en-US" dirty="0"/>
          </a:p>
        </p:txBody>
      </p:sp>
    </p:spTree>
    <p:extLst>
      <p:ext uri="{BB962C8B-B14F-4D97-AF65-F5344CB8AC3E}">
        <p14:creationId xmlns:p14="http://schemas.microsoft.com/office/powerpoint/2010/main" val="38405640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Rights of the copyright owner</a:t>
            </a:r>
          </a:p>
        </p:txBody>
      </p:sp>
      <p:sp>
        <p:nvSpPr>
          <p:cNvPr id="2" name="Content Placeholder 1"/>
          <p:cNvSpPr>
            <a:spLocks noGrp="1"/>
          </p:cNvSpPr>
          <p:nvPr>
            <p:ph idx="1"/>
          </p:nvPr>
        </p:nvSpPr>
        <p:spPr/>
        <p:txBody>
          <a:bodyPr>
            <a:normAutofit fontScale="85000" lnSpcReduction="20000"/>
          </a:bodyPr>
          <a:lstStyle/>
          <a:p>
            <a:pPr marL="0" indent="0">
              <a:lnSpc>
                <a:spcPct val="110000"/>
              </a:lnSpc>
              <a:buNone/>
            </a:pPr>
            <a:r>
              <a:rPr lang="en-US" sz="3200" b="1" dirty="0">
                <a:solidFill>
                  <a:schemeClr val="bg1"/>
                </a:solidFill>
              </a:rPr>
              <a:t>Reproduction</a:t>
            </a:r>
          </a:p>
          <a:p>
            <a:pPr>
              <a:lnSpc>
                <a:spcPct val="110000"/>
              </a:lnSpc>
            </a:pPr>
            <a:r>
              <a:rPr lang="en-US" sz="3200" i="1" dirty="0">
                <a:solidFill>
                  <a:srgbClr val="00B0F0"/>
                </a:solidFill>
              </a:rPr>
              <a:t>Apple Computer Inc. v. Mackintosh Computers Ltd. </a:t>
            </a:r>
            <a:r>
              <a:rPr lang="en-US" sz="3200" dirty="0">
                <a:solidFill>
                  <a:srgbClr val="FF0000"/>
                </a:solidFill>
              </a:rPr>
              <a:t>(</a:t>
            </a:r>
            <a:r>
              <a:rPr lang="en-US" sz="3200" dirty="0">
                <a:solidFill>
                  <a:schemeClr val="bg1"/>
                </a:solidFill>
              </a:rPr>
              <a:t>In</a:t>
            </a:r>
            <a:r>
              <a:rPr lang="en-US" sz="3200" dirty="0">
                <a:solidFill>
                  <a:srgbClr val="00B0F0"/>
                </a:solidFill>
              </a:rPr>
              <a:t> </a:t>
            </a:r>
            <a:r>
              <a:rPr lang="en-US" sz="3200" i="1" dirty="0">
                <a:solidFill>
                  <a:srgbClr val="00B0F0"/>
                </a:solidFill>
              </a:rPr>
              <a:t>Théberge</a:t>
            </a:r>
            <a:r>
              <a:rPr lang="en-US" sz="3200" dirty="0">
                <a:solidFill>
                  <a:srgbClr val="FF0000"/>
                </a:solidFill>
              </a:rPr>
              <a:t>)</a:t>
            </a:r>
          </a:p>
          <a:p>
            <a:pPr lvl="1">
              <a:lnSpc>
                <a:spcPct val="110000"/>
              </a:lnSpc>
              <a:buFont typeface="Courier New" panose="02070309020205020404" pitchFamily="49" charset="0"/>
              <a:buChar char="o"/>
            </a:pPr>
            <a:r>
              <a:rPr lang="en-US" sz="3200" dirty="0">
                <a:solidFill>
                  <a:schemeClr val="bg1"/>
                </a:solidFill>
              </a:rPr>
              <a:t>Opening words in s. 3 purposely drafted broadly enough to encompass </a:t>
            </a:r>
            <a:r>
              <a:rPr lang="en-US" sz="3200" dirty="0">
                <a:solidFill>
                  <a:srgbClr val="FFFF00"/>
                </a:solidFill>
              </a:rPr>
              <a:t>new technologies </a:t>
            </a:r>
            <a:r>
              <a:rPr lang="en-US" sz="3200" dirty="0">
                <a:solidFill>
                  <a:schemeClr val="bg1"/>
                </a:solidFill>
              </a:rPr>
              <a:t>which had not been thought of when the act was drafted</a:t>
            </a:r>
          </a:p>
          <a:p>
            <a:pPr lvl="1">
              <a:lnSpc>
                <a:spcPct val="110000"/>
              </a:lnSpc>
              <a:buFont typeface="Courier New" panose="02070309020205020404" pitchFamily="49" charset="0"/>
              <a:buChar char="o"/>
            </a:pPr>
            <a:r>
              <a:rPr lang="en-US" sz="3200" dirty="0">
                <a:solidFill>
                  <a:srgbClr val="FFFF00"/>
                </a:solidFill>
              </a:rPr>
              <a:t>Copy does not need to be in human readable form in order to be covered by copyright (must have readability)</a:t>
            </a:r>
          </a:p>
          <a:p>
            <a:pPr lvl="1">
              <a:lnSpc>
                <a:spcPct val="110000"/>
              </a:lnSpc>
              <a:buFont typeface="Courier New" panose="02070309020205020404" pitchFamily="49" charset="0"/>
              <a:buChar char="o"/>
            </a:pPr>
            <a:r>
              <a:rPr lang="en-US" sz="3200" dirty="0">
                <a:solidFill>
                  <a:srgbClr val="FF0000"/>
                </a:solidFill>
              </a:rPr>
              <a:t>Copy of a copy is still a copy</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80</a:t>
            </a:fld>
            <a:endParaRPr lang="en-US"/>
          </a:p>
        </p:txBody>
      </p:sp>
    </p:spTree>
    <p:extLst>
      <p:ext uri="{BB962C8B-B14F-4D97-AF65-F5344CB8AC3E}">
        <p14:creationId xmlns:p14="http://schemas.microsoft.com/office/powerpoint/2010/main" val="15518338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7C87B4-4404-2140-878C-49441F906E1D}"/>
              </a:ext>
            </a:extLst>
          </p:cNvPr>
          <p:cNvSpPr>
            <a:spLocks noGrp="1"/>
          </p:cNvSpPr>
          <p:nvPr>
            <p:ph sz="quarter" idx="10"/>
          </p:nvPr>
        </p:nvSpPr>
        <p:spPr>
          <a:xfrm>
            <a:off x="457200" y="285008"/>
            <a:ext cx="8366166" cy="5441126"/>
          </a:xfrm>
        </p:spPr>
        <p:txBody>
          <a:bodyPr>
            <a:normAutofit fontScale="85000" lnSpcReduction="10000"/>
          </a:bodyPr>
          <a:lstStyle/>
          <a:p>
            <a:pPr marL="0" indent="0">
              <a:lnSpc>
                <a:spcPct val="110000"/>
              </a:lnSpc>
              <a:buNone/>
            </a:pPr>
            <a:r>
              <a:rPr lang="en-US" sz="2800" dirty="0">
                <a:solidFill>
                  <a:srgbClr val="FF0000"/>
                </a:solidFill>
              </a:rPr>
              <a:t>The Defendants argued </a:t>
            </a:r>
            <a:r>
              <a:rPr lang="en-US" sz="2800" dirty="0">
                <a:solidFill>
                  <a:srgbClr val="FFFF00"/>
                </a:solidFill>
              </a:rPr>
              <a:t>that the copyright protection that the Plaintiff Apple had in their computer programs did not extend to a computer program when embodied in a chip</a:t>
            </a:r>
            <a:r>
              <a:rPr lang="en-US" sz="2800" dirty="0">
                <a:solidFill>
                  <a:schemeClr val="bg1"/>
                </a:solidFill>
              </a:rPr>
              <a:t>:</a:t>
            </a:r>
            <a:endParaRPr lang="en-CA" sz="2800" dirty="0">
              <a:solidFill>
                <a:schemeClr val="bg1"/>
              </a:solidFill>
            </a:endParaRPr>
          </a:p>
          <a:p>
            <a:pPr>
              <a:lnSpc>
                <a:spcPct val="110000"/>
              </a:lnSpc>
            </a:pPr>
            <a:r>
              <a:rPr lang="en-US" sz="2800" dirty="0" err="1">
                <a:solidFill>
                  <a:schemeClr val="bg1"/>
                </a:solidFill>
              </a:rPr>
              <a:t>Hexidecimal</a:t>
            </a:r>
            <a:r>
              <a:rPr lang="en-US" sz="2800" dirty="0">
                <a:solidFill>
                  <a:schemeClr val="bg1"/>
                </a:solidFill>
              </a:rPr>
              <a:t> code version of the program is not a translation of the source code version.</a:t>
            </a:r>
            <a:endParaRPr lang="en-CA" sz="2800" dirty="0">
              <a:solidFill>
                <a:schemeClr val="bg1"/>
              </a:solidFill>
            </a:endParaRPr>
          </a:p>
          <a:p>
            <a:pPr>
              <a:lnSpc>
                <a:spcPct val="110000"/>
              </a:lnSpc>
            </a:pPr>
            <a:r>
              <a:rPr lang="en-US" sz="2800" dirty="0">
                <a:solidFill>
                  <a:schemeClr val="bg1"/>
                </a:solidFill>
              </a:rPr>
              <a:t>Since there is a one-to-one relationship between the source program and its embodiment in the chip, </a:t>
            </a:r>
            <a:r>
              <a:rPr lang="en-US" sz="2800" dirty="0">
                <a:solidFill>
                  <a:srgbClr val="FF0000"/>
                </a:solidFill>
              </a:rPr>
              <a:t>there is a merger of the idea/expression of the idea which copyright doesn’t cover</a:t>
            </a:r>
            <a:endParaRPr lang="en-CA" sz="2800" dirty="0">
              <a:solidFill>
                <a:srgbClr val="FF0000"/>
              </a:solidFill>
            </a:endParaRPr>
          </a:p>
          <a:p>
            <a:pPr>
              <a:lnSpc>
                <a:spcPct val="110000"/>
              </a:lnSpc>
            </a:pPr>
            <a:r>
              <a:rPr lang="en-US" sz="2800" dirty="0">
                <a:solidFill>
                  <a:srgbClr val="00B0F0"/>
                </a:solidFill>
              </a:rPr>
              <a:t>The Copyright Act doesn’t cover computer programs in their chip form</a:t>
            </a:r>
            <a:endParaRPr lang="en-CA" sz="2800" dirty="0">
              <a:solidFill>
                <a:srgbClr val="00B0F0"/>
              </a:solidFill>
            </a:endParaRPr>
          </a:p>
          <a:p>
            <a:pPr>
              <a:lnSpc>
                <a:spcPct val="110000"/>
              </a:lnSpc>
            </a:pPr>
            <a:r>
              <a:rPr lang="en-US" sz="2800" dirty="0">
                <a:solidFill>
                  <a:schemeClr val="bg1"/>
                </a:solidFill>
              </a:rPr>
              <a:t>Compelling policy arguments for refusing to extend copyright protection in the present case (restrictions on commerce, possible overlap with patent law)</a:t>
            </a:r>
            <a:endParaRPr lang="en-CA" sz="2800" dirty="0">
              <a:solidFill>
                <a:schemeClr val="bg1"/>
              </a:solidFill>
            </a:endParaRPr>
          </a:p>
          <a:p>
            <a:endParaRPr lang="en-US" dirty="0"/>
          </a:p>
        </p:txBody>
      </p:sp>
    </p:spTree>
    <p:extLst>
      <p:ext uri="{BB962C8B-B14F-4D97-AF65-F5344CB8AC3E}">
        <p14:creationId xmlns:p14="http://schemas.microsoft.com/office/powerpoint/2010/main" val="8038926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4BFF8-4997-D045-896C-76A377045D79}"/>
              </a:ext>
            </a:extLst>
          </p:cNvPr>
          <p:cNvSpPr>
            <a:spLocks noGrp="1"/>
          </p:cNvSpPr>
          <p:nvPr>
            <p:ph type="title"/>
          </p:nvPr>
        </p:nvSpPr>
        <p:spPr>
          <a:xfrm>
            <a:off x="457200" y="130629"/>
            <a:ext cx="8229600" cy="926276"/>
          </a:xfrm>
        </p:spPr>
        <p:txBody>
          <a:bodyPr>
            <a:noAutofit/>
          </a:bodyPr>
          <a:lstStyle/>
          <a:p>
            <a:r>
              <a:rPr lang="en-US" sz="2800" dirty="0">
                <a:solidFill>
                  <a:srgbClr val="FFFF00"/>
                </a:solidFill>
              </a:rPr>
              <a:t>Court found for Apple</a:t>
            </a:r>
            <a:r>
              <a:rPr lang="en-US" sz="2800" dirty="0">
                <a:solidFill>
                  <a:srgbClr val="FF0000"/>
                </a:solidFill>
              </a:rPr>
              <a:t>;</a:t>
            </a:r>
            <a:r>
              <a:rPr lang="en-US" sz="2800" dirty="0">
                <a:solidFill>
                  <a:srgbClr val="FFFF00"/>
                </a:solidFill>
              </a:rPr>
              <a:t> </a:t>
            </a:r>
            <a:r>
              <a:rPr lang="en-US" sz="2800" dirty="0">
                <a:solidFill>
                  <a:srgbClr val="00B0F0"/>
                </a:solidFill>
              </a:rPr>
              <a:t>Found flexibility in the Act</a:t>
            </a:r>
          </a:p>
        </p:txBody>
      </p:sp>
      <p:sp>
        <p:nvSpPr>
          <p:cNvPr id="3" name="Content Placeholder 2">
            <a:extLst>
              <a:ext uri="{FF2B5EF4-FFF2-40B4-BE49-F238E27FC236}">
                <a16:creationId xmlns:a16="http://schemas.microsoft.com/office/drawing/2014/main" id="{7B024C41-C93A-F140-8773-567B7B16587C}"/>
              </a:ext>
            </a:extLst>
          </p:cNvPr>
          <p:cNvSpPr>
            <a:spLocks noGrp="1"/>
          </p:cNvSpPr>
          <p:nvPr>
            <p:ph sz="quarter" idx="10"/>
          </p:nvPr>
        </p:nvSpPr>
        <p:spPr>
          <a:xfrm>
            <a:off x="332509" y="1199409"/>
            <a:ext cx="8668987" cy="4714504"/>
          </a:xfrm>
        </p:spPr>
        <p:txBody>
          <a:bodyPr>
            <a:normAutofit fontScale="25000" lnSpcReduction="20000"/>
          </a:bodyPr>
          <a:lstStyle/>
          <a:p>
            <a:pPr>
              <a:lnSpc>
                <a:spcPct val="110000"/>
              </a:lnSpc>
            </a:pPr>
            <a:r>
              <a:rPr lang="en-US" sz="8800" dirty="0">
                <a:solidFill>
                  <a:schemeClr val="bg1"/>
                </a:solidFill>
              </a:rPr>
              <a:t>Key wording to start from … </a:t>
            </a:r>
            <a:r>
              <a:rPr lang="en-US" sz="8800" dirty="0">
                <a:solidFill>
                  <a:srgbClr val="FF0000"/>
                </a:solidFill>
              </a:rPr>
              <a:t>s. 3</a:t>
            </a:r>
            <a:r>
              <a:rPr lang="en-US" sz="8800" dirty="0">
                <a:solidFill>
                  <a:schemeClr val="bg1"/>
                </a:solidFill>
              </a:rPr>
              <a:t>:</a:t>
            </a:r>
            <a:r>
              <a:rPr lang="en-CA" sz="8800" dirty="0">
                <a:solidFill>
                  <a:schemeClr val="bg1"/>
                </a:solidFill>
              </a:rPr>
              <a:t> </a:t>
            </a:r>
            <a:r>
              <a:rPr lang="en-US" sz="8800" i="1" dirty="0">
                <a:solidFill>
                  <a:schemeClr val="bg1"/>
                </a:solidFill>
              </a:rPr>
              <a:t>Copyright means the </a:t>
            </a:r>
            <a:r>
              <a:rPr lang="en-US" sz="8800" i="1" dirty="0">
                <a:solidFill>
                  <a:srgbClr val="FFFF00"/>
                </a:solidFill>
              </a:rPr>
              <a:t>sole right to produce or reproduce </a:t>
            </a:r>
            <a:r>
              <a:rPr lang="en-US" sz="8800" i="1" dirty="0">
                <a:solidFill>
                  <a:schemeClr val="bg1"/>
                </a:solidFill>
              </a:rPr>
              <a:t>the work or any substantial part thereof </a:t>
            </a:r>
            <a:r>
              <a:rPr lang="en-US" sz="8800" i="1" u="sng" dirty="0">
                <a:solidFill>
                  <a:srgbClr val="FFFF00"/>
                </a:solidFill>
              </a:rPr>
              <a:t>in any material form whatever</a:t>
            </a:r>
            <a:r>
              <a:rPr lang="en-US" sz="8800" i="1" u="sng" dirty="0">
                <a:solidFill>
                  <a:schemeClr val="bg1"/>
                </a:solidFill>
              </a:rPr>
              <a:t>.</a:t>
            </a:r>
            <a:endParaRPr lang="en-CA" sz="8800" i="1" u="sng" dirty="0">
              <a:solidFill>
                <a:schemeClr val="bg1"/>
              </a:solidFill>
            </a:endParaRPr>
          </a:p>
          <a:p>
            <a:pPr>
              <a:lnSpc>
                <a:spcPct val="110000"/>
              </a:lnSpc>
            </a:pPr>
            <a:r>
              <a:rPr lang="en-CA" sz="8800" dirty="0">
                <a:solidFill>
                  <a:schemeClr val="bg1"/>
                </a:solidFill>
              </a:rPr>
              <a:t>C</a:t>
            </a:r>
            <a:r>
              <a:rPr lang="en-US" sz="8800" dirty="0" err="1">
                <a:solidFill>
                  <a:schemeClr val="bg1"/>
                </a:solidFill>
              </a:rPr>
              <a:t>ourt</a:t>
            </a:r>
            <a:r>
              <a:rPr lang="en-US" sz="8800" dirty="0">
                <a:solidFill>
                  <a:schemeClr val="bg1"/>
                </a:solidFill>
              </a:rPr>
              <a:t> looked to legislative history…</a:t>
            </a:r>
            <a:endParaRPr lang="en-CA" sz="8800" dirty="0">
              <a:solidFill>
                <a:schemeClr val="bg1"/>
              </a:solidFill>
            </a:endParaRPr>
          </a:p>
          <a:p>
            <a:pPr>
              <a:lnSpc>
                <a:spcPct val="110000"/>
              </a:lnSpc>
            </a:pPr>
            <a:r>
              <a:rPr lang="en-US" sz="8800" dirty="0">
                <a:solidFill>
                  <a:schemeClr val="bg1"/>
                </a:solidFill>
              </a:rPr>
              <a:t>In the </a:t>
            </a:r>
            <a:r>
              <a:rPr lang="en-US" sz="8800" dirty="0">
                <a:solidFill>
                  <a:srgbClr val="FFFF00"/>
                </a:solidFill>
              </a:rPr>
              <a:t>1842 UK Copyright Act </a:t>
            </a:r>
            <a:r>
              <a:rPr lang="en-US" sz="8800" dirty="0">
                <a:solidFill>
                  <a:schemeClr val="bg1"/>
                </a:solidFill>
              </a:rPr>
              <a:t>(which also applied in Canada), the analogous provision read as follows: </a:t>
            </a:r>
            <a:r>
              <a:rPr lang="en-US" sz="8800" i="1" dirty="0">
                <a:solidFill>
                  <a:schemeClr val="bg1"/>
                </a:solidFill>
              </a:rPr>
              <a:t>‘Copyright’ shall be construed to mean the sole and exclusive liberty of printing or otherwise multiplying copies </a:t>
            </a:r>
            <a:r>
              <a:rPr lang="en-US" sz="8800" i="1" dirty="0">
                <a:solidFill>
                  <a:srgbClr val="FFFF00"/>
                </a:solidFill>
              </a:rPr>
              <a:t>of</a:t>
            </a:r>
            <a:r>
              <a:rPr lang="en-US" sz="8800" i="1" dirty="0">
                <a:solidFill>
                  <a:schemeClr val="bg1"/>
                </a:solidFill>
              </a:rPr>
              <a:t> </a:t>
            </a:r>
            <a:r>
              <a:rPr lang="en-US" sz="8800" i="1" dirty="0">
                <a:solidFill>
                  <a:srgbClr val="FFFF00"/>
                </a:solidFill>
              </a:rPr>
              <a:t>any … </a:t>
            </a:r>
            <a:r>
              <a:rPr lang="en-US" sz="8800" i="1" dirty="0">
                <a:solidFill>
                  <a:srgbClr val="FF0000"/>
                </a:solidFill>
              </a:rPr>
              <a:t>‘</a:t>
            </a:r>
            <a:r>
              <a:rPr lang="en-US" sz="8800" i="1" dirty="0">
                <a:solidFill>
                  <a:srgbClr val="FFFF00"/>
                </a:solidFill>
              </a:rPr>
              <a:t>book</a:t>
            </a:r>
            <a:r>
              <a:rPr lang="en-US" sz="8800" i="1" dirty="0">
                <a:solidFill>
                  <a:srgbClr val="FF0000"/>
                </a:solidFill>
              </a:rPr>
              <a:t>’</a:t>
            </a:r>
            <a:r>
              <a:rPr lang="en-US" sz="8800" i="1" dirty="0">
                <a:solidFill>
                  <a:schemeClr val="bg1"/>
                </a:solidFill>
              </a:rPr>
              <a:t>.</a:t>
            </a:r>
            <a:endParaRPr lang="en-CA" sz="8800" i="1" dirty="0">
              <a:solidFill>
                <a:schemeClr val="bg1"/>
              </a:solidFill>
            </a:endParaRPr>
          </a:p>
          <a:p>
            <a:pPr>
              <a:lnSpc>
                <a:spcPct val="110000"/>
              </a:lnSpc>
            </a:pPr>
            <a:r>
              <a:rPr lang="en-US" sz="8800" dirty="0">
                <a:solidFill>
                  <a:srgbClr val="FFFF00"/>
                </a:solidFill>
              </a:rPr>
              <a:t>Book </a:t>
            </a:r>
            <a:r>
              <a:rPr lang="en-US" sz="8800" dirty="0">
                <a:solidFill>
                  <a:srgbClr val="FF0000"/>
                </a:solidFill>
              </a:rPr>
              <a:t>= </a:t>
            </a:r>
            <a:r>
              <a:rPr lang="en-US" sz="8800" dirty="0">
                <a:solidFill>
                  <a:schemeClr val="bg1"/>
                </a:solidFill>
              </a:rPr>
              <a:t>every volume, part or division of a volume, sheet of letter press, </a:t>
            </a:r>
            <a:r>
              <a:rPr lang="en-US" sz="8800" dirty="0">
                <a:solidFill>
                  <a:srgbClr val="FFFF00"/>
                </a:solidFill>
              </a:rPr>
              <a:t>sheet of music</a:t>
            </a:r>
            <a:r>
              <a:rPr lang="en-US" sz="8800" dirty="0">
                <a:solidFill>
                  <a:schemeClr val="bg1"/>
                </a:solidFill>
              </a:rPr>
              <a:t>, map, chart, or plan</a:t>
            </a:r>
            <a:endParaRPr lang="en-CA" sz="8800" dirty="0">
              <a:solidFill>
                <a:schemeClr val="bg1"/>
              </a:solidFill>
            </a:endParaRPr>
          </a:p>
          <a:p>
            <a:pPr>
              <a:lnSpc>
                <a:spcPct val="110000"/>
              </a:lnSpc>
            </a:pPr>
            <a:r>
              <a:rPr lang="en-US" sz="8800" dirty="0">
                <a:solidFill>
                  <a:schemeClr val="bg1"/>
                </a:solidFill>
              </a:rPr>
              <a:t>This section was </a:t>
            </a:r>
            <a:r>
              <a:rPr lang="en-US" sz="8800" dirty="0">
                <a:solidFill>
                  <a:srgbClr val="FFFF00"/>
                </a:solidFill>
              </a:rPr>
              <a:t>considered in 1899 </a:t>
            </a:r>
            <a:r>
              <a:rPr lang="en-US" sz="8800" dirty="0">
                <a:solidFill>
                  <a:schemeClr val="bg1"/>
                </a:solidFill>
              </a:rPr>
              <a:t>in one of the earliest cases to question the suitability of Copyright Acts </a:t>
            </a:r>
            <a:r>
              <a:rPr lang="en-US" sz="8800" dirty="0">
                <a:solidFill>
                  <a:srgbClr val="FFFF00"/>
                </a:solidFill>
              </a:rPr>
              <a:t>in the face of technological change</a:t>
            </a:r>
            <a:r>
              <a:rPr lang="en-US" sz="8800" dirty="0">
                <a:solidFill>
                  <a:schemeClr val="bg1"/>
                </a:solidFill>
              </a:rPr>
              <a:t> …What was the technology in question</a:t>
            </a:r>
            <a:r>
              <a:rPr lang="en-US" sz="8800" dirty="0">
                <a:solidFill>
                  <a:srgbClr val="FF0000"/>
                </a:solidFill>
              </a:rPr>
              <a:t>?</a:t>
            </a:r>
            <a:r>
              <a:rPr lang="en-CA" sz="8800" dirty="0">
                <a:solidFill>
                  <a:srgbClr val="FF0000"/>
                </a:solidFill>
              </a:rPr>
              <a:t> </a:t>
            </a:r>
            <a:r>
              <a:rPr lang="en-CA" sz="8800" dirty="0">
                <a:solidFill>
                  <a:srgbClr val="FFFF00"/>
                </a:solidFill>
              </a:rPr>
              <a:t>[</a:t>
            </a:r>
            <a:r>
              <a:rPr lang="en-CA" sz="8800" dirty="0">
                <a:solidFill>
                  <a:srgbClr val="FF0000"/>
                </a:solidFill>
              </a:rPr>
              <a:t>A</a:t>
            </a:r>
            <a:r>
              <a:rPr lang="en-CA" sz="8800" dirty="0">
                <a:solidFill>
                  <a:srgbClr val="FFFF00"/>
                </a:solidFill>
              </a:rPr>
              <a:t>:</a:t>
            </a:r>
            <a:r>
              <a:rPr lang="en-CA" sz="8800" dirty="0">
                <a:solidFill>
                  <a:srgbClr val="FF0000"/>
                </a:solidFill>
              </a:rPr>
              <a:t> </a:t>
            </a:r>
            <a:r>
              <a:rPr lang="en-US" sz="8800" dirty="0">
                <a:solidFill>
                  <a:schemeClr val="bg1"/>
                </a:solidFill>
              </a:rPr>
              <a:t>Player piano</a:t>
            </a:r>
            <a:r>
              <a:rPr lang="en-US" sz="8800" dirty="0">
                <a:solidFill>
                  <a:srgbClr val="FFFF00"/>
                </a:solidFill>
              </a:rPr>
              <a:t>]</a:t>
            </a:r>
            <a:endParaRPr lang="en-CA" sz="8800" dirty="0">
              <a:solidFill>
                <a:srgbClr val="FFFF00"/>
              </a:solidFill>
            </a:endParaRPr>
          </a:p>
          <a:p>
            <a:pPr marL="0" indent="0">
              <a:buNone/>
            </a:pPr>
            <a:r>
              <a:rPr lang="en-US" dirty="0">
                <a:solidFill>
                  <a:schemeClr val="bg1"/>
                </a:solidFill>
              </a:rPr>
              <a:t> </a:t>
            </a:r>
            <a:endParaRPr lang="en-CA" dirty="0">
              <a:solidFill>
                <a:schemeClr val="bg1"/>
              </a:solidFill>
            </a:endParaRPr>
          </a:p>
          <a:p>
            <a:endParaRPr lang="en-US" dirty="0"/>
          </a:p>
        </p:txBody>
      </p:sp>
    </p:spTree>
    <p:extLst>
      <p:ext uri="{BB962C8B-B14F-4D97-AF65-F5344CB8AC3E}">
        <p14:creationId xmlns:p14="http://schemas.microsoft.com/office/powerpoint/2010/main" val="18185774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024C41-C93A-F140-8773-567B7B16587C}"/>
              </a:ext>
            </a:extLst>
          </p:cNvPr>
          <p:cNvSpPr>
            <a:spLocks noGrp="1"/>
          </p:cNvSpPr>
          <p:nvPr>
            <p:ph sz="quarter" idx="10"/>
          </p:nvPr>
        </p:nvSpPr>
        <p:spPr>
          <a:xfrm>
            <a:off x="457200" y="190005"/>
            <a:ext cx="8544296" cy="5536129"/>
          </a:xfrm>
        </p:spPr>
        <p:txBody>
          <a:bodyPr>
            <a:normAutofit fontScale="92500"/>
          </a:bodyPr>
          <a:lstStyle/>
          <a:p>
            <a:r>
              <a:rPr lang="en-US" dirty="0">
                <a:solidFill>
                  <a:srgbClr val="FF0000"/>
                </a:solidFill>
              </a:rPr>
              <a:t>Were piano rolls – perforated sheets created for use in player pianos – covered by the 1842 act?</a:t>
            </a:r>
            <a:br>
              <a:rPr lang="en-US" dirty="0">
                <a:solidFill>
                  <a:schemeClr val="bg1"/>
                </a:solidFill>
              </a:rPr>
            </a:br>
            <a:r>
              <a:rPr lang="en-US" dirty="0">
                <a:solidFill>
                  <a:srgbClr val="FFFF00"/>
                </a:solidFill>
              </a:rPr>
              <a:t>No </a:t>
            </a:r>
            <a:r>
              <a:rPr lang="en-US" dirty="0">
                <a:solidFill>
                  <a:schemeClr val="bg1"/>
                </a:solidFill>
              </a:rPr>
              <a:t>…‘Copyright’ shall be construed to mean the sole and exclusive liberty of printing or otherwise multiplying copies of any … ‘book’.</a:t>
            </a:r>
            <a:endParaRPr lang="en-CA" dirty="0">
              <a:solidFill>
                <a:schemeClr val="bg1"/>
              </a:solidFill>
            </a:endParaRPr>
          </a:p>
          <a:p>
            <a:r>
              <a:rPr lang="en-US" dirty="0">
                <a:solidFill>
                  <a:schemeClr val="bg1"/>
                </a:solidFill>
              </a:rPr>
              <a:t>So, the Act was amended in 1911</a:t>
            </a:r>
            <a:r>
              <a:rPr lang="en-US" dirty="0">
                <a:solidFill>
                  <a:srgbClr val="FF0000"/>
                </a:solidFill>
              </a:rPr>
              <a:t>…</a:t>
            </a:r>
            <a:r>
              <a:rPr lang="en-US" dirty="0">
                <a:solidFill>
                  <a:schemeClr val="bg1"/>
                </a:solidFill>
              </a:rPr>
              <a:t>Copyright means the right to produce and reproduce the work</a:t>
            </a:r>
            <a:r>
              <a:rPr lang="en-US" dirty="0">
                <a:solidFill>
                  <a:srgbClr val="FF0000"/>
                </a:solidFill>
              </a:rPr>
              <a:t>...</a:t>
            </a:r>
            <a:r>
              <a:rPr lang="en-US" dirty="0">
                <a:solidFill>
                  <a:srgbClr val="FFFF00"/>
                </a:solidFill>
              </a:rPr>
              <a:t>in any material form whatsoever </a:t>
            </a:r>
            <a:r>
              <a:rPr lang="en-US" dirty="0">
                <a:solidFill>
                  <a:srgbClr val="FF0000"/>
                </a:solidFill>
              </a:rPr>
              <a:t>…</a:t>
            </a:r>
            <a:r>
              <a:rPr lang="en-CA" dirty="0">
                <a:solidFill>
                  <a:schemeClr val="bg1"/>
                </a:solidFill>
              </a:rPr>
              <a:t> </a:t>
            </a:r>
            <a:r>
              <a:rPr lang="en-US" dirty="0">
                <a:solidFill>
                  <a:schemeClr val="bg1"/>
                </a:solidFill>
              </a:rPr>
              <a:t>(</a:t>
            </a:r>
            <a:r>
              <a:rPr lang="en-US" dirty="0">
                <a:solidFill>
                  <a:srgbClr val="FFFF00"/>
                </a:solidFill>
              </a:rPr>
              <a:t>Also clarified that copyright shall subsist in records, perforated rolls</a:t>
            </a:r>
            <a:r>
              <a:rPr lang="en-US" dirty="0">
                <a:solidFill>
                  <a:schemeClr val="bg1"/>
                </a:solidFill>
              </a:rPr>
              <a:t>, and other contrivances by means of which sounds may be mechanically reproduced).</a:t>
            </a:r>
            <a:endParaRPr lang="en-CA" dirty="0">
              <a:solidFill>
                <a:schemeClr val="bg1"/>
              </a:solidFill>
            </a:endParaRPr>
          </a:p>
          <a:p>
            <a:r>
              <a:rPr lang="en-US" dirty="0">
                <a:solidFill>
                  <a:schemeClr val="bg1"/>
                </a:solidFill>
              </a:rPr>
              <a:t>Reed J agreed </a:t>
            </a:r>
            <a:r>
              <a:rPr lang="en-US" dirty="0">
                <a:solidFill>
                  <a:srgbClr val="FF0000"/>
                </a:solidFill>
              </a:rPr>
              <a:t>–</a:t>
            </a:r>
            <a:r>
              <a:rPr lang="en-US" dirty="0">
                <a:solidFill>
                  <a:schemeClr val="bg1"/>
                </a:solidFill>
              </a:rPr>
              <a:t> In light of this discussion of the legislative history of this provision, that</a:t>
            </a:r>
            <a:r>
              <a:rPr lang="en-CA" dirty="0">
                <a:solidFill>
                  <a:schemeClr val="bg1"/>
                </a:solidFill>
              </a:rPr>
              <a:t> </a:t>
            </a:r>
            <a:r>
              <a:rPr lang="en-US" dirty="0">
                <a:solidFill>
                  <a:srgbClr val="FF0000"/>
                </a:solidFill>
              </a:rPr>
              <a:t>these opening words were purposely drafted broadly enough to encompass new technologies </a:t>
            </a:r>
            <a:r>
              <a:rPr lang="en-US" dirty="0">
                <a:solidFill>
                  <a:schemeClr val="bg1"/>
                </a:solidFill>
              </a:rPr>
              <a:t>which had not been thought of when the Act was drafted</a:t>
            </a:r>
            <a:endParaRPr lang="en-CA" dirty="0">
              <a:solidFill>
                <a:schemeClr val="bg1"/>
              </a:solidFill>
            </a:endParaRPr>
          </a:p>
          <a:p>
            <a:r>
              <a:rPr lang="en-US" dirty="0">
                <a:solidFill>
                  <a:srgbClr val="FFFF00"/>
                </a:solidFill>
              </a:rPr>
              <a:t>Also</a:t>
            </a:r>
            <a:r>
              <a:rPr lang="en-US" dirty="0">
                <a:solidFill>
                  <a:srgbClr val="FF0000"/>
                </a:solidFill>
              </a:rPr>
              <a:t>,</a:t>
            </a:r>
            <a:r>
              <a:rPr lang="en-US" dirty="0">
                <a:solidFill>
                  <a:srgbClr val="FFFF00"/>
                </a:solidFill>
              </a:rPr>
              <a:t> </a:t>
            </a:r>
            <a:r>
              <a:rPr lang="en-US" dirty="0">
                <a:solidFill>
                  <a:schemeClr val="bg1"/>
                </a:solidFill>
              </a:rPr>
              <a:t>the 1911 amendments </a:t>
            </a:r>
            <a:r>
              <a:rPr lang="en-US" dirty="0">
                <a:solidFill>
                  <a:srgbClr val="FFFF00"/>
                </a:solidFill>
              </a:rPr>
              <a:t>did away with any requirement that in order to be covered by copyright the copy or reproduction of the work had to be in a human readable form</a:t>
            </a:r>
            <a:endParaRPr lang="en-CA" dirty="0">
              <a:solidFill>
                <a:srgbClr val="FFFF00"/>
              </a:solidFill>
            </a:endParaRPr>
          </a:p>
          <a:p>
            <a:r>
              <a:rPr lang="en-US" dirty="0">
                <a:solidFill>
                  <a:srgbClr val="FFFF00"/>
                </a:solidFill>
              </a:rPr>
              <a:t>And that the 1911 amendments did away with any rule which would deny copyright protection to a work just because the copy could be characterized as being part of a machine (IE piano rolls)</a:t>
            </a:r>
            <a:endParaRPr lang="en-CA" dirty="0">
              <a:solidFill>
                <a:srgbClr val="FFFF00"/>
              </a:solidFill>
            </a:endParaRPr>
          </a:p>
          <a:p>
            <a:endParaRPr lang="en-US" dirty="0"/>
          </a:p>
        </p:txBody>
      </p:sp>
    </p:spTree>
    <p:extLst>
      <p:ext uri="{BB962C8B-B14F-4D97-AF65-F5344CB8AC3E}">
        <p14:creationId xmlns:p14="http://schemas.microsoft.com/office/powerpoint/2010/main" val="25577395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024C41-C93A-F140-8773-567B7B16587C}"/>
              </a:ext>
            </a:extLst>
          </p:cNvPr>
          <p:cNvSpPr>
            <a:spLocks noGrp="1"/>
          </p:cNvSpPr>
          <p:nvPr>
            <p:ph sz="quarter" idx="10"/>
          </p:nvPr>
        </p:nvSpPr>
        <p:spPr>
          <a:xfrm>
            <a:off x="457200" y="190005"/>
            <a:ext cx="8544296" cy="5536129"/>
          </a:xfrm>
        </p:spPr>
        <p:txBody>
          <a:bodyPr>
            <a:normAutofit fontScale="92500" lnSpcReduction="20000"/>
          </a:bodyPr>
          <a:lstStyle/>
          <a:p>
            <a:pPr marL="0" indent="0">
              <a:lnSpc>
                <a:spcPct val="110000"/>
              </a:lnSpc>
              <a:buNone/>
            </a:pPr>
            <a:r>
              <a:rPr lang="en-US" sz="2800" b="1" dirty="0">
                <a:solidFill>
                  <a:srgbClr val="FFFF00"/>
                </a:solidFill>
              </a:rPr>
              <a:t>All there has to be is: </a:t>
            </a:r>
            <a:endParaRPr lang="en-CA" sz="2800" b="1" dirty="0">
              <a:solidFill>
                <a:srgbClr val="FFFF00"/>
              </a:solidFill>
            </a:endParaRPr>
          </a:p>
          <a:p>
            <a:pPr>
              <a:lnSpc>
                <a:spcPct val="110000"/>
              </a:lnSpc>
            </a:pPr>
            <a:r>
              <a:rPr lang="en-US" sz="2800" dirty="0">
                <a:solidFill>
                  <a:srgbClr val="FFFF00"/>
                </a:solidFill>
              </a:rPr>
              <a:t>Readability</a:t>
            </a:r>
            <a:r>
              <a:rPr lang="en-US" sz="2800" dirty="0">
                <a:solidFill>
                  <a:schemeClr val="bg1"/>
                </a:solidFill>
              </a:rPr>
              <a:t> - a method by which the work in which copyright is claimed and the work which is alleged to infringe can be visually compared for the purpose of determining whether copying occurred</a:t>
            </a:r>
            <a:r>
              <a:rPr lang="en-CA" sz="2800" dirty="0">
                <a:solidFill>
                  <a:schemeClr val="bg1"/>
                </a:solidFill>
              </a:rPr>
              <a:t>. </a:t>
            </a:r>
            <a:r>
              <a:rPr lang="en-US" sz="2800" dirty="0">
                <a:solidFill>
                  <a:schemeClr val="bg1"/>
                </a:solidFill>
              </a:rPr>
              <a:t>IE  - for computer programs - print out, other documentary evidence </a:t>
            </a:r>
            <a:endParaRPr lang="en-CA" sz="2800" dirty="0">
              <a:solidFill>
                <a:schemeClr val="bg1"/>
              </a:solidFill>
            </a:endParaRPr>
          </a:p>
          <a:p>
            <a:pPr>
              <a:lnSpc>
                <a:spcPct val="110000"/>
              </a:lnSpc>
            </a:pPr>
            <a:r>
              <a:rPr lang="en-US" sz="2800" dirty="0">
                <a:solidFill>
                  <a:schemeClr val="bg1"/>
                </a:solidFill>
              </a:rPr>
              <a:t>Another important point from this case</a:t>
            </a:r>
            <a:r>
              <a:rPr lang="en-US" sz="2800" dirty="0">
                <a:solidFill>
                  <a:srgbClr val="FF0000"/>
                </a:solidFill>
              </a:rPr>
              <a:t>:</a:t>
            </a:r>
            <a:r>
              <a:rPr lang="en-CA" sz="2800" dirty="0">
                <a:solidFill>
                  <a:schemeClr val="bg1"/>
                </a:solidFill>
              </a:rPr>
              <a:t> </a:t>
            </a:r>
            <a:r>
              <a:rPr lang="en-US" sz="2800" dirty="0">
                <a:solidFill>
                  <a:schemeClr val="bg1"/>
                </a:solidFill>
              </a:rPr>
              <a:t>“</a:t>
            </a:r>
            <a:r>
              <a:rPr lang="en-US" sz="2800" i="1" dirty="0">
                <a:solidFill>
                  <a:srgbClr val="FFFF00"/>
                </a:solidFill>
              </a:rPr>
              <a:t>A copy of a reproduction which reproduction exists in a different material form from the original is still an infringement of copyright in the original</a:t>
            </a:r>
            <a:r>
              <a:rPr lang="en-US" sz="2800" i="1" dirty="0">
                <a:solidFill>
                  <a:schemeClr val="bg1"/>
                </a:solidFill>
              </a:rPr>
              <a:t>”</a:t>
            </a:r>
            <a:endParaRPr lang="en-CA" sz="2800" dirty="0">
              <a:solidFill>
                <a:schemeClr val="bg1"/>
              </a:solidFill>
            </a:endParaRPr>
          </a:p>
          <a:p>
            <a:pPr>
              <a:lnSpc>
                <a:spcPct val="110000"/>
              </a:lnSpc>
            </a:pPr>
            <a:r>
              <a:rPr lang="en-US" sz="2800" dirty="0">
                <a:solidFill>
                  <a:schemeClr val="bg1"/>
                </a:solidFill>
              </a:rPr>
              <a:t>Prof </a:t>
            </a:r>
            <a:r>
              <a:rPr lang="en-US" sz="2800" dirty="0" err="1">
                <a:solidFill>
                  <a:schemeClr val="bg1"/>
                </a:solidFill>
              </a:rPr>
              <a:t>Vaver</a:t>
            </a:r>
            <a:r>
              <a:rPr lang="en-US" sz="2800" dirty="0">
                <a:solidFill>
                  <a:schemeClr val="bg1"/>
                </a:solidFill>
              </a:rPr>
              <a:t> phrases this as – </a:t>
            </a:r>
            <a:r>
              <a:rPr lang="en-US" sz="2800" dirty="0">
                <a:solidFill>
                  <a:srgbClr val="FF0000"/>
                </a:solidFill>
              </a:rPr>
              <a:t>a copy of a copy is still a copy</a:t>
            </a:r>
            <a:r>
              <a:rPr lang="en-US" sz="2800" dirty="0">
                <a:solidFill>
                  <a:schemeClr val="bg1"/>
                </a:solidFill>
              </a:rPr>
              <a:t>. </a:t>
            </a:r>
            <a:endParaRPr lang="en-CA" sz="2800" dirty="0">
              <a:solidFill>
                <a:schemeClr val="bg1"/>
              </a:solidFill>
            </a:endParaRPr>
          </a:p>
          <a:p>
            <a:pPr marL="0" indent="0">
              <a:lnSpc>
                <a:spcPct val="110000"/>
              </a:lnSpc>
              <a:buNone/>
            </a:pPr>
            <a:r>
              <a:rPr lang="en-US" sz="2800" dirty="0">
                <a:solidFill>
                  <a:schemeClr val="bg1"/>
                </a:solidFill>
              </a:rPr>
              <a:t>So</a:t>
            </a:r>
            <a:r>
              <a:rPr lang="en-US" sz="2800" dirty="0">
                <a:solidFill>
                  <a:srgbClr val="FF0000"/>
                </a:solidFill>
              </a:rPr>
              <a:t>…</a:t>
            </a:r>
            <a:r>
              <a:rPr lang="en-US" sz="2800" dirty="0">
                <a:solidFill>
                  <a:schemeClr val="bg1"/>
                </a:solidFill>
              </a:rPr>
              <a:t>the programs embodied in the chips were protected under the Copyright Act; and the Apple’s copyright was infringed</a:t>
            </a:r>
            <a:r>
              <a:rPr lang="en-US" sz="2800" dirty="0">
                <a:solidFill>
                  <a:srgbClr val="FF0000"/>
                </a:solidFill>
              </a:rPr>
              <a:t>…. </a:t>
            </a:r>
            <a:endParaRPr lang="en-CA" sz="2800" dirty="0">
              <a:solidFill>
                <a:srgbClr val="FF0000"/>
              </a:solidFill>
            </a:endParaRPr>
          </a:p>
          <a:p>
            <a:endParaRPr lang="en-US" dirty="0"/>
          </a:p>
        </p:txBody>
      </p:sp>
    </p:spTree>
    <p:extLst>
      <p:ext uri="{BB962C8B-B14F-4D97-AF65-F5344CB8AC3E}">
        <p14:creationId xmlns:p14="http://schemas.microsoft.com/office/powerpoint/2010/main" val="30742208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95426"/>
            <a:ext cx="8229600" cy="913031"/>
          </a:xfrm>
        </p:spPr>
        <p:txBody>
          <a:bodyPr/>
          <a:lstStyle/>
          <a:p>
            <a:r>
              <a:rPr lang="en-US" b="1" dirty="0">
                <a:solidFill>
                  <a:srgbClr val="FFFF00"/>
                </a:solidFill>
              </a:rPr>
              <a:t>Rights of the copyright owner</a:t>
            </a:r>
          </a:p>
        </p:txBody>
      </p:sp>
      <p:sp>
        <p:nvSpPr>
          <p:cNvPr id="2" name="Content Placeholder 1"/>
          <p:cNvSpPr>
            <a:spLocks noGrp="1"/>
          </p:cNvSpPr>
          <p:nvPr>
            <p:ph idx="1"/>
          </p:nvPr>
        </p:nvSpPr>
        <p:spPr>
          <a:xfrm>
            <a:off x="457200" y="1282262"/>
            <a:ext cx="8508124" cy="4845269"/>
          </a:xfrm>
        </p:spPr>
        <p:txBody>
          <a:bodyPr>
            <a:normAutofit fontScale="85000" lnSpcReduction="20000"/>
          </a:bodyPr>
          <a:lstStyle/>
          <a:p>
            <a:pPr marL="0" indent="0">
              <a:lnSpc>
                <a:spcPct val="120000"/>
              </a:lnSpc>
              <a:buNone/>
            </a:pPr>
            <a:r>
              <a:rPr lang="en-US" sz="3600" b="1" dirty="0">
                <a:solidFill>
                  <a:schemeClr val="bg1"/>
                </a:solidFill>
              </a:rPr>
              <a:t>Reproduction</a:t>
            </a:r>
          </a:p>
          <a:p>
            <a:pPr>
              <a:lnSpc>
                <a:spcPct val="120000"/>
              </a:lnSpc>
            </a:pPr>
            <a:r>
              <a:rPr lang="en-US" sz="3600" i="1" dirty="0">
                <a:solidFill>
                  <a:srgbClr val="00B0F0"/>
                </a:solidFill>
              </a:rPr>
              <a:t>Théberge v. Galerie </a:t>
            </a:r>
            <a:r>
              <a:rPr lang="en-US" sz="3600" i="1" dirty="0" err="1">
                <a:solidFill>
                  <a:srgbClr val="00B0F0"/>
                </a:solidFill>
              </a:rPr>
              <a:t>d’Art</a:t>
            </a:r>
            <a:r>
              <a:rPr lang="en-US" sz="3600" i="1" dirty="0">
                <a:solidFill>
                  <a:srgbClr val="00B0F0"/>
                </a:solidFill>
              </a:rPr>
              <a:t> du Petit Champlain</a:t>
            </a:r>
            <a:endParaRPr lang="en-US" sz="3600" b="1" i="1" dirty="0">
              <a:solidFill>
                <a:srgbClr val="00B0F0"/>
              </a:solidFill>
            </a:endParaRPr>
          </a:p>
          <a:p>
            <a:pPr>
              <a:lnSpc>
                <a:spcPct val="120000"/>
              </a:lnSpc>
            </a:pPr>
            <a:r>
              <a:rPr lang="en-CA" sz="3600" dirty="0">
                <a:solidFill>
                  <a:srgbClr val="FFFF00"/>
                </a:solidFill>
              </a:rPr>
              <a:t>Galerie </a:t>
            </a:r>
            <a:r>
              <a:rPr lang="en-CA" sz="3600" dirty="0" err="1">
                <a:solidFill>
                  <a:srgbClr val="FFFF00"/>
                </a:solidFill>
              </a:rPr>
              <a:t>d’Art</a:t>
            </a:r>
            <a:r>
              <a:rPr lang="en-CA" sz="3600" dirty="0">
                <a:solidFill>
                  <a:srgbClr val="FFFF00"/>
                </a:solidFill>
              </a:rPr>
              <a:t> </a:t>
            </a:r>
            <a:r>
              <a:rPr lang="en-CA" sz="3600" dirty="0">
                <a:solidFill>
                  <a:schemeClr val="bg1"/>
                </a:solidFill>
              </a:rPr>
              <a:t>purchased lawfully reproduced posters of Theberge’s paintings and </a:t>
            </a:r>
            <a:r>
              <a:rPr lang="en-CA" sz="3600" dirty="0">
                <a:solidFill>
                  <a:srgbClr val="FFFF00"/>
                </a:solidFill>
              </a:rPr>
              <a:t>used a chemical process that allowed them to lift the ink layer from the paper (leaving it blank) </a:t>
            </a:r>
            <a:r>
              <a:rPr lang="en-CA" sz="3600" dirty="0">
                <a:solidFill>
                  <a:schemeClr val="bg1"/>
                </a:solidFill>
              </a:rPr>
              <a:t>and to display it on canvas. </a:t>
            </a:r>
          </a:p>
          <a:p>
            <a:pPr>
              <a:lnSpc>
                <a:spcPct val="120000"/>
              </a:lnSpc>
            </a:pPr>
            <a:r>
              <a:rPr lang="en-CA" sz="3600" dirty="0">
                <a:solidFill>
                  <a:srgbClr val="FF0000"/>
                </a:solidFill>
              </a:rPr>
              <a:t>No additional copies yielded</a:t>
            </a:r>
          </a:p>
          <a:p>
            <a:pPr>
              <a:lnSpc>
                <a:spcPct val="120000"/>
              </a:lnSpc>
            </a:pPr>
            <a:r>
              <a:rPr lang="en-CA" sz="3600" dirty="0">
                <a:solidFill>
                  <a:srgbClr val="FFFF00"/>
                </a:solidFill>
              </a:rPr>
              <a:t>Canvas painting more valuable than on paper</a:t>
            </a:r>
          </a:p>
          <a:p>
            <a:pPr lvl="1"/>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85</a:t>
            </a:fld>
            <a:endParaRPr lang="en-US"/>
          </a:p>
        </p:txBody>
      </p:sp>
    </p:spTree>
    <p:extLst>
      <p:ext uri="{BB962C8B-B14F-4D97-AF65-F5344CB8AC3E}">
        <p14:creationId xmlns:p14="http://schemas.microsoft.com/office/powerpoint/2010/main" val="12227186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9" y="95962"/>
            <a:ext cx="8229600" cy="895629"/>
          </a:xfrm>
        </p:spPr>
        <p:txBody>
          <a:bodyPr/>
          <a:lstStyle/>
          <a:p>
            <a:r>
              <a:rPr lang="en-US" b="1" dirty="0">
                <a:solidFill>
                  <a:srgbClr val="FFFF00"/>
                </a:solidFill>
              </a:rPr>
              <a:t>Rights of the copyright owner</a:t>
            </a:r>
          </a:p>
        </p:txBody>
      </p:sp>
      <p:sp>
        <p:nvSpPr>
          <p:cNvPr id="2" name="Content Placeholder 1"/>
          <p:cNvSpPr>
            <a:spLocks noGrp="1"/>
          </p:cNvSpPr>
          <p:nvPr>
            <p:ph idx="1"/>
          </p:nvPr>
        </p:nvSpPr>
        <p:spPr>
          <a:xfrm>
            <a:off x="457199" y="1072056"/>
            <a:ext cx="8484919" cy="4794354"/>
          </a:xfrm>
        </p:spPr>
        <p:txBody>
          <a:bodyPr>
            <a:normAutofit fontScale="85000" lnSpcReduction="20000"/>
          </a:bodyPr>
          <a:lstStyle/>
          <a:p>
            <a:pPr marL="0" indent="0">
              <a:lnSpc>
                <a:spcPct val="120000"/>
              </a:lnSpc>
              <a:buNone/>
            </a:pPr>
            <a:r>
              <a:rPr lang="en-US" sz="3200" b="1" dirty="0">
                <a:solidFill>
                  <a:schemeClr val="bg1"/>
                </a:solidFill>
              </a:rPr>
              <a:t>Reproduction	</a:t>
            </a:r>
          </a:p>
          <a:p>
            <a:pPr>
              <a:lnSpc>
                <a:spcPct val="120000"/>
              </a:lnSpc>
            </a:pPr>
            <a:r>
              <a:rPr lang="en-US" sz="3200" i="1" dirty="0">
                <a:solidFill>
                  <a:srgbClr val="00B0F0"/>
                </a:solidFill>
              </a:rPr>
              <a:t>Théberge v. </a:t>
            </a:r>
            <a:r>
              <a:rPr lang="en-US" sz="3200" i="1" dirty="0" err="1">
                <a:solidFill>
                  <a:srgbClr val="00B0F0"/>
                </a:solidFill>
              </a:rPr>
              <a:t>Galerie</a:t>
            </a:r>
            <a:r>
              <a:rPr lang="en-US" sz="3200" i="1" dirty="0">
                <a:solidFill>
                  <a:srgbClr val="00B0F0"/>
                </a:solidFill>
              </a:rPr>
              <a:t> </a:t>
            </a:r>
            <a:r>
              <a:rPr lang="en-US" sz="3200" i="1" dirty="0" err="1">
                <a:solidFill>
                  <a:srgbClr val="00B0F0"/>
                </a:solidFill>
              </a:rPr>
              <a:t>d’Art</a:t>
            </a:r>
            <a:r>
              <a:rPr lang="en-US" sz="3200" i="1" dirty="0">
                <a:solidFill>
                  <a:srgbClr val="00B0F0"/>
                </a:solidFill>
              </a:rPr>
              <a:t> du Petit Champlain</a:t>
            </a:r>
          </a:p>
          <a:p>
            <a:pPr lvl="1">
              <a:lnSpc>
                <a:spcPct val="120000"/>
              </a:lnSpc>
              <a:buFont typeface="Courier New" panose="02070309020205020404" pitchFamily="49" charset="0"/>
              <a:buChar char="o"/>
            </a:pPr>
            <a:r>
              <a:rPr lang="en-US" sz="3200" dirty="0">
                <a:solidFill>
                  <a:schemeClr val="bg1"/>
                </a:solidFill>
              </a:rPr>
              <a:t>Majority (Binnie J.): </a:t>
            </a:r>
            <a:r>
              <a:rPr lang="en-US" sz="3200" dirty="0">
                <a:solidFill>
                  <a:srgbClr val="FFFF00"/>
                </a:solidFill>
              </a:rPr>
              <a:t>to have a reproduction, you need an increase in the number of copies. </a:t>
            </a:r>
            <a:r>
              <a:rPr lang="en-US" sz="3200" dirty="0">
                <a:solidFill>
                  <a:schemeClr val="bg1"/>
                </a:solidFill>
              </a:rPr>
              <a:t>Could have prevented by contract. Moral rights remedy is not economic/financial.</a:t>
            </a:r>
          </a:p>
          <a:p>
            <a:pPr lvl="1">
              <a:lnSpc>
                <a:spcPct val="120000"/>
              </a:lnSpc>
              <a:buFont typeface="Courier New" panose="02070309020205020404" pitchFamily="49" charset="0"/>
              <a:buChar char="o"/>
            </a:pPr>
            <a:r>
              <a:rPr lang="en-US" sz="3200" dirty="0">
                <a:solidFill>
                  <a:srgbClr val="FF0000"/>
                </a:solidFill>
              </a:rPr>
              <a:t>Dissent</a:t>
            </a:r>
            <a:r>
              <a:rPr lang="en-US" sz="3200" dirty="0">
                <a:solidFill>
                  <a:schemeClr val="bg1"/>
                </a:solidFill>
              </a:rPr>
              <a:t> (</a:t>
            </a:r>
            <a:r>
              <a:rPr lang="en-US" sz="3200" dirty="0" err="1">
                <a:solidFill>
                  <a:schemeClr val="bg1"/>
                </a:solidFill>
              </a:rPr>
              <a:t>Gonthier</a:t>
            </a:r>
            <a:r>
              <a:rPr lang="en-US" sz="3200" dirty="0">
                <a:solidFill>
                  <a:schemeClr val="bg1"/>
                </a:solidFill>
              </a:rPr>
              <a:t> J.): </a:t>
            </a:r>
            <a:r>
              <a:rPr lang="en-US" sz="3200" dirty="0">
                <a:solidFill>
                  <a:srgbClr val="FFFF00"/>
                </a:solidFill>
              </a:rPr>
              <a:t>all reproduction requires is re-fixation</a:t>
            </a:r>
          </a:p>
          <a:p>
            <a:pPr lvl="1">
              <a:lnSpc>
                <a:spcPct val="120000"/>
              </a:lnSpc>
              <a:buFont typeface="Courier New" panose="02070309020205020404" pitchFamily="49" charset="0"/>
              <a:buChar char="o"/>
            </a:pPr>
            <a:r>
              <a:rPr lang="en-US" sz="3200" dirty="0">
                <a:solidFill>
                  <a:schemeClr val="bg1"/>
                </a:solidFill>
              </a:rPr>
              <a:t>Whose reasoning is more persuasive? How would you have decided this case?</a:t>
            </a:r>
          </a:p>
          <a:p>
            <a:pPr lvl="1"/>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86</a:t>
            </a:fld>
            <a:endParaRPr lang="en-US"/>
          </a:p>
        </p:txBody>
      </p:sp>
    </p:spTree>
    <p:extLst>
      <p:ext uri="{BB962C8B-B14F-4D97-AF65-F5344CB8AC3E}">
        <p14:creationId xmlns:p14="http://schemas.microsoft.com/office/powerpoint/2010/main" val="12352465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9FF47BE3-0477-DD43-AE49-390132B796D2}"/>
              </a:ext>
            </a:extLst>
          </p:cNvPr>
          <p:cNvPicPr>
            <a:picLocks noChangeAspect="1"/>
          </p:cNvPicPr>
          <p:nvPr/>
        </p:nvPicPr>
        <p:blipFill>
          <a:blip r:embed="rId2"/>
          <a:stretch>
            <a:fillRect/>
          </a:stretch>
        </p:blipFill>
        <p:spPr>
          <a:xfrm>
            <a:off x="3302000" y="106713"/>
            <a:ext cx="2540000" cy="5765800"/>
          </a:xfrm>
          <a:prstGeom prst="rect">
            <a:avLst/>
          </a:prstGeom>
        </p:spPr>
      </p:pic>
    </p:spTree>
    <p:extLst>
      <p:ext uri="{BB962C8B-B14F-4D97-AF65-F5344CB8AC3E}">
        <p14:creationId xmlns:p14="http://schemas.microsoft.com/office/powerpoint/2010/main" val="7141373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27E405B3-4F32-384B-837D-0129FC611437}"/>
              </a:ext>
            </a:extLst>
          </p:cNvPr>
          <p:cNvPicPr>
            <a:picLocks noChangeAspect="1"/>
          </p:cNvPicPr>
          <p:nvPr/>
        </p:nvPicPr>
        <p:blipFill>
          <a:blip r:embed="rId2"/>
          <a:stretch>
            <a:fillRect/>
          </a:stretch>
        </p:blipFill>
        <p:spPr>
          <a:xfrm>
            <a:off x="2336800" y="163863"/>
            <a:ext cx="4470400" cy="5651500"/>
          </a:xfrm>
          <a:prstGeom prst="rect">
            <a:avLst/>
          </a:prstGeom>
        </p:spPr>
      </p:pic>
    </p:spTree>
    <p:extLst>
      <p:ext uri="{BB962C8B-B14F-4D97-AF65-F5344CB8AC3E}">
        <p14:creationId xmlns:p14="http://schemas.microsoft.com/office/powerpoint/2010/main" val="8040301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85007" y="155885"/>
            <a:ext cx="8811489" cy="901019"/>
          </a:xfrm>
        </p:spPr>
        <p:txBody>
          <a:bodyPr>
            <a:normAutofit fontScale="90000"/>
          </a:bodyPr>
          <a:lstStyle/>
          <a:p>
            <a:br>
              <a:rPr lang="en-US" sz="4000" b="1" dirty="0">
                <a:solidFill>
                  <a:srgbClr val="FFFF00"/>
                </a:solidFill>
              </a:rPr>
            </a:br>
            <a:r>
              <a:rPr lang="en-US" sz="3100" b="1" dirty="0">
                <a:solidFill>
                  <a:srgbClr val="FFFF00"/>
                </a:solidFill>
              </a:rPr>
              <a:t>Rights of the copyright owner</a:t>
            </a:r>
            <a:r>
              <a:rPr lang="en-US" sz="3100" b="1" dirty="0">
                <a:solidFill>
                  <a:srgbClr val="FF0000"/>
                </a:solidFill>
              </a:rPr>
              <a:t>:</a:t>
            </a:r>
            <a:r>
              <a:rPr lang="en-US" sz="3100" b="1" dirty="0">
                <a:solidFill>
                  <a:srgbClr val="FFFF00"/>
                </a:solidFill>
              </a:rPr>
              <a:t> </a:t>
            </a:r>
            <a:r>
              <a:rPr lang="en-US" sz="3100" i="1" dirty="0">
                <a:solidFill>
                  <a:srgbClr val="00B0F0"/>
                </a:solidFill>
              </a:rPr>
              <a:t>CBC v. SODRAC 2003 Inc.</a:t>
            </a:r>
            <a:br>
              <a:rPr lang="en-US" i="1" u="sng" dirty="0">
                <a:solidFill>
                  <a:srgbClr val="FFFF00"/>
                </a:solidFill>
              </a:rPr>
            </a:br>
            <a:endParaRPr lang="en-US" b="1" dirty="0">
              <a:solidFill>
                <a:srgbClr val="FFFF00"/>
              </a:solidFill>
            </a:endParaRPr>
          </a:p>
        </p:txBody>
      </p:sp>
      <p:sp>
        <p:nvSpPr>
          <p:cNvPr id="2" name="Content Placeholder 1"/>
          <p:cNvSpPr>
            <a:spLocks noGrp="1"/>
          </p:cNvSpPr>
          <p:nvPr>
            <p:ph idx="1"/>
          </p:nvPr>
        </p:nvSpPr>
        <p:spPr>
          <a:xfrm>
            <a:off x="285007" y="1056904"/>
            <a:ext cx="8657111" cy="4975761"/>
          </a:xfrm>
        </p:spPr>
        <p:txBody>
          <a:bodyPr>
            <a:normAutofit fontScale="25000" lnSpcReduction="20000"/>
          </a:bodyPr>
          <a:lstStyle/>
          <a:p>
            <a:pPr marL="0" indent="0">
              <a:lnSpc>
                <a:spcPct val="120000"/>
              </a:lnSpc>
              <a:buNone/>
            </a:pPr>
            <a:r>
              <a:rPr lang="en-US" sz="8000" b="1" dirty="0">
                <a:solidFill>
                  <a:schemeClr val="bg1"/>
                </a:solidFill>
              </a:rPr>
              <a:t>Reproduction of “broadcast incidental copies” - </a:t>
            </a:r>
            <a:r>
              <a:rPr lang="en-US" sz="8000" b="1" dirty="0">
                <a:solidFill>
                  <a:srgbClr val="FF0000"/>
                </a:solidFill>
              </a:rPr>
              <a:t>FACTS</a:t>
            </a:r>
            <a:r>
              <a:rPr lang="en-US" sz="8000" dirty="0">
                <a:solidFill>
                  <a:srgbClr val="FF0000"/>
                </a:solidFill>
              </a:rPr>
              <a:t>	</a:t>
            </a:r>
          </a:p>
          <a:p>
            <a:pPr marL="0" indent="0">
              <a:lnSpc>
                <a:spcPct val="120000"/>
              </a:lnSpc>
              <a:buNone/>
            </a:pPr>
            <a:r>
              <a:rPr lang="en-US" sz="7200" i="1" dirty="0">
                <a:solidFill>
                  <a:schemeClr val="bg1"/>
                </a:solidFill>
              </a:rPr>
              <a:t>“[9] A producer who </a:t>
            </a:r>
            <a:r>
              <a:rPr lang="en-US" sz="7200" i="1" dirty="0">
                <a:solidFill>
                  <a:srgbClr val="FFFF00"/>
                </a:solidFill>
              </a:rPr>
              <a:t>wishes to use a musical work in an audiovisual program must incorporate that work into the production copy of the program</a:t>
            </a:r>
            <a:r>
              <a:rPr lang="en-US" sz="7200" i="1" dirty="0">
                <a:solidFill>
                  <a:schemeClr val="bg1"/>
                </a:solidFill>
              </a:rPr>
              <a:t>, a process known in the</a:t>
            </a:r>
            <a:r>
              <a:rPr lang="en-CA" sz="7200" i="1" dirty="0">
                <a:solidFill>
                  <a:schemeClr val="bg1"/>
                </a:solidFill>
              </a:rPr>
              <a:t> </a:t>
            </a:r>
            <a:r>
              <a:rPr lang="en-US" sz="7200" i="1" dirty="0">
                <a:solidFill>
                  <a:schemeClr val="bg1"/>
                </a:solidFill>
              </a:rPr>
              <a:t>industry as “synchronization.” …  </a:t>
            </a:r>
            <a:r>
              <a:rPr lang="en-US" sz="7200" i="1" dirty="0">
                <a:solidFill>
                  <a:srgbClr val="FFFF00"/>
                </a:solidFill>
              </a:rPr>
              <a:t>Once the synchronization process is complete, the final product is referred to as a “master” copy</a:t>
            </a:r>
            <a:r>
              <a:rPr lang="en-US" sz="7200" i="1" dirty="0">
                <a:solidFill>
                  <a:schemeClr val="bg1"/>
                </a:solidFill>
              </a:rPr>
              <a:t>.…</a:t>
            </a:r>
            <a:endParaRPr lang="en-CA" sz="7200" i="1" dirty="0">
              <a:solidFill>
                <a:schemeClr val="bg1"/>
              </a:solidFill>
            </a:endParaRPr>
          </a:p>
          <a:p>
            <a:pPr marL="0" indent="0">
              <a:lnSpc>
                <a:spcPct val="120000"/>
              </a:lnSpc>
              <a:buNone/>
            </a:pPr>
            <a:r>
              <a:rPr lang="en-US" sz="7200" i="1" dirty="0">
                <a:solidFill>
                  <a:schemeClr val="bg1"/>
                </a:solidFill>
              </a:rPr>
              <a:t>[10] Once CBC is in possession of the master copy of a program, … </a:t>
            </a:r>
            <a:r>
              <a:rPr lang="en-US" sz="7200" i="1" dirty="0">
                <a:solidFill>
                  <a:srgbClr val="FFFF00"/>
                </a:solidFill>
              </a:rPr>
              <a:t>the master copy is loaded into CBC’s digital content management system</a:t>
            </a:r>
            <a:r>
              <a:rPr lang="en-US" sz="7200" i="1" dirty="0">
                <a:solidFill>
                  <a:schemeClr val="bg1"/>
                </a:solidFill>
              </a:rPr>
              <a:t>.… Digital systems generally involve the storage of copies as electronic files on hard drives. … CBC makes use of its digital content management system to perform a number of functions that help prepare a program for broadcast.</a:t>
            </a:r>
            <a:endParaRPr lang="en-CA" sz="7200" i="1" dirty="0">
              <a:solidFill>
                <a:schemeClr val="bg1"/>
              </a:solidFill>
            </a:endParaRPr>
          </a:p>
          <a:p>
            <a:pPr marL="0" indent="0">
              <a:lnSpc>
                <a:spcPct val="120000"/>
              </a:lnSpc>
              <a:buNone/>
            </a:pPr>
            <a:r>
              <a:rPr lang="en-US" sz="7200" i="1" dirty="0">
                <a:solidFill>
                  <a:schemeClr val="bg1"/>
                </a:solidFill>
              </a:rPr>
              <a:t>[11] </a:t>
            </a:r>
            <a:r>
              <a:rPr lang="en-US" sz="7200" i="1" dirty="0">
                <a:solidFill>
                  <a:srgbClr val="FFFF00"/>
                </a:solidFill>
              </a:rPr>
              <a:t>These processes result in the creation of several copies</a:t>
            </a:r>
            <a:r>
              <a:rPr lang="en-US" sz="7200" i="1" dirty="0">
                <a:solidFill>
                  <a:schemeClr val="bg1"/>
                </a:solidFill>
              </a:rPr>
              <a:t>, … [referred to by the parties] as “broadcast-incidental copies.” Broadcast-incidental copies may be made for several purposes[, including] to reformat the master copy to suit CBC’s technical requirements, or to edit the copy for timing, language or closed captioning purposes. One or more additional copies may also be made to allow for screening of the program by various teams within CBC before broadcast.”</a:t>
            </a:r>
            <a:endParaRPr lang="en-CA" sz="7200" i="1" dirty="0">
              <a:solidFill>
                <a:schemeClr val="bg1"/>
              </a:solidFill>
            </a:endParaRPr>
          </a:p>
          <a:p>
            <a:pPr lvl="1"/>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89</a:t>
            </a:fld>
            <a:endParaRPr lang="en-US"/>
          </a:p>
        </p:txBody>
      </p:sp>
    </p:spTree>
    <p:extLst>
      <p:ext uri="{BB962C8B-B14F-4D97-AF65-F5344CB8AC3E}">
        <p14:creationId xmlns:p14="http://schemas.microsoft.com/office/powerpoint/2010/main" val="3929507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7A094-879C-2C47-8807-42DB41B31BA5}"/>
              </a:ext>
            </a:extLst>
          </p:cNvPr>
          <p:cNvSpPr>
            <a:spLocks noGrp="1"/>
          </p:cNvSpPr>
          <p:nvPr>
            <p:ph type="title"/>
          </p:nvPr>
        </p:nvSpPr>
        <p:spPr/>
        <p:txBody>
          <a:bodyPr>
            <a:normAutofit fontScale="90000"/>
          </a:bodyPr>
          <a:lstStyle/>
          <a:p>
            <a:br>
              <a:rPr lang="en-CA" dirty="0"/>
            </a:br>
            <a:r>
              <a:rPr lang="en-CA" dirty="0">
                <a:solidFill>
                  <a:srgbClr val="FFFF00"/>
                </a:solidFill>
              </a:rPr>
              <a:t>Origins of copyright in Canada:</a:t>
            </a:r>
            <a:br>
              <a:rPr lang="en-CA" dirty="0"/>
            </a:br>
            <a:endParaRPr lang="en-US" dirty="0"/>
          </a:p>
        </p:txBody>
      </p:sp>
      <p:sp>
        <p:nvSpPr>
          <p:cNvPr id="3" name="Content Placeholder 2">
            <a:extLst>
              <a:ext uri="{FF2B5EF4-FFF2-40B4-BE49-F238E27FC236}">
                <a16:creationId xmlns:a16="http://schemas.microsoft.com/office/drawing/2014/main" id="{E1EBE257-E1A2-9B4C-92C8-745CE6973B35}"/>
              </a:ext>
            </a:extLst>
          </p:cNvPr>
          <p:cNvSpPr>
            <a:spLocks noGrp="1"/>
          </p:cNvSpPr>
          <p:nvPr>
            <p:ph sz="quarter" idx="10"/>
          </p:nvPr>
        </p:nvSpPr>
        <p:spPr/>
        <p:txBody>
          <a:bodyPr>
            <a:normAutofit fontScale="92500"/>
          </a:bodyPr>
          <a:lstStyle/>
          <a:p>
            <a:pPr lvl="0">
              <a:lnSpc>
                <a:spcPct val="100000"/>
              </a:lnSpc>
            </a:pPr>
            <a:r>
              <a:rPr lang="en-CA" sz="4400" dirty="0">
                <a:solidFill>
                  <a:srgbClr val="FF0000"/>
                </a:solidFill>
              </a:rPr>
              <a:t>UK</a:t>
            </a:r>
            <a:r>
              <a:rPr lang="en-CA" sz="4400" dirty="0">
                <a:solidFill>
                  <a:schemeClr val="bg1"/>
                </a:solidFill>
              </a:rPr>
              <a:t> </a:t>
            </a:r>
            <a:r>
              <a:rPr lang="en-CA" sz="4400" dirty="0">
                <a:solidFill>
                  <a:srgbClr val="FFFF00"/>
                </a:solidFill>
              </a:rPr>
              <a:t>–</a:t>
            </a:r>
            <a:r>
              <a:rPr lang="en-CA" sz="4400" dirty="0">
                <a:solidFill>
                  <a:schemeClr val="bg1"/>
                </a:solidFill>
              </a:rPr>
              <a:t> utilitarian system </a:t>
            </a:r>
            <a:r>
              <a:rPr lang="en-CA" sz="4400" dirty="0">
                <a:solidFill>
                  <a:srgbClr val="FFFF00"/>
                </a:solidFill>
              </a:rPr>
              <a:t>–</a:t>
            </a:r>
            <a:r>
              <a:rPr lang="en-CA" sz="4400" dirty="0">
                <a:solidFill>
                  <a:schemeClr val="bg1"/>
                </a:solidFill>
              </a:rPr>
              <a:t> copyright system exists in order to encourage the creation of new works</a:t>
            </a:r>
          </a:p>
          <a:p>
            <a:pPr lvl="0">
              <a:lnSpc>
                <a:spcPct val="100000"/>
              </a:lnSpc>
            </a:pPr>
            <a:r>
              <a:rPr lang="en-CA" sz="4400" dirty="0">
                <a:solidFill>
                  <a:srgbClr val="FF0000"/>
                </a:solidFill>
              </a:rPr>
              <a:t>France</a:t>
            </a:r>
            <a:r>
              <a:rPr lang="en-CA" sz="4400" dirty="0">
                <a:solidFill>
                  <a:schemeClr val="bg1"/>
                </a:solidFill>
              </a:rPr>
              <a:t> </a:t>
            </a:r>
            <a:r>
              <a:rPr lang="en-CA" sz="4400" dirty="0">
                <a:solidFill>
                  <a:srgbClr val="FFFF00"/>
                </a:solidFill>
              </a:rPr>
              <a:t>– </a:t>
            </a:r>
            <a:r>
              <a:rPr lang="en-CA" sz="4400" dirty="0">
                <a:solidFill>
                  <a:schemeClr val="bg1"/>
                </a:solidFill>
              </a:rPr>
              <a:t>natural rights system </a:t>
            </a:r>
            <a:r>
              <a:rPr lang="en-CA" sz="4400" dirty="0">
                <a:solidFill>
                  <a:srgbClr val="FFFF00"/>
                </a:solidFill>
              </a:rPr>
              <a:t>–</a:t>
            </a:r>
            <a:r>
              <a:rPr lang="en-CA" sz="4400" dirty="0">
                <a:solidFill>
                  <a:schemeClr val="bg1"/>
                </a:solidFill>
              </a:rPr>
              <a:t> copyright rewards, protects authors</a:t>
            </a:r>
          </a:p>
          <a:p>
            <a:endParaRPr lang="en-US" dirty="0"/>
          </a:p>
        </p:txBody>
      </p:sp>
    </p:spTree>
    <p:extLst>
      <p:ext uri="{BB962C8B-B14F-4D97-AF65-F5344CB8AC3E}">
        <p14:creationId xmlns:p14="http://schemas.microsoft.com/office/powerpoint/2010/main" val="190232747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828948"/>
          </a:xfrm>
        </p:spPr>
        <p:txBody>
          <a:bodyPr/>
          <a:lstStyle/>
          <a:p>
            <a:r>
              <a:rPr lang="en-US" b="1" dirty="0">
                <a:solidFill>
                  <a:srgbClr val="FFFF00"/>
                </a:solidFill>
              </a:rPr>
              <a:t>Rights of the copyright owner</a:t>
            </a:r>
          </a:p>
        </p:txBody>
      </p:sp>
      <p:sp>
        <p:nvSpPr>
          <p:cNvPr id="2" name="Content Placeholder 1"/>
          <p:cNvSpPr>
            <a:spLocks noGrp="1"/>
          </p:cNvSpPr>
          <p:nvPr>
            <p:ph idx="1"/>
          </p:nvPr>
        </p:nvSpPr>
        <p:spPr>
          <a:xfrm>
            <a:off x="564077" y="966952"/>
            <a:ext cx="8432778" cy="4863832"/>
          </a:xfrm>
        </p:spPr>
        <p:txBody>
          <a:bodyPr>
            <a:normAutofit fontScale="92500"/>
          </a:bodyPr>
          <a:lstStyle/>
          <a:p>
            <a:pPr marL="0" indent="0">
              <a:lnSpc>
                <a:spcPct val="110000"/>
              </a:lnSpc>
              <a:buNone/>
            </a:pPr>
            <a:r>
              <a:rPr lang="en-US" sz="2400" b="1" dirty="0">
                <a:solidFill>
                  <a:schemeClr val="bg1"/>
                </a:solidFill>
              </a:rPr>
              <a:t>Reproduction of “broadcast incidental copies”</a:t>
            </a:r>
            <a:r>
              <a:rPr lang="en-US" sz="2400" dirty="0">
                <a:solidFill>
                  <a:schemeClr val="bg1"/>
                </a:solidFill>
              </a:rPr>
              <a:t>	</a:t>
            </a:r>
          </a:p>
          <a:p>
            <a:pPr marL="0" indent="0">
              <a:lnSpc>
                <a:spcPct val="110000"/>
              </a:lnSpc>
              <a:buNone/>
            </a:pPr>
            <a:r>
              <a:rPr lang="en-US" sz="2400" i="1" dirty="0">
                <a:solidFill>
                  <a:srgbClr val="00B0F0"/>
                </a:solidFill>
              </a:rPr>
              <a:t>CBC v. SODRAC 2003 Inc.</a:t>
            </a:r>
          </a:p>
          <a:p>
            <a:pPr marL="0" indent="0">
              <a:lnSpc>
                <a:spcPct val="110000"/>
              </a:lnSpc>
              <a:buNone/>
            </a:pPr>
            <a:r>
              <a:rPr lang="en-US" sz="3200" dirty="0">
                <a:solidFill>
                  <a:schemeClr val="bg1"/>
                </a:solidFill>
              </a:rPr>
              <a:t>CBC argued that: </a:t>
            </a:r>
            <a:endParaRPr lang="en-CA" sz="3200" dirty="0">
              <a:solidFill>
                <a:schemeClr val="bg1"/>
              </a:solidFill>
            </a:endParaRPr>
          </a:p>
          <a:p>
            <a:pPr marL="457200" indent="-457200">
              <a:lnSpc>
                <a:spcPct val="110000"/>
              </a:lnSpc>
              <a:buFont typeface="+mj-lt"/>
              <a:buAutoNum type="arabicPeriod"/>
            </a:pPr>
            <a:r>
              <a:rPr lang="en-US" sz="3200" dirty="0">
                <a:solidFill>
                  <a:schemeClr val="bg1"/>
                </a:solidFill>
              </a:rPr>
              <a:t>“A proper balancing of user and right-holder interests </a:t>
            </a:r>
            <a:r>
              <a:rPr lang="en-US" sz="3200" dirty="0" err="1">
                <a:solidFill>
                  <a:schemeClr val="bg1"/>
                </a:solidFill>
              </a:rPr>
              <a:t>favours</a:t>
            </a:r>
            <a:r>
              <a:rPr lang="en-US" sz="3200" dirty="0">
                <a:solidFill>
                  <a:schemeClr val="bg1"/>
                </a:solidFill>
              </a:rPr>
              <a:t> finding that broadcast-incidental copies do not engage the reproduction right”. </a:t>
            </a:r>
            <a:endParaRPr lang="en-CA" sz="3200" dirty="0">
              <a:solidFill>
                <a:schemeClr val="bg1"/>
              </a:solidFill>
            </a:endParaRPr>
          </a:p>
          <a:p>
            <a:pPr marL="457200" lvl="0" indent="-457200">
              <a:lnSpc>
                <a:spcPct val="110000"/>
              </a:lnSpc>
              <a:buFont typeface="+mj-lt"/>
              <a:buAutoNum type="arabicPeriod"/>
            </a:pPr>
            <a:r>
              <a:rPr lang="en-US" sz="3200" dirty="0">
                <a:solidFill>
                  <a:srgbClr val="FFFF00"/>
                </a:solidFill>
              </a:rPr>
              <a:t>&amp;</a:t>
            </a:r>
            <a:r>
              <a:rPr lang="en-US" sz="3200" dirty="0">
                <a:solidFill>
                  <a:schemeClr val="bg1"/>
                </a:solidFill>
              </a:rPr>
              <a:t> “…the </a:t>
            </a:r>
            <a:r>
              <a:rPr lang="en-US" sz="3200" dirty="0">
                <a:solidFill>
                  <a:srgbClr val="FF0000"/>
                </a:solidFill>
              </a:rPr>
              <a:t>principle of technological neutrality </a:t>
            </a:r>
            <a:r>
              <a:rPr lang="en-US" sz="3200" dirty="0">
                <a:solidFill>
                  <a:schemeClr val="bg1"/>
                </a:solidFill>
              </a:rPr>
              <a:t>is a means of protecting the proper balance between users and right holders in a digital environment”</a:t>
            </a:r>
            <a:endParaRPr lang="en-CA" sz="3200" dirty="0">
              <a:solidFill>
                <a:schemeClr val="bg1"/>
              </a:solidFill>
            </a:endParaRPr>
          </a:p>
          <a:p>
            <a:pPr lvl="1"/>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90</a:t>
            </a:fld>
            <a:endParaRPr lang="en-US"/>
          </a:p>
        </p:txBody>
      </p:sp>
    </p:spTree>
    <p:extLst>
      <p:ext uri="{BB962C8B-B14F-4D97-AF65-F5344CB8AC3E}">
        <p14:creationId xmlns:p14="http://schemas.microsoft.com/office/powerpoint/2010/main" val="4616382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0E5185-BF81-6A43-A2D2-8C544CC8D975}"/>
              </a:ext>
            </a:extLst>
          </p:cNvPr>
          <p:cNvSpPr>
            <a:spLocks noGrp="1"/>
          </p:cNvSpPr>
          <p:nvPr>
            <p:ph type="title"/>
          </p:nvPr>
        </p:nvSpPr>
        <p:spPr>
          <a:xfrm>
            <a:off x="457200" y="160338"/>
            <a:ext cx="8229600" cy="1016000"/>
          </a:xfrm>
        </p:spPr>
        <p:txBody>
          <a:bodyPr/>
          <a:lstStyle/>
          <a:p>
            <a:r>
              <a:rPr lang="en-US" dirty="0">
                <a:solidFill>
                  <a:srgbClr val="FFFF00"/>
                </a:solidFill>
              </a:rPr>
              <a:t>Rothstein J. for the majority</a:t>
            </a:r>
          </a:p>
        </p:txBody>
      </p:sp>
      <p:sp>
        <p:nvSpPr>
          <p:cNvPr id="4" name="Content Placeholder 3">
            <a:extLst>
              <a:ext uri="{FF2B5EF4-FFF2-40B4-BE49-F238E27FC236}">
                <a16:creationId xmlns:a16="http://schemas.microsoft.com/office/drawing/2014/main" id="{9FD045C2-BDFB-F646-BD98-5E4C9C26EEF1}"/>
              </a:ext>
            </a:extLst>
          </p:cNvPr>
          <p:cNvSpPr>
            <a:spLocks noGrp="1"/>
          </p:cNvSpPr>
          <p:nvPr>
            <p:ph sz="quarter" idx="10"/>
          </p:nvPr>
        </p:nvSpPr>
        <p:spPr>
          <a:xfrm>
            <a:off x="457199" y="1176339"/>
            <a:ext cx="8591797" cy="4749448"/>
          </a:xfrm>
        </p:spPr>
        <p:txBody>
          <a:bodyPr>
            <a:normAutofit fontScale="62500" lnSpcReduction="20000"/>
          </a:bodyPr>
          <a:lstStyle/>
          <a:p>
            <a:pPr marL="0" indent="0">
              <a:lnSpc>
                <a:spcPct val="120000"/>
              </a:lnSpc>
              <a:buNone/>
            </a:pPr>
            <a:r>
              <a:rPr lang="en-US" sz="2600" i="1" dirty="0">
                <a:solidFill>
                  <a:schemeClr val="bg1"/>
                </a:solidFill>
              </a:rPr>
              <a:t>[47] …  in neither case did the Court go so far as to allow these principles to override express statutory terms. The scope of a right under the Copyright Act  is determined, first and foremost, by the Act itself. </a:t>
            </a:r>
            <a:r>
              <a:rPr lang="en-US" sz="2600" i="1" dirty="0">
                <a:solidFill>
                  <a:srgbClr val="FFFF00"/>
                </a:solidFill>
              </a:rPr>
              <a:t>The principles at work in Théberge  and ESA  can inform the interpretation and application of the terms of the Act, but they cannot supplant them</a:t>
            </a:r>
            <a:r>
              <a:rPr lang="en-US" sz="2600" i="1" dirty="0">
                <a:solidFill>
                  <a:schemeClr val="bg1"/>
                </a:solidFill>
              </a:rPr>
              <a:t>.</a:t>
            </a:r>
            <a:endParaRPr lang="en-CA" sz="2600" i="1" dirty="0">
              <a:solidFill>
                <a:schemeClr val="bg1"/>
              </a:solidFill>
            </a:endParaRPr>
          </a:p>
          <a:p>
            <a:pPr marL="0" indent="0">
              <a:lnSpc>
                <a:spcPct val="120000"/>
              </a:lnSpc>
              <a:buNone/>
            </a:pPr>
            <a:r>
              <a:rPr lang="en-US" sz="2600" i="1" dirty="0">
                <a:solidFill>
                  <a:schemeClr val="bg1"/>
                </a:solidFill>
              </a:rPr>
              <a:t>[49]  </a:t>
            </a:r>
            <a:r>
              <a:rPr lang="en-US" sz="2600" i="1" dirty="0">
                <a:solidFill>
                  <a:srgbClr val="FFFF00"/>
                </a:solidFill>
              </a:rPr>
              <a:t>The ordinary meaning of the text of the Copyright Act  indicates that broadcast-incidental copying activities do engage the reproduction right</a:t>
            </a:r>
            <a:r>
              <a:rPr lang="en-US" sz="2600" i="1" dirty="0">
                <a:solidFill>
                  <a:schemeClr val="bg1"/>
                </a:solidFill>
              </a:rPr>
              <a:t>. As this Court held in Bishop , the text of s. 3(1)(d) covers such activity by its terms. Making broadcast-incidental copies is the making of a “sound recording, cinematograph film or other contrivance by means of which the work may be mechanically reproduced or performed”: s. 3(1)(d). …</a:t>
            </a:r>
            <a:endParaRPr lang="en-CA" sz="2600" i="1" dirty="0">
              <a:solidFill>
                <a:schemeClr val="bg1"/>
              </a:solidFill>
            </a:endParaRPr>
          </a:p>
          <a:p>
            <a:pPr marL="0" indent="0">
              <a:lnSpc>
                <a:spcPct val="120000"/>
              </a:lnSpc>
              <a:buNone/>
            </a:pPr>
            <a:r>
              <a:rPr lang="en-US" sz="2600" i="1" dirty="0">
                <a:solidFill>
                  <a:schemeClr val="bg1"/>
                </a:solidFill>
              </a:rPr>
              <a:t>[50]  The broader statutory context of the Act further provides strong indications that the legislature intended for broadcast incidental copies to engage the reproduction right. Most significantly, ss. 30.8 and 30.9 … , enacted as part of a series of amendments to the Act in 1997, establish specific circumstances in which “[</a:t>
            </a:r>
            <a:r>
              <a:rPr lang="en-US" sz="2600" i="1" dirty="0" err="1">
                <a:solidFill>
                  <a:schemeClr val="bg1"/>
                </a:solidFill>
              </a:rPr>
              <a:t>i</a:t>
            </a:r>
            <a:r>
              <a:rPr lang="en-US" sz="2600" i="1" dirty="0">
                <a:solidFill>
                  <a:schemeClr val="bg1"/>
                </a:solidFill>
              </a:rPr>
              <a:t>]t is not  an infringement of copyright” to make copies to facilitate broadcasting: S.C. 1997, c. 24, s. 18(1).</a:t>
            </a:r>
            <a:endParaRPr lang="en-CA" sz="2600" i="1" dirty="0">
              <a:solidFill>
                <a:schemeClr val="bg1"/>
              </a:solidFill>
            </a:endParaRPr>
          </a:p>
          <a:p>
            <a:pPr marL="0" indent="0">
              <a:lnSpc>
                <a:spcPct val="120000"/>
              </a:lnSpc>
              <a:buNone/>
            </a:pPr>
            <a:r>
              <a:rPr lang="en-US" sz="2600" i="1" dirty="0">
                <a:solidFill>
                  <a:schemeClr val="bg1"/>
                </a:solidFill>
              </a:rPr>
              <a:t>[51]  If it were true … that the Copyright Act  should properly be read such that broadcast-incidental copying does not engage the reproduction right, there would have been no need for the legislature to enact ss. 30.8 and 30.9. Their existence is strong evidence that Parliament intended, as a baseline, that broadcast-incidental copies engage the reproduction right.</a:t>
            </a:r>
            <a:endParaRPr lang="en-CA" sz="2600" i="1" dirty="0">
              <a:solidFill>
                <a:schemeClr val="bg1"/>
              </a:solidFill>
            </a:endParaRPr>
          </a:p>
          <a:p>
            <a:pPr marL="0" indent="0">
              <a:buNone/>
            </a:pPr>
            <a:endParaRPr lang="en-US" dirty="0"/>
          </a:p>
        </p:txBody>
      </p:sp>
    </p:spTree>
    <p:extLst>
      <p:ext uri="{BB962C8B-B14F-4D97-AF65-F5344CB8AC3E}">
        <p14:creationId xmlns:p14="http://schemas.microsoft.com/office/powerpoint/2010/main" val="12621863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95003"/>
            <a:ext cx="8229600" cy="829907"/>
          </a:xfrm>
        </p:spPr>
        <p:txBody>
          <a:bodyPr/>
          <a:lstStyle/>
          <a:p>
            <a:r>
              <a:rPr lang="en-US" b="1" dirty="0">
                <a:solidFill>
                  <a:srgbClr val="FFFF00"/>
                </a:solidFill>
              </a:rPr>
              <a:t>Rights of the copyright owner</a:t>
            </a:r>
          </a:p>
        </p:txBody>
      </p:sp>
      <p:sp>
        <p:nvSpPr>
          <p:cNvPr id="2" name="Content Placeholder 1"/>
          <p:cNvSpPr>
            <a:spLocks noGrp="1"/>
          </p:cNvSpPr>
          <p:nvPr>
            <p:ph idx="1"/>
          </p:nvPr>
        </p:nvSpPr>
        <p:spPr>
          <a:xfrm>
            <a:off x="336331" y="1072055"/>
            <a:ext cx="8688916" cy="4758729"/>
          </a:xfrm>
        </p:spPr>
        <p:txBody>
          <a:bodyPr>
            <a:normAutofit lnSpcReduction="10000"/>
          </a:bodyPr>
          <a:lstStyle/>
          <a:p>
            <a:pPr marL="0" indent="0">
              <a:lnSpc>
                <a:spcPct val="110000"/>
              </a:lnSpc>
              <a:buNone/>
            </a:pPr>
            <a:r>
              <a:rPr lang="en-US" sz="2600" b="1" dirty="0">
                <a:solidFill>
                  <a:schemeClr val="bg1"/>
                </a:solidFill>
              </a:rPr>
              <a:t>Reproduction of “broadcast incidental copies”</a:t>
            </a:r>
            <a:r>
              <a:rPr lang="en-US" sz="2600" dirty="0">
                <a:solidFill>
                  <a:schemeClr val="bg1"/>
                </a:solidFill>
              </a:rPr>
              <a:t>	</a:t>
            </a:r>
          </a:p>
          <a:p>
            <a:pPr marL="0" indent="0">
              <a:lnSpc>
                <a:spcPct val="110000"/>
              </a:lnSpc>
              <a:buNone/>
            </a:pPr>
            <a:r>
              <a:rPr lang="en-US" i="1" dirty="0">
                <a:solidFill>
                  <a:srgbClr val="00B0F0"/>
                </a:solidFill>
              </a:rPr>
              <a:t>CBC v. SODRAC 2003 Inc.</a:t>
            </a:r>
          </a:p>
          <a:p>
            <a:pPr>
              <a:lnSpc>
                <a:spcPct val="110000"/>
              </a:lnSpc>
            </a:pPr>
            <a:r>
              <a:rPr lang="en-US" dirty="0">
                <a:solidFill>
                  <a:schemeClr val="bg1"/>
                </a:solidFill>
              </a:rPr>
              <a:t>Should every instance of copying be considered to infringe the “reproduction” right? </a:t>
            </a:r>
          </a:p>
          <a:p>
            <a:pPr>
              <a:lnSpc>
                <a:spcPct val="110000"/>
              </a:lnSpc>
            </a:pPr>
            <a:r>
              <a:rPr lang="en-US" dirty="0">
                <a:solidFill>
                  <a:schemeClr val="bg1"/>
                </a:solidFill>
              </a:rPr>
              <a:t>Rothstein J. (majority):</a:t>
            </a:r>
          </a:p>
          <a:p>
            <a:pPr lvl="1">
              <a:lnSpc>
                <a:spcPct val="110000"/>
              </a:lnSpc>
              <a:buFont typeface="Courier New" panose="02070309020205020404" pitchFamily="49" charset="0"/>
              <a:buChar char="o"/>
            </a:pPr>
            <a:r>
              <a:rPr lang="en-US" dirty="0">
                <a:solidFill>
                  <a:schemeClr val="bg1"/>
                </a:solidFill>
              </a:rPr>
              <a:t>SCC’s understanding of the purpose of copyright has evolved; principle of </a:t>
            </a:r>
            <a:r>
              <a:rPr lang="en-US" dirty="0">
                <a:solidFill>
                  <a:srgbClr val="FFFF00"/>
                </a:solidFill>
              </a:rPr>
              <a:t>technological neutrality now recognized to be a core copyright principle </a:t>
            </a:r>
            <a:r>
              <a:rPr lang="is-IS" dirty="0">
                <a:solidFill>
                  <a:schemeClr val="bg1"/>
                </a:solidFill>
              </a:rPr>
              <a:t>…</a:t>
            </a:r>
          </a:p>
          <a:p>
            <a:pPr lvl="1">
              <a:lnSpc>
                <a:spcPct val="110000"/>
              </a:lnSpc>
              <a:buFont typeface="Courier New" panose="02070309020205020404" pitchFamily="49" charset="0"/>
              <a:buChar char="o"/>
            </a:pPr>
            <a:r>
              <a:rPr lang="is-IS" dirty="0">
                <a:solidFill>
                  <a:schemeClr val="bg1"/>
                </a:solidFill>
              </a:rPr>
              <a:t>But these principles don’t override express statutory terms.</a:t>
            </a:r>
          </a:p>
          <a:p>
            <a:pPr lvl="1">
              <a:lnSpc>
                <a:spcPct val="110000"/>
              </a:lnSpc>
              <a:buFont typeface="Courier New" panose="02070309020205020404" pitchFamily="49" charset="0"/>
              <a:buChar char="o"/>
            </a:pPr>
            <a:r>
              <a:rPr lang="en-CA" dirty="0">
                <a:solidFill>
                  <a:srgbClr val="FFFF00"/>
                </a:solidFill>
              </a:rPr>
              <a:t>Broadcast-incidental copying activities engage the reproduction right</a:t>
            </a:r>
          </a:p>
          <a:p>
            <a:pPr>
              <a:lnSpc>
                <a:spcPct val="110000"/>
              </a:lnSpc>
            </a:pPr>
            <a:r>
              <a:rPr lang="en-CA" dirty="0" err="1">
                <a:solidFill>
                  <a:srgbClr val="00B0F0"/>
                </a:solidFill>
              </a:rPr>
              <a:t>Abella</a:t>
            </a:r>
            <a:r>
              <a:rPr lang="en-CA" dirty="0">
                <a:solidFill>
                  <a:srgbClr val="00B0F0"/>
                </a:solidFill>
              </a:rPr>
              <a:t> J.’s dissent </a:t>
            </a:r>
            <a:r>
              <a:rPr lang="en-CA" dirty="0">
                <a:solidFill>
                  <a:schemeClr val="bg1"/>
                </a:solidFill>
              </a:rPr>
              <a:t>suggested </a:t>
            </a:r>
            <a:r>
              <a:rPr lang="en-US" dirty="0">
                <a:solidFill>
                  <a:schemeClr val="bg1"/>
                </a:solidFill>
              </a:rPr>
              <a:t>Rothstein J. inappropriately </a:t>
            </a:r>
            <a:r>
              <a:rPr lang="en-US" i="1" dirty="0">
                <a:solidFill>
                  <a:schemeClr val="bg1"/>
                </a:solidFill>
              </a:rPr>
              <a:t>“employs a literal approach to the interpretation of s. 3(1)(d), reading the words of the provision without the benefit of the purpose and context of the Act to ascertain its true meaning.” </a:t>
            </a:r>
          </a:p>
          <a:p>
            <a:pPr lvl="1"/>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92</a:t>
            </a:fld>
            <a:endParaRPr lang="en-US"/>
          </a:p>
        </p:txBody>
      </p:sp>
    </p:spTree>
    <p:extLst>
      <p:ext uri="{BB962C8B-B14F-4D97-AF65-F5344CB8AC3E}">
        <p14:creationId xmlns:p14="http://schemas.microsoft.com/office/powerpoint/2010/main" val="3220663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44010"/>
            <a:ext cx="8229600" cy="728349"/>
          </a:xfrm>
        </p:spPr>
        <p:txBody>
          <a:bodyPr>
            <a:normAutofit fontScale="90000"/>
          </a:bodyPr>
          <a:lstStyle/>
          <a:p>
            <a:r>
              <a:rPr lang="en-US" b="1" dirty="0">
                <a:solidFill>
                  <a:srgbClr val="FFFF00"/>
                </a:solidFill>
              </a:rPr>
              <a:t>Rights of the copyright owner</a:t>
            </a:r>
          </a:p>
        </p:txBody>
      </p:sp>
      <p:sp>
        <p:nvSpPr>
          <p:cNvPr id="2" name="Content Placeholder 1"/>
          <p:cNvSpPr>
            <a:spLocks noGrp="1"/>
          </p:cNvSpPr>
          <p:nvPr>
            <p:ph idx="1"/>
          </p:nvPr>
        </p:nvSpPr>
        <p:spPr>
          <a:xfrm>
            <a:off x="457200" y="1040524"/>
            <a:ext cx="8508670" cy="4709019"/>
          </a:xfrm>
        </p:spPr>
        <p:txBody>
          <a:bodyPr>
            <a:normAutofit/>
          </a:bodyPr>
          <a:lstStyle/>
          <a:p>
            <a:pPr marL="0" indent="0">
              <a:buNone/>
            </a:pPr>
            <a:r>
              <a:rPr lang="en-US" sz="3200" b="1" dirty="0">
                <a:solidFill>
                  <a:srgbClr val="FFFF00"/>
                </a:solidFill>
              </a:rPr>
              <a:t>What constitutes </a:t>
            </a:r>
            <a:r>
              <a:rPr lang="en-US" sz="3200" b="1" dirty="0">
                <a:solidFill>
                  <a:srgbClr val="00B0F0"/>
                </a:solidFill>
              </a:rPr>
              <a:t>taking a</a:t>
            </a:r>
            <a:r>
              <a:rPr lang="en-US" sz="3200" b="1" dirty="0">
                <a:solidFill>
                  <a:srgbClr val="FFFF00"/>
                </a:solidFill>
              </a:rPr>
              <a:t> </a:t>
            </a:r>
            <a:r>
              <a:rPr lang="en-US" sz="3200" b="1" dirty="0">
                <a:solidFill>
                  <a:srgbClr val="FF0000"/>
                </a:solidFill>
              </a:rPr>
              <a:t>“</a:t>
            </a:r>
            <a:r>
              <a:rPr lang="en-US" sz="3200" b="1" dirty="0">
                <a:solidFill>
                  <a:schemeClr val="bg1"/>
                </a:solidFill>
              </a:rPr>
              <a:t>substantial part</a:t>
            </a:r>
            <a:r>
              <a:rPr lang="en-US" sz="3200" b="1" dirty="0">
                <a:solidFill>
                  <a:srgbClr val="FF0000"/>
                </a:solidFill>
              </a:rPr>
              <a:t>” </a:t>
            </a:r>
            <a:r>
              <a:rPr lang="en-US" sz="3200" b="1" dirty="0">
                <a:solidFill>
                  <a:srgbClr val="FFFF00"/>
                </a:solidFill>
              </a:rPr>
              <a:t>of a work? </a:t>
            </a:r>
          </a:p>
          <a:p>
            <a:pPr lvl="1"/>
            <a:r>
              <a:rPr lang="en-US" sz="3200" dirty="0">
                <a:solidFill>
                  <a:schemeClr val="bg1"/>
                </a:solidFill>
              </a:rPr>
              <a:t>Applies to all rights, not just reproduction</a:t>
            </a:r>
          </a:p>
          <a:p>
            <a:pPr lvl="1"/>
            <a:r>
              <a:rPr lang="en-US" sz="3200" i="1" dirty="0" err="1">
                <a:solidFill>
                  <a:srgbClr val="00B0F0"/>
                </a:solidFill>
              </a:rPr>
              <a:t>Cinar</a:t>
            </a:r>
            <a:r>
              <a:rPr lang="en-US" sz="3200" i="1" dirty="0">
                <a:solidFill>
                  <a:srgbClr val="00B0F0"/>
                </a:solidFill>
              </a:rPr>
              <a:t> Corp. v. Robinson </a:t>
            </a:r>
            <a:r>
              <a:rPr lang="en-US" sz="3200" dirty="0">
                <a:solidFill>
                  <a:schemeClr val="bg1"/>
                </a:solidFill>
              </a:rPr>
              <a:t>(2013, SCC)</a:t>
            </a:r>
            <a:endParaRPr lang="en-US" sz="3200" i="1" dirty="0">
              <a:solidFill>
                <a:schemeClr val="bg1"/>
              </a:solidFill>
            </a:endParaRPr>
          </a:p>
          <a:p>
            <a:pPr lvl="2">
              <a:buFont typeface="Courier New" panose="02070309020205020404" pitchFamily="49" charset="0"/>
              <a:buChar char="o"/>
            </a:pPr>
            <a:r>
              <a:rPr lang="en-US" sz="3200" dirty="0">
                <a:solidFill>
                  <a:srgbClr val="FFFF00"/>
                </a:solidFill>
              </a:rPr>
              <a:t>Matter of fact and degree</a:t>
            </a:r>
            <a:r>
              <a:rPr lang="en-US" sz="3200" dirty="0">
                <a:solidFill>
                  <a:schemeClr val="bg1"/>
                </a:solidFill>
              </a:rPr>
              <a:t>; flexible notion </a:t>
            </a:r>
          </a:p>
          <a:p>
            <a:pPr lvl="2">
              <a:buFont typeface="Courier New" panose="02070309020205020404" pitchFamily="49" charset="0"/>
              <a:buChar char="o"/>
            </a:pPr>
            <a:r>
              <a:rPr lang="en-US" sz="3200" dirty="0">
                <a:solidFill>
                  <a:schemeClr val="bg1"/>
                </a:solidFill>
              </a:rPr>
              <a:t>Standard of review</a:t>
            </a:r>
          </a:p>
          <a:p>
            <a:pPr lvl="2">
              <a:buFont typeface="Courier New" panose="02070309020205020404" pitchFamily="49" charset="0"/>
              <a:buChar char="o"/>
            </a:pPr>
            <a:r>
              <a:rPr lang="en-US" sz="3200" dirty="0">
                <a:solidFill>
                  <a:srgbClr val="FF0000"/>
                </a:solidFill>
              </a:rPr>
              <a:t>Decided by quality rather than quantity</a:t>
            </a:r>
          </a:p>
          <a:p>
            <a:pPr lvl="2">
              <a:buFont typeface="Courier New" panose="02070309020205020404" pitchFamily="49" charset="0"/>
              <a:buChar char="o"/>
            </a:pPr>
            <a:r>
              <a:rPr lang="en-US" sz="3200" dirty="0">
                <a:solidFill>
                  <a:schemeClr val="bg1"/>
                </a:solidFill>
              </a:rPr>
              <a:t>Q: “do the copied features constitute a </a:t>
            </a:r>
            <a:r>
              <a:rPr lang="en-US" sz="3200" dirty="0">
                <a:solidFill>
                  <a:srgbClr val="FFFF00"/>
                </a:solidFill>
              </a:rPr>
              <a:t>substantial part of </a:t>
            </a:r>
            <a:r>
              <a:rPr lang="en-US" sz="3200" i="1" dirty="0">
                <a:solidFill>
                  <a:srgbClr val="FFFF00"/>
                </a:solidFill>
              </a:rPr>
              <a:t>the plaintiff’s work</a:t>
            </a:r>
            <a:r>
              <a:rPr lang="en-US" sz="3200" dirty="0">
                <a:solidFill>
                  <a:schemeClr val="bg1"/>
                </a:solidFill>
              </a:rPr>
              <a:t>?</a:t>
            </a:r>
          </a:p>
        </p:txBody>
      </p:sp>
      <p:sp>
        <p:nvSpPr>
          <p:cNvPr id="4" name="Slide Number Placeholder 3"/>
          <p:cNvSpPr>
            <a:spLocks noGrp="1"/>
          </p:cNvSpPr>
          <p:nvPr>
            <p:ph type="sldNum" sz="quarter" idx="12"/>
          </p:nvPr>
        </p:nvSpPr>
        <p:spPr/>
        <p:txBody>
          <a:bodyPr/>
          <a:lstStyle/>
          <a:p>
            <a:fld id="{600857A6-B069-5747-8C2C-4237D03FF20B}" type="slidenum">
              <a:rPr lang="en-US" smtClean="0"/>
              <a:t>93</a:t>
            </a:fld>
            <a:endParaRPr lang="en-US"/>
          </a:p>
        </p:txBody>
      </p:sp>
    </p:spTree>
    <p:extLst>
      <p:ext uri="{BB962C8B-B14F-4D97-AF65-F5344CB8AC3E}">
        <p14:creationId xmlns:p14="http://schemas.microsoft.com/office/powerpoint/2010/main" val="25767905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E80A5B-FD4C-2D41-AC0C-E9B074F3D2F2}"/>
              </a:ext>
            </a:extLst>
          </p:cNvPr>
          <p:cNvSpPr>
            <a:spLocks noGrp="1"/>
          </p:cNvSpPr>
          <p:nvPr>
            <p:ph sz="quarter" idx="10"/>
          </p:nvPr>
        </p:nvSpPr>
        <p:spPr>
          <a:xfrm>
            <a:off x="457200" y="320634"/>
            <a:ext cx="8229600" cy="5450774"/>
          </a:xfrm>
        </p:spPr>
        <p:txBody>
          <a:bodyPr>
            <a:normAutofit fontScale="85000" lnSpcReduction="20000"/>
          </a:bodyPr>
          <a:lstStyle/>
          <a:p>
            <a:pPr marL="0" indent="0">
              <a:lnSpc>
                <a:spcPct val="110000"/>
              </a:lnSpc>
              <a:buNone/>
            </a:pPr>
            <a:r>
              <a:rPr lang="en-CA" sz="4000" b="1" dirty="0">
                <a:solidFill>
                  <a:schemeClr val="bg1"/>
                </a:solidFill>
              </a:rPr>
              <a:t>Copyright in works</a:t>
            </a:r>
          </a:p>
          <a:p>
            <a:pPr>
              <a:lnSpc>
                <a:spcPct val="110000"/>
              </a:lnSpc>
            </a:pPr>
            <a:r>
              <a:rPr lang="en-CA" sz="4000" b="1" dirty="0">
                <a:solidFill>
                  <a:schemeClr val="bg1"/>
                </a:solidFill>
              </a:rPr>
              <a:t>3</a:t>
            </a:r>
            <a:r>
              <a:rPr lang="en-CA" sz="4000" dirty="0">
                <a:solidFill>
                  <a:schemeClr val="bg1"/>
                </a:solidFill>
              </a:rPr>
              <a:t> </a:t>
            </a:r>
            <a:r>
              <a:rPr lang="en-CA" sz="4000" b="1" dirty="0">
                <a:solidFill>
                  <a:schemeClr val="bg1"/>
                </a:solidFill>
              </a:rPr>
              <a:t>(1)</a:t>
            </a:r>
            <a:r>
              <a:rPr lang="en-CA" sz="4000" dirty="0">
                <a:solidFill>
                  <a:schemeClr val="bg1"/>
                </a:solidFill>
              </a:rPr>
              <a:t> For the purposes of this Act, </a:t>
            </a:r>
            <a:r>
              <a:rPr lang="en-CA" sz="4000" b="1" i="1" dirty="0">
                <a:solidFill>
                  <a:schemeClr val="bg1"/>
                </a:solidFill>
              </a:rPr>
              <a:t>copyright</a:t>
            </a:r>
            <a:r>
              <a:rPr lang="en-CA" sz="4000" dirty="0">
                <a:solidFill>
                  <a:schemeClr val="bg1"/>
                </a:solidFill>
              </a:rPr>
              <a:t>, in relation to a work, means the sole right to produce or reproduce the work or </a:t>
            </a:r>
            <a:r>
              <a:rPr lang="en-CA" sz="4000" dirty="0">
                <a:solidFill>
                  <a:srgbClr val="FFFF00"/>
                </a:solidFill>
              </a:rPr>
              <a:t>any substantial part</a:t>
            </a:r>
            <a:r>
              <a:rPr lang="en-CA" sz="4000" dirty="0">
                <a:solidFill>
                  <a:schemeClr val="bg1"/>
                </a:solidFill>
              </a:rPr>
              <a:t> thereof in any material form whatever, to perform the work or any substantial part thereof in public or, if the work is unpublished, to publish the work or any substantial part thereof, and includes the sole right…</a:t>
            </a:r>
          </a:p>
          <a:p>
            <a:pPr lvl="1"/>
            <a:br>
              <a:rPr lang="en-CA" dirty="0"/>
            </a:br>
            <a:endParaRPr lang="en-CA" dirty="0"/>
          </a:p>
          <a:p>
            <a:pPr marL="0" indent="0">
              <a:buNone/>
            </a:pPr>
            <a:endParaRPr lang="en-US" dirty="0"/>
          </a:p>
        </p:txBody>
      </p:sp>
    </p:spTree>
    <p:extLst>
      <p:ext uri="{BB962C8B-B14F-4D97-AF65-F5344CB8AC3E}">
        <p14:creationId xmlns:p14="http://schemas.microsoft.com/office/powerpoint/2010/main" val="14801706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84C619-667A-C44C-B7CE-7A60DAC53009}"/>
              </a:ext>
            </a:extLst>
          </p:cNvPr>
          <p:cNvSpPr>
            <a:spLocks noGrp="1"/>
          </p:cNvSpPr>
          <p:nvPr>
            <p:ph sz="quarter" idx="10"/>
          </p:nvPr>
        </p:nvSpPr>
        <p:spPr>
          <a:xfrm>
            <a:off x="273132" y="225631"/>
            <a:ext cx="8633362" cy="5640779"/>
          </a:xfrm>
        </p:spPr>
        <p:txBody>
          <a:bodyPr>
            <a:normAutofit fontScale="92500" lnSpcReduction="20000"/>
          </a:bodyPr>
          <a:lstStyle/>
          <a:p>
            <a:pPr>
              <a:lnSpc>
                <a:spcPct val="110000"/>
              </a:lnSpc>
            </a:pPr>
            <a:r>
              <a:rPr lang="en-CA" i="1" dirty="0">
                <a:solidFill>
                  <a:schemeClr val="bg1"/>
                </a:solidFill>
              </a:rPr>
              <a:t>“The issue of </a:t>
            </a:r>
            <a:r>
              <a:rPr lang="en-CA" i="1" dirty="0">
                <a:solidFill>
                  <a:srgbClr val="FF0000"/>
                </a:solidFill>
              </a:rPr>
              <a:t>substantiality</a:t>
            </a:r>
            <a:r>
              <a:rPr lang="en-CA" i="1" dirty="0">
                <a:solidFill>
                  <a:schemeClr val="bg1"/>
                </a:solidFill>
              </a:rPr>
              <a:t> is one of </a:t>
            </a:r>
            <a:r>
              <a:rPr lang="en-CA" i="1" dirty="0">
                <a:solidFill>
                  <a:srgbClr val="FFFF00"/>
                </a:solidFill>
              </a:rPr>
              <a:t>mixed fact and law</a:t>
            </a:r>
            <a:r>
              <a:rPr lang="en-CA" i="1" dirty="0">
                <a:solidFill>
                  <a:schemeClr val="bg1"/>
                </a:solidFill>
              </a:rPr>
              <a:t>. Consequently, an appellate court </a:t>
            </a:r>
            <a:r>
              <a:rPr lang="en-CA" i="1" dirty="0">
                <a:solidFill>
                  <a:srgbClr val="FFFF00"/>
                </a:solidFill>
              </a:rPr>
              <a:t>should generally defer </a:t>
            </a:r>
            <a:r>
              <a:rPr lang="en-CA" i="1" dirty="0">
                <a:solidFill>
                  <a:schemeClr val="bg1"/>
                </a:solidFill>
              </a:rPr>
              <a:t>to the trial judge’s findings on substantiality, unless those findings are based on an error of law or palpable and overriding errors of fact” </a:t>
            </a:r>
          </a:p>
          <a:p>
            <a:pPr lvl="0">
              <a:lnSpc>
                <a:spcPct val="110000"/>
              </a:lnSpc>
            </a:pPr>
            <a:r>
              <a:rPr lang="en-CA" i="1" dirty="0">
                <a:solidFill>
                  <a:schemeClr val="bg1"/>
                </a:solidFill>
              </a:rPr>
              <a:t>“the </a:t>
            </a:r>
            <a:r>
              <a:rPr lang="en-CA" i="1" dirty="0">
                <a:solidFill>
                  <a:srgbClr val="FFFF00"/>
                </a:solidFill>
              </a:rPr>
              <a:t>cumulative effect of the features copied from the work must be considered</a:t>
            </a:r>
            <a:r>
              <a:rPr lang="en-CA" i="1" dirty="0">
                <a:solidFill>
                  <a:schemeClr val="bg1"/>
                </a:solidFill>
              </a:rPr>
              <a:t>, </a:t>
            </a:r>
            <a:r>
              <a:rPr lang="en-CA" i="1" dirty="0">
                <a:solidFill>
                  <a:srgbClr val="FF0000"/>
                </a:solidFill>
              </a:rPr>
              <a:t>to determine whether those features amount to a substantial part </a:t>
            </a:r>
            <a:r>
              <a:rPr lang="en-CA" i="1" dirty="0">
                <a:solidFill>
                  <a:schemeClr val="bg1"/>
                </a:solidFill>
              </a:rPr>
              <a:t>of [the Plaintiff’s] skill and judgment expressed in [their] work as a whole.”</a:t>
            </a:r>
          </a:p>
          <a:p>
            <a:pPr lvl="0">
              <a:lnSpc>
                <a:spcPct val="110000"/>
              </a:lnSpc>
            </a:pPr>
            <a:r>
              <a:rPr lang="en-US" i="1" dirty="0">
                <a:solidFill>
                  <a:schemeClr val="bg1"/>
                </a:solidFill>
              </a:rPr>
              <a:t>“A </a:t>
            </a:r>
            <a:r>
              <a:rPr lang="en-US" i="1" dirty="0">
                <a:solidFill>
                  <a:srgbClr val="FFFF00"/>
                </a:solidFill>
              </a:rPr>
              <a:t>substantial part of a work is not limited to the words on the page or the brushstrokes on the canvas</a:t>
            </a:r>
            <a:r>
              <a:rPr lang="en-US" i="1" dirty="0">
                <a:solidFill>
                  <a:schemeClr val="bg1"/>
                </a:solidFill>
              </a:rPr>
              <a:t>. The Act protects authors against both literal and non-literal copying, so long as the copied material forms a substantial part of the infringed work. “</a:t>
            </a:r>
            <a:endParaRPr lang="en-CA" i="1" dirty="0">
              <a:solidFill>
                <a:schemeClr val="bg1"/>
              </a:solidFill>
            </a:endParaRPr>
          </a:p>
          <a:p>
            <a:pPr lvl="0">
              <a:lnSpc>
                <a:spcPct val="110000"/>
              </a:lnSpc>
            </a:pPr>
            <a:r>
              <a:rPr lang="en-US" i="1" dirty="0">
                <a:solidFill>
                  <a:schemeClr val="bg1"/>
                </a:solidFill>
              </a:rPr>
              <a:t>“The need to </a:t>
            </a:r>
            <a:r>
              <a:rPr lang="en-US" i="1" dirty="0">
                <a:solidFill>
                  <a:srgbClr val="FFFF00"/>
                </a:solidFill>
              </a:rPr>
              <a:t>strike an appropriate balance between giving protection to the skill and judgment exercised by authors in the expression of their ideas, on the one hand, and leaving ideas and elements from the public domain free for all to draw upon</a:t>
            </a:r>
            <a:r>
              <a:rPr lang="en-US" i="1" dirty="0">
                <a:solidFill>
                  <a:schemeClr val="bg1"/>
                </a:solidFill>
              </a:rPr>
              <a:t>, on the other, forms the background against which the arguments of the parties must be considered.”</a:t>
            </a:r>
            <a:endParaRPr lang="en-CA" i="1" dirty="0">
              <a:solidFill>
                <a:schemeClr val="bg1"/>
              </a:solidFill>
            </a:endParaRPr>
          </a:p>
          <a:p>
            <a:endParaRPr lang="en-US" sz="2000" i="1" dirty="0">
              <a:solidFill>
                <a:schemeClr val="bg1"/>
              </a:solidFill>
            </a:endParaRPr>
          </a:p>
        </p:txBody>
      </p:sp>
    </p:spTree>
    <p:extLst>
      <p:ext uri="{BB962C8B-B14F-4D97-AF65-F5344CB8AC3E}">
        <p14:creationId xmlns:p14="http://schemas.microsoft.com/office/powerpoint/2010/main" val="166696356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FF00"/>
                </a:solidFill>
              </a:rPr>
              <a:t>Rights of the copyright owner</a:t>
            </a:r>
          </a:p>
        </p:txBody>
      </p:sp>
      <p:sp>
        <p:nvSpPr>
          <p:cNvPr id="2" name="Content Placeholder 1"/>
          <p:cNvSpPr>
            <a:spLocks noGrp="1"/>
          </p:cNvSpPr>
          <p:nvPr>
            <p:ph idx="1"/>
          </p:nvPr>
        </p:nvSpPr>
        <p:spPr>
          <a:xfrm>
            <a:off x="457199" y="1431543"/>
            <a:ext cx="8591797" cy="4318000"/>
          </a:xfrm>
        </p:spPr>
        <p:txBody>
          <a:bodyPr>
            <a:noAutofit/>
          </a:bodyPr>
          <a:lstStyle/>
          <a:p>
            <a:pPr marL="0" indent="0">
              <a:buNone/>
            </a:pPr>
            <a:r>
              <a:rPr lang="en-US" sz="3200" b="1" dirty="0">
                <a:solidFill>
                  <a:srgbClr val="FFFF00"/>
                </a:solidFill>
              </a:rPr>
              <a:t>What is a substantial part of a work?</a:t>
            </a:r>
            <a:r>
              <a:rPr lang="en-US" sz="3200" dirty="0">
                <a:solidFill>
                  <a:schemeClr val="bg1"/>
                </a:solidFill>
              </a:rPr>
              <a:t> </a:t>
            </a:r>
          </a:p>
          <a:p>
            <a:pPr marL="0" indent="0">
              <a:buNone/>
            </a:pPr>
            <a:r>
              <a:rPr lang="en-US" sz="3200" i="1" dirty="0" err="1">
                <a:solidFill>
                  <a:srgbClr val="00B0F0"/>
                </a:solidFill>
              </a:rPr>
              <a:t>Cinar</a:t>
            </a:r>
            <a:r>
              <a:rPr lang="en-US" sz="3200" i="1" dirty="0">
                <a:solidFill>
                  <a:srgbClr val="00B0F0"/>
                </a:solidFill>
              </a:rPr>
              <a:t> Corp. v. Robinson </a:t>
            </a:r>
            <a:r>
              <a:rPr lang="en-US" sz="3200" dirty="0">
                <a:solidFill>
                  <a:schemeClr val="bg1"/>
                </a:solidFill>
              </a:rPr>
              <a:t>(2013, SCC)</a:t>
            </a:r>
            <a:endParaRPr lang="en-US" sz="3200" i="1" dirty="0">
              <a:solidFill>
                <a:schemeClr val="bg1"/>
              </a:solidFill>
            </a:endParaRPr>
          </a:p>
          <a:p>
            <a:r>
              <a:rPr lang="en-US" sz="3200" dirty="0">
                <a:solidFill>
                  <a:srgbClr val="FF0000"/>
                </a:solidFill>
              </a:rPr>
              <a:t>Consider </a:t>
            </a:r>
            <a:r>
              <a:rPr lang="en-US" sz="3200" dirty="0">
                <a:solidFill>
                  <a:schemeClr val="bg1"/>
                </a:solidFill>
              </a:rPr>
              <a:t>“</a:t>
            </a:r>
            <a:r>
              <a:rPr lang="en-US" sz="3200" dirty="0">
                <a:solidFill>
                  <a:srgbClr val="FFFF00"/>
                </a:solidFill>
              </a:rPr>
              <a:t>cumulative effect of the features copied from the work</a:t>
            </a:r>
            <a:r>
              <a:rPr lang="en-US" sz="3200" dirty="0">
                <a:solidFill>
                  <a:schemeClr val="bg1"/>
                </a:solidFill>
              </a:rPr>
              <a:t>”</a:t>
            </a:r>
            <a:r>
              <a:rPr lang="en-US" sz="3200" dirty="0">
                <a:solidFill>
                  <a:srgbClr val="FF0000"/>
                </a:solidFill>
              </a:rPr>
              <a:t>. </a:t>
            </a:r>
          </a:p>
          <a:p>
            <a:r>
              <a:rPr lang="en-US" sz="3200" dirty="0">
                <a:solidFill>
                  <a:schemeClr val="bg1"/>
                </a:solidFill>
              </a:rPr>
              <a:t>Not limited to words on page or brushstrokes on the canvas; determined in relation to originality of the work that warrants protection</a:t>
            </a:r>
          </a:p>
          <a:p>
            <a:r>
              <a:rPr lang="en-US" sz="3200" dirty="0">
                <a:solidFill>
                  <a:srgbClr val="FFFF00"/>
                </a:solidFill>
              </a:rPr>
              <a:t>Need to balance between protecting authors and leaving ideas</a:t>
            </a:r>
            <a:r>
              <a:rPr lang="en-US" sz="3200" dirty="0">
                <a:solidFill>
                  <a:srgbClr val="FF0000"/>
                </a:solidFill>
              </a:rPr>
              <a:t>/</a:t>
            </a:r>
            <a:r>
              <a:rPr lang="en-US" sz="3200" dirty="0">
                <a:solidFill>
                  <a:srgbClr val="FFFF00"/>
                </a:solidFill>
              </a:rPr>
              <a:t>elements free for all to draw upon</a:t>
            </a:r>
          </a:p>
        </p:txBody>
      </p:sp>
      <p:sp>
        <p:nvSpPr>
          <p:cNvPr id="4" name="Slide Number Placeholder 3"/>
          <p:cNvSpPr>
            <a:spLocks noGrp="1"/>
          </p:cNvSpPr>
          <p:nvPr>
            <p:ph type="sldNum" sz="quarter" idx="12"/>
          </p:nvPr>
        </p:nvSpPr>
        <p:spPr/>
        <p:txBody>
          <a:bodyPr/>
          <a:lstStyle/>
          <a:p>
            <a:fld id="{600857A6-B069-5747-8C2C-4237D03FF20B}" type="slidenum">
              <a:rPr lang="en-US" smtClean="0"/>
              <a:t>96</a:t>
            </a:fld>
            <a:endParaRPr lang="en-US"/>
          </a:p>
        </p:txBody>
      </p:sp>
    </p:spTree>
    <p:extLst>
      <p:ext uri="{BB962C8B-B14F-4D97-AF65-F5344CB8AC3E}">
        <p14:creationId xmlns:p14="http://schemas.microsoft.com/office/powerpoint/2010/main" val="34313470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8676" y="118754"/>
            <a:ext cx="8508124" cy="701053"/>
          </a:xfrm>
        </p:spPr>
        <p:txBody>
          <a:bodyPr>
            <a:normAutofit fontScale="90000"/>
          </a:bodyPr>
          <a:lstStyle/>
          <a:p>
            <a:r>
              <a:rPr lang="en-US" b="1" dirty="0">
                <a:solidFill>
                  <a:srgbClr val="FFFF00"/>
                </a:solidFill>
              </a:rPr>
              <a:t>Rights of the copyright owner</a:t>
            </a:r>
          </a:p>
        </p:txBody>
      </p:sp>
      <p:sp>
        <p:nvSpPr>
          <p:cNvPr id="2" name="Content Placeholder 1"/>
          <p:cNvSpPr>
            <a:spLocks noGrp="1"/>
          </p:cNvSpPr>
          <p:nvPr>
            <p:ph idx="1"/>
          </p:nvPr>
        </p:nvSpPr>
        <p:spPr>
          <a:xfrm>
            <a:off x="178676" y="1093076"/>
            <a:ext cx="8965324" cy="4820836"/>
          </a:xfrm>
        </p:spPr>
        <p:txBody>
          <a:bodyPr>
            <a:normAutofit fontScale="32500" lnSpcReduction="20000"/>
          </a:bodyPr>
          <a:lstStyle/>
          <a:p>
            <a:pPr marL="0" indent="0">
              <a:lnSpc>
                <a:spcPct val="120000"/>
              </a:lnSpc>
              <a:buNone/>
            </a:pPr>
            <a:r>
              <a:rPr lang="en-US" sz="8600" b="1" dirty="0">
                <a:solidFill>
                  <a:srgbClr val="FFFF00"/>
                </a:solidFill>
              </a:rPr>
              <a:t>What is a </a:t>
            </a:r>
            <a:r>
              <a:rPr lang="en-US" sz="8600" b="1" dirty="0">
                <a:solidFill>
                  <a:srgbClr val="FF0000"/>
                </a:solidFill>
              </a:rPr>
              <a:t>substantial part </a:t>
            </a:r>
            <a:r>
              <a:rPr lang="en-US" sz="8600" b="1" dirty="0">
                <a:solidFill>
                  <a:srgbClr val="FFFF00"/>
                </a:solidFill>
              </a:rPr>
              <a:t>of a work? </a:t>
            </a:r>
          </a:p>
          <a:p>
            <a:pPr marL="0" indent="0">
              <a:lnSpc>
                <a:spcPct val="120000"/>
              </a:lnSpc>
              <a:buNone/>
            </a:pPr>
            <a:r>
              <a:rPr lang="en-US" sz="8600" i="1" dirty="0" err="1">
                <a:solidFill>
                  <a:schemeClr val="bg1"/>
                </a:solidFill>
              </a:rPr>
              <a:t>Cinar</a:t>
            </a:r>
            <a:r>
              <a:rPr lang="en-US" sz="8600" i="1" dirty="0">
                <a:solidFill>
                  <a:schemeClr val="bg1"/>
                </a:solidFill>
              </a:rPr>
              <a:t> Corp. v. Robinson </a:t>
            </a:r>
            <a:r>
              <a:rPr lang="en-US" sz="8600" dirty="0">
                <a:solidFill>
                  <a:schemeClr val="bg1"/>
                </a:solidFill>
              </a:rPr>
              <a:t>(2013, SCC)</a:t>
            </a:r>
            <a:endParaRPr lang="en-US" sz="8600" i="1" dirty="0">
              <a:solidFill>
                <a:schemeClr val="bg1"/>
              </a:solidFill>
            </a:endParaRPr>
          </a:p>
          <a:p>
            <a:pPr>
              <a:lnSpc>
                <a:spcPct val="120000"/>
              </a:lnSpc>
            </a:pPr>
            <a:r>
              <a:rPr lang="en-US" sz="8600" dirty="0">
                <a:solidFill>
                  <a:schemeClr val="bg1"/>
                </a:solidFill>
              </a:rPr>
              <a:t>Might be appropriate to rely on </a:t>
            </a:r>
            <a:r>
              <a:rPr lang="en-US" sz="8600" dirty="0">
                <a:solidFill>
                  <a:srgbClr val="FFFF00"/>
                </a:solidFill>
              </a:rPr>
              <a:t>expert evidence</a:t>
            </a:r>
            <a:r>
              <a:rPr lang="en-US" sz="8600" dirty="0">
                <a:solidFill>
                  <a:schemeClr val="bg1"/>
                </a:solidFill>
              </a:rPr>
              <a:t>:</a:t>
            </a:r>
          </a:p>
          <a:p>
            <a:pPr lvl="1">
              <a:lnSpc>
                <a:spcPct val="120000"/>
              </a:lnSpc>
              <a:buFont typeface="Courier New" panose="02070309020205020404" pitchFamily="49" charset="0"/>
              <a:buChar char="o"/>
            </a:pPr>
            <a:r>
              <a:rPr lang="en-CA" sz="8600" dirty="0">
                <a:solidFill>
                  <a:schemeClr val="bg1"/>
                </a:solidFill>
              </a:rPr>
              <a:t>For expert evidence to be admitted at trial, it must (a) </a:t>
            </a:r>
            <a:r>
              <a:rPr lang="en-CA" sz="8600" dirty="0">
                <a:solidFill>
                  <a:srgbClr val="FFFF00"/>
                </a:solidFill>
              </a:rPr>
              <a:t>be relevant</a:t>
            </a:r>
            <a:r>
              <a:rPr lang="en-CA" sz="8600" dirty="0">
                <a:solidFill>
                  <a:schemeClr val="bg1"/>
                </a:solidFill>
              </a:rPr>
              <a:t>; (b) be </a:t>
            </a:r>
            <a:r>
              <a:rPr lang="en-CA" sz="8600" dirty="0">
                <a:solidFill>
                  <a:srgbClr val="FFFF00"/>
                </a:solidFill>
              </a:rPr>
              <a:t>necessary to assist the trier of fact</a:t>
            </a:r>
            <a:r>
              <a:rPr lang="en-CA" sz="8600" dirty="0">
                <a:solidFill>
                  <a:schemeClr val="bg1"/>
                </a:solidFill>
              </a:rPr>
              <a:t>; (c) </a:t>
            </a:r>
            <a:r>
              <a:rPr lang="en-CA" sz="8600" dirty="0">
                <a:solidFill>
                  <a:srgbClr val="FFFF00"/>
                </a:solidFill>
              </a:rPr>
              <a:t>not offend any exclusionary rule</a:t>
            </a:r>
            <a:r>
              <a:rPr lang="en-CA" sz="8600" dirty="0">
                <a:solidFill>
                  <a:schemeClr val="bg1"/>
                </a:solidFill>
              </a:rPr>
              <a:t>; and (d) involve a properly </a:t>
            </a:r>
            <a:r>
              <a:rPr lang="en-CA" sz="8600" dirty="0">
                <a:solidFill>
                  <a:srgbClr val="FFFF00"/>
                </a:solidFill>
              </a:rPr>
              <a:t>qualified expert</a:t>
            </a:r>
            <a:r>
              <a:rPr lang="en-CA" sz="8600" dirty="0">
                <a:solidFill>
                  <a:schemeClr val="bg1"/>
                </a:solidFill>
              </a:rPr>
              <a:t>:</a:t>
            </a:r>
            <a:r>
              <a:rPr lang="en-CA" sz="8600" dirty="0">
                <a:solidFill>
                  <a:srgbClr val="00B0F0"/>
                </a:solidFill>
              </a:rPr>
              <a:t> </a:t>
            </a:r>
            <a:r>
              <a:rPr lang="en-CA" sz="8600" i="1" dirty="0">
                <a:solidFill>
                  <a:srgbClr val="00B0F0"/>
                </a:solidFill>
              </a:rPr>
              <a:t>R. v. Mohan</a:t>
            </a:r>
            <a:r>
              <a:rPr lang="en-CA" sz="8600" dirty="0">
                <a:solidFill>
                  <a:schemeClr val="bg1"/>
                </a:solidFill>
              </a:rPr>
              <a:t>, [1994] 2 S.C.R. 9. </a:t>
            </a:r>
          </a:p>
          <a:p>
            <a:pPr lvl="1">
              <a:lnSpc>
                <a:spcPct val="120000"/>
              </a:lnSpc>
              <a:buFont typeface="Courier New" panose="02070309020205020404" pitchFamily="49" charset="0"/>
              <a:buChar char="o"/>
            </a:pPr>
            <a:r>
              <a:rPr lang="en-CA" sz="8600" dirty="0">
                <a:solidFill>
                  <a:schemeClr val="bg1"/>
                </a:solidFill>
              </a:rPr>
              <a:t>These criteria apply to trials for copyright infringement, as they do in other intellectual property cases</a:t>
            </a:r>
            <a:endParaRPr lang="en-US" sz="8600" dirty="0">
              <a:solidFill>
                <a:schemeClr val="bg1"/>
              </a:solidFill>
            </a:endParaRPr>
          </a:p>
          <a:p>
            <a:pPr lvl="2"/>
            <a:endParaRPr lang="en-US" dirty="0"/>
          </a:p>
        </p:txBody>
      </p:sp>
      <p:sp>
        <p:nvSpPr>
          <p:cNvPr id="4" name="Slide Number Placeholder 3"/>
          <p:cNvSpPr>
            <a:spLocks noGrp="1"/>
          </p:cNvSpPr>
          <p:nvPr>
            <p:ph type="sldNum" sz="quarter" idx="12"/>
          </p:nvPr>
        </p:nvSpPr>
        <p:spPr/>
        <p:txBody>
          <a:bodyPr/>
          <a:lstStyle/>
          <a:p>
            <a:fld id="{600857A6-B069-5747-8C2C-4237D03FF20B}" type="slidenum">
              <a:rPr lang="en-US" smtClean="0"/>
              <a:t>97</a:t>
            </a:fld>
            <a:endParaRPr lang="en-US"/>
          </a:p>
        </p:txBody>
      </p:sp>
    </p:spTree>
    <p:extLst>
      <p:ext uri="{BB962C8B-B14F-4D97-AF65-F5344CB8AC3E}">
        <p14:creationId xmlns:p14="http://schemas.microsoft.com/office/powerpoint/2010/main" val="37872599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58906-12D5-3249-BF00-022CE8BA4979}"/>
              </a:ext>
            </a:extLst>
          </p:cNvPr>
          <p:cNvSpPr>
            <a:spLocks noGrp="1"/>
          </p:cNvSpPr>
          <p:nvPr>
            <p:ph type="title"/>
          </p:nvPr>
        </p:nvSpPr>
        <p:spPr>
          <a:xfrm>
            <a:off x="457200" y="115866"/>
            <a:ext cx="8229600" cy="786659"/>
          </a:xfrm>
        </p:spPr>
        <p:txBody>
          <a:bodyPr/>
          <a:lstStyle/>
          <a:p>
            <a:r>
              <a:rPr lang="en-US" dirty="0">
                <a:solidFill>
                  <a:srgbClr val="FFFF00"/>
                </a:solidFill>
              </a:rPr>
              <a:t>Summary of </a:t>
            </a:r>
            <a:r>
              <a:rPr lang="en-US" i="1" dirty="0" err="1">
                <a:solidFill>
                  <a:srgbClr val="00B0F0"/>
                </a:solidFill>
              </a:rPr>
              <a:t>Cinar</a:t>
            </a:r>
            <a:endParaRPr lang="en-US" i="1" dirty="0">
              <a:solidFill>
                <a:srgbClr val="00B0F0"/>
              </a:solidFill>
            </a:endParaRPr>
          </a:p>
        </p:txBody>
      </p:sp>
      <p:sp>
        <p:nvSpPr>
          <p:cNvPr id="3" name="Content Placeholder 2">
            <a:extLst>
              <a:ext uri="{FF2B5EF4-FFF2-40B4-BE49-F238E27FC236}">
                <a16:creationId xmlns:a16="http://schemas.microsoft.com/office/drawing/2014/main" id="{3D9C17F5-D667-FC4A-B88B-34D726D045B6}"/>
              </a:ext>
            </a:extLst>
          </p:cNvPr>
          <p:cNvSpPr>
            <a:spLocks noGrp="1"/>
          </p:cNvSpPr>
          <p:nvPr>
            <p:ph sz="quarter" idx="10"/>
          </p:nvPr>
        </p:nvSpPr>
        <p:spPr>
          <a:xfrm>
            <a:off x="106879" y="1033153"/>
            <a:ext cx="8894618" cy="4880759"/>
          </a:xfrm>
        </p:spPr>
        <p:txBody>
          <a:bodyPr>
            <a:normAutofit fontScale="55000" lnSpcReduction="20000"/>
          </a:bodyPr>
          <a:lstStyle/>
          <a:p>
            <a:pPr marL="457200" lvl="0" indent="-457200">
              <a:lnSpc>
                <a:spcPct val="120000"/>
              </a:lnSpc>
              <a:buFont typeface="+mj-lt"/>
              <a:buAutoNum type="arabicPeriod"/>
            </a:pPr>
            <a:r>
              <a:rPr lang="en-CA" sz="4000" dirty="0">
                <a:solidFill>
                  <a:schemeClr val="bg1"/>
                </a:solidFill>
              </a:rPr>
              <a:t>A </a:t>
            </a:r>
            <a:r>
              <a:rPr lang="en-CA" sz="4000" dirty="0">
                <a:solidFill>
                  <a:srgbClr val="FFFF00"/>
                </a:solidFill>
              </a:rPr>
              <a:t>substantial part of a work </a:t>
            </a:r>
            <a:r>
              <a:rPr lang="en-CA" sz="4000" dirty="0">
                <a:solidFill>
                  <a:schemeClr val="bg1"/>
                </a:solidFill>
              </a:rPr>
              <a:t>is a </a:t>
            </a:r>
            <a:r>
              <a:rPr lang="en-CA" sz="4000" dirty="0">
                <a:solidFill>
                  <a:srgbClr val="FF0000"/>
                </a:solidFill>
              </a:rPr>
              <a:t>flexible notion</a:t>
            </a:r>
            <a:r>
              <a:rPr lang="en-CA" sz="4000" dirty="0">
                <a:solidFill>
                  <a:schemeClr val="bg1"/>
                </a:solidFill>
              </a:rPr>
              <a:t>. It is a matter of fact and degree.</a:t>
            </a:r>
          </a:p>
          <a:p>
            <a:pPr marL="457200" lvl="0" indent="-457200">
              <a:lnSpc>
                <a:spcPct val="120000"/>
              </a:lnSpc>
              <a:buFont typeface="+mj-lt"/>
              <a:buAutoNum type="arabicPeriod"/>
            </a:pPr>
            <a:r>
              <a:rPr lang="en-CA" sz="4000" dirty="0">
                <a:solidFill>
                  <a:schemeClr val="bg1"/>
                </a:solidFill>
              </a:rPr>
              <a:t>Whether a part is substantial must be </a:t>
            </a:r>
            <a:r>
              <a:rPr lang="en-CA" sz="4000" dirty="0">
                <a:solidFill>
                  <a:srgbClr val="FFFF00"/>
                </a:solidFill>
              </a:rPr>
              <a:t>decided by its quality rather than its quantity</a:t>
            </a:r>
            <a:r>
              <a:rPr lang="en-CA" sz="4000" dirty="0">
                <a:solidFill>
                  <a:schemeClr val="bg1"/>
                </a:solidFill>
              </a:rPr>
              <a:t>: </a:t>
            </a:r>
            <a:r>
              <a:rPr lang="en-CA" sz="4000" i="1" dirty="0">
                <a:solidFill>
                  <a:schemeClr val="bg1"/>
                </a:solidFill>
              </a:rPr>
              <a:t>Ladbroke (Football), Ltd. v. William Hill (Football), Ltd.</a:t>
            </a:r>
            <a:r>
              <a:rPr lang="en-CA" sz="4000" dirty="0">
                <a:solidFill>
                  <a:schemeClr val="bg1"/>
                </a:solidFill>
              </a:rPr>
              <a:t>, [1964] 1 All E.R. 465 (H.L.), at p. 481, </a:t>
            </a:r>
            <a:r>
              <a:rPr lang="en-CA" sz="4000" i="1" dirty="0">
                <a:solidFill>
                  <a:schemeClr val="bg1"/>
                </a:solidFill>
              </a:rPr>
              <a:t>per </a:t>
            </a:r>
            <a:r>
              <a:rPr lang="en-CA" sz="4000" dirty="0">
                <a:solidFill>
                  <a:schemeClr val="bg1"/>
                </a:solidFill>
              </a:rPr>
              <a:t>Lord Pearce. </a:t>
            </a:r>
          </a:p>
          <a:p>
            <a:pPr marL="457200" lvl="0" indent="-457200">
              <a:lnSpc>
                <a:spcPct val="120000"/>
              </a:lnSpc>
              <a:buFont typeface="+mj-lt"/>
              <a:buAutoNum type="arabicPeriod"/>
            </a:pPr>
            <a:r>
              <a:rPr lang="en-CA" sz="4000" dirty="0">
                <a:solidFill>
                  <a:schemeClr val="bg1"/>
                </a:solidFill>
              </a:rPr>
              <a:t> “The question of whether there has been substantial copying focuses on </a:t>
            </a:r>
            <a:r>
              <a:rPr lang="en-CA" sz="4000" dirty="0">
                <a:solidFill>
                  <a:srgbClr val="FFFF00"/>
                </a:solidFill>
              </a:rPr>
              <a:t>whether the copied features constitute a substantial part </a:t>
            </a:r>
            <a:r>
              <a:rPr lang="en-CA" sz="4000" i="1" dirty="0">
                <a:solidFill>
                  <a:srgbClr val="FFFF00"/>
                </a:solidFill>
              </a:rPr>
              <a:t>of the plaintiff’s work</a:t>
            </a:r>
            <a:r>
              <a:rPr lang="en-CA" sz="4000" i="1" dirty="0">
                <a:solidFill>
                  <a:schemeClr val="bg1"/>
                </a:solidFill>
              </a:rPr>
              <a:t> -</a:t>
            </a:r>
            <a:r>
              <a:rPr lang="en-CA" sz="4000" dirty="0">
                <a:solidFill>
                  <a:schemeClr val="bg1"/>
                </a:solidFill>
              </a:rPr>
              <a:t> </a:t>
            </a:r>
            <a:r>
              <a:rPr lang="en-CA" sz="4000" dirty="0">
                <a:solidFill>
                  <a:srgbClr val="FF0000"/>
                </a:solidFill>
              </a:rPr>
              <a:t>not </a:t>
            </a:r>
            <a:r>
              <a:rPr lang="en-CA" sz="4000" dirty="0">
                <a:solidFill>
                  <a:schemeClr val="bg1"/>
                </a:solidFill>
              </a:rPr>
              <a:t>whether they amount to a substantial part </a:t>
            </a:r>
            <a:r>
              <a:rPr lang="en-CA" sz="4000" i="1" dirty="0">
                <a:solidFill>
                  <a:schemeClr val="bg1"/>
                </a:solidFill>
              </a:rPr>
              <a:t>of </a:t>
            </a:r>
            <a:r>
              <a:rPr lang="en-CA" sz="4000" i="1" dirty="0">
                <a:solidFill>
                  <a:srgbClr val="FF0000"/>
                </a:solidFill>
              </a:rPr>
              <a:t>the defendant’s work</a:t>
            </a:r>
            <a:r>
              <a:rPr lang="en-CA" sz="4000" i="1" dirty="0">
                <a:solidFill>
                  <a:schemeClr val="bg1"/>
                </a:solidFill>
              </a:rPr>
              <a:t>”</a:t>
            </a:r>
            <a:endParaRPr lang="en-CA" sz="4000" dirty="0">
              <a:solidFill>
                <a:schemeClr val="bg1"/>
              </a:solidFill>
            </a:endParaRPr>
          </a:p>
          <a:p>
            <a:pPr marL="457200" lvl="0" indent="-457200">
              <a:lnSpc>
                <a:spcPct val="120000"/>
              </a:lnSpc>
              <a:buFont typeface="+mj-lt"/>
              <a:buAutoNum type="arabicPeriod"/>
            </a:pPr>
            <a:r>
              <a:rPr lang="en-CA" sz="4000" dirty="0">
                <a:solidFill>
                  <a:schemeClr val="bg1"/>
                </a:solidFill>
              </a:rPr>
              <a:t>“the </a:t>
            </a:r>
            <a:r>
              <a:rPr lang="en-CA" sz="4000" dirty="0">
                <a:solidFill>
                  <a:srgbClr val="FFFF00"/>
                </a:solidFill>
              </a:rPr>
              <a:t>cumulative effect of the features copied </a:t>
            </a:r>
            <a:r>
              <a:rPr lang="en-CA" sz="4000" dirty="0">
                <a:solidFill>
                  <a:schemeClr val="bg1"/>
                </a:solidFill>
              </a:rPr>
              <a:t>from the work must be considered, to </a:t>
            </a:r>
            <a:r>
              <a:rPr lang="en-CA" sz="4000" dirty="0">
                <a:solidFill>
                  <a:srgbClr val="FFFF00"/>
                </a:solidFill>
              </a:rPr>
              <a:t>determine </a:t>
            </a:r>
            <a:r>
              <a:rPr lang="en-CA" sz="4000" dirty="0">
                <a:solidFill>
                  <a:schemeClr val="bg1"/>
                </a:solidFill>
              </a:rPr>
              <a:t>whether those features</a:t>
            </a:r>
            <a:r>
              <a:rPr lang="en-CA" sz="4000" i="1" dirty="0">
                <a:solidFill>
                  <a:schemeClr val="bg1"/>
                </a:solidFill>
              </a:rPr>
              <a:t> </a:t>
            </a:r>
            <a:r>
              <a:rPr lang="en-CA" sz="4000" dirty="0">
                <a:solidFill>
                  <a:srgbClr val="FFFF00"/>
                </a:solidFill>
              </a:rPr>
              <a:t>amount to a substantial part </a:t>
            </a:r>
            <a:r>
              <a:rPr lang="en-CA" sz="4000" dirty="0">
                <a:solidFill>
                  <a:schemeClr val="bg1"/>
                </a:solidFill>
              </a:rPr>
              <a:t>of [the Plaintiff’s] skill and judgment expressed in [their] work as a whole.”</a:t>
            </a:r>
          </a:p>
          <a:p>
            <a:endParaRPr lang="en-US" dirty="0"/>
          </a:p>
        </p:txBody>
      </p:sp>
    </p:spTree>
    <p:extLst>
      <p:ext uri="{BB962C8B-B14F-4D97-AF65-F5344CB8AC3E}">
        <p14:creationId xmlns:p14="http://schemas.microsoft.com/office/powerpoint/2010/main" val="201037759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58906-12D5-3249-BF00-022CE8BA4979}"/>
              </a:ext>
            </a:extLst>
          </p:cNvPr>
          <p:cNvSpPr>
            <a:spLocks noGrp="1"/>
          </p:cNvSpPr>
          <p:nvPr>
            <p:ph type="title"/>
          </p:nvPr>
        </p:nvSpPr>
        <p:spPr>
          <a:xfrm>
            <a:off x="457200" y="115866"/>
            <a:ext cx="8229600" cy="786659"/>
          </a:xfrm>
        </p:spPr>
        <p:txBody>
          <a:bodyPr/>
          <a:lstStyle/>
          <a:p>
            <a:r>
              <a:rPr lang="en-US" dirty="0">
                <a:solidFill>
                  <a:srgbClr val="FFFF00"/>
                </a:solidFill>
              </a:rPr>
              <a:t>Summary of </a:t>
            </a:r>
            <a:r>
              <a:rPr lang="en-US" i="1" dirty="0" err="1">
                <a:solidFill>
                  <a:srgbClr val="00B0F0"/>
                </a:solidFill>
              </a:rPr>
              <a:t>Cinar</a:t>
            </a:r>
            <a:endParaRPr lang="en-US" i="1" dirty="0">
              <a:solidFill>
                <a:srgbClr val="00B0F0"/>
              </a:solidFill>
            </a:endParaRPr>
          </a:p>
        </p:txBody>
      </p:sp>
      <p:sp>
        <p:nvSpPr>
          <p:cNvPr id="3" name="Content Placeholder 2">
            <a:extLst>
              <a:ext uri="{FF2B5EF4-FFF2-40B4-BE49-F238E27FC236}">
                <a16:creationId xmlns:a16="http://schemas.microsoft.com/office/drawing/2014/main" id="{3D9C17F5-D667-FC4A-B88B-34D726D045B6}"/>
              </a:ext>
            </a:extLst>
          </p:cNvPr>
          <p:cNvSpPr>
            <a:spLocks noGrp="1"/>
          </p:cNvSpPr>
          <p:nvPr>
            <p:ph sz="quarter" idx="10"/>
          </p:nvPr>
        </p:nvSpPr>
        <p:spPr>
          <a:xfrm>
            <a:off x="106879" y="1033153"/>
            <a:ext cx="8894618" cy="4880759"/>
          </a:xfrm>
        </p:spPr>
        <p:txBody>
          <a:bodyPr>
            <a:normAutofit fontScale="47500" lnSpcReduction="20000"/>
          </a:bodyPr>
          <a:lstStyle/>
          <a:p>
            <a:pPr marL="742950" lvl="0" indent="-742950">
              <a:lnSpc>
                <a:spcPct val="120000"/>
              </a:lnSpc>
              <a:buFont typeface="+mj-lt"/>
              <a:buAutoNum type="arabicPeriod" startAt="5"/>
            </a:pPr>
            <a:r>
              <a:rPr lang="en-CA" sz="4200" dirty="0">
                <a:solidFill>
                  <a:schemeClr val="bg1"/>
                </a:solidFill>
              </a:rPr>
              <a:t>“A substantial part of a work is </a:t>
            </a:r>
            <a:r>
              <a:rPr lang="en-CA" sz="4200" dirty="0">
                <a:solidFill>
                  <a:srgbClr val="FFFF00"/>
                </a:solidFill>
              </a:rPr>
              <a:t>not limited to the words on the page or the brushstrokes on the canvas</a:t>
            </a:r>
            <a:r>
              <a:rPr lang="en-CA" sz="4200" dirty="0">
                <a:solidFill>
                  <a:schemeClr val="bg1"/>
                </a:solidFill>
              </a:rPr>
              <a:t>. The Act</a:t>
            </a:r>
            <a:r>
              <a:rPr lang="en-CA" sz="4200" i="1" dirty="0">
                <a:solidFill>
                  <a:schemeClr val="bg1"/>
                </a:solidFill>
              </a:rPr>
              <a:t> </a:t>
            </a:r>
            <a:r>
              <a:rPr lang="en-CA" sz="4200" dirty="0">
                <a:solidFill>
                  <a:schemeClr val="bg1"/>
                </a:solidFill>
              </a:rPr>
              <a:t>protects authors against both literal and non-literal copying, so long as the copied material forms a substantial part of the infringed work. “</a:t>
            </a:r>
          </a:p>
          <a:p>
            <a:pPr marL="742950" lvl="0" indent="-742950">
              <a:lnSpc>
                <a:spcPct val="120000"/>
              </a:lnSpc>
              <a:buFont typeface="+mj-lt"/>
              <a:buAutoNum type="arabicPeriod" startAt="5"/>
            </a:pPr>
            <a:r>
              <a:rPr lang="en-CA" sz="4200" dirty="0">
                <a:solidFill>
                  <a:schemeClr val="bg1"/>
                </a:solidFill>
              </a:rPr>
              <a:t>“The need to strike an </a:t>
            </a:r>
            <a:r>
              <a:rPr lang="en-CA" sz="4200" dirty="0">
                <a:solidFill>
                  <a:srgbClr val="FF0000"/>
                </a:solidFill>
              </a:rPr>
              <a:t>appropriate balance </a:t>
            </a:r>
            <a:r>
              <a:rPr lang="en-CA" sz="4200" dirty="0">
                <a:solidFill>
                  <a:schemeClr val="bg1"/>
                </a:solidFill>
              </a:rPr>
              <a:t>between giving </a:t>
            </a:r>
            <a:r>
              <a:rPr lang="en-CA" sz="4200" dirty="0">
                <a:solidFill>
                  <a:srgbClr val="FFFF00"/>
                </a:solidFill>
              </a:rPr>
              <a:t>protection</a:t>
            </a:r>
            <a:r>
              <a:rPr lang="en-CA" sz="4200" dirty="0">
                <a:solidFill>
                  <a:schemeClr val="bg1"/>
                </a:solidFill>
              </a:rPr>
              <a:t> </a:t>
            </a:r>
            <a:r>
              <a:rPr lang="en-CA" sz="4200" dirty="0">
                <a:solidFill>
                  <a:srgbClr val="FFFF00"/>
                </a:solidFill>
              </a:rPr>
              <a:t>to the skill and judgment</a:t>
            </a:r>
            <a:r>
              <a:rPr lang="en-CA" sz="4200" dirty="0">
                <a:solidFill>
                  <a:schemeClr val="bg1"/>
                </a:solidFill>
              </a:rPr>
              <a:t> exercised by authors in the expression of their ideas, on the one hand</a:t>
            </a:r>
            <a:r>
              <a:rPr lang="en-CA" sz="4200" dirty="0">
                <a:solidFill>
                  <a:srgbClr val="FF0000"/>
                </a:solidFill>
              </a:rPr>
              <a:t>, and leaving ideas and elements from the public domain free for all to draw upon</a:t>
            </a:r>
            <a:r>
              <a:rPr lang="en-CA" sz="4200" dirty="0">
                <a:solidFill>
                  <a:schemeClr val="bg1"/>
                </a:solidFill>
              </a:rPr>
              <a:t>, on the other, forms the background against which the arguments of the parties must be considered.”</a:t>
            </a:r>
          </a:p>
          <a:p>
            <a:pPr marL="742950" lvl="0" indent="-742950">
              <a:lnSpc>
                <a:spcPct val="120000"/>
              </a:lnSpc>
              <a:buFont typeface="+mj-lt"/>
              <a:buAutoNum type="arabicPeriod" startAt="5"/>
            </a:pPr>
            <a:r>
              <a:rPr lang="en-CA" sz="4200" dirty="0">
                <a:solidFill>
                  <a:schemeClr val="bg1"/>
                </a:solidFill>
              </a:rPr>
              <a:t>Might be appropriate to use </a:t>
            </a:r>
            <a:r>
              <a:rPr lang="en-CA" sz="4200" dirty="0">
                <a:solidFill>
                  <a:srgbClr val="FFFF00"/>
                </a:solidFill>
              </a:rPr>
              <a:t>expert evidence </a:t>
            </a:r>
            <a:r>
              <a:rPr lang="en-CA" sz="4200" dirty="0">
                <a:solidFill>
                  <a:schemeClr val="bg1"/>
                </a:solidFill>
              </a:rPr>
              <a:t>to assist the court with questions of substantiality. Here:  “Expert evidence was necessary to assist the trial judge in distilling and comparing the “intelligible” aspects of the works at issue [atmosphere, dynamics, motifs, and structure], which he would not otherwise appreciate.”</a:t>
            </a:r>
          </a:p>
          <a:p>
            <a:endParaRPr lang="en-US" dirty="0"/>
          </a:p>
        </p:txBody>
      </p:sp>
    </p:spTree>
    <p:extLst>
      <p:ext uri="{BB962C8B-B14F-4D97-AF65-F5344CB8AC3E}">
        <p14:creationId xmlns:p14="http://schemas.microsoft.com/office/powerpoint/2010/main" val="2841277864"/>
      </p:ext>
    </p:extLst>
  </p:cSld>
  <p:clrMapOvr>
    <a:masterClrMapping/>
  </p:clrMapOvr>
</p:sld>
</file>

<file path=ppt/theme/theme1.xml><?xml version="1.0" encoding="utf-8"?>
<a:theme xmlns:a="http://schemas.openxmlformats.org/drawingml/2006/main" name="CDM_PPT_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CDM_PPT_Template .thmx</Template>
  <TotalTime>9428</TotalTime>
  <Words>9126</Words>
  <Application>Microsoft Macintosh PowerPoint</Application>
  <PresentationFormat>On-screen Show (4:3)</PresentationFormat>
  <Paragraphs>607</Paragraphs>
  <Slides>137</Slides>
  <Notes>54</Notes>
  <HiddenSlides>0</HiddenSlides>
  <MMClips>6</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137</vt:i4>
      </vt:variant>
    </vt:vector>
  </HeadingPairs>
  <TitlesOfParts>
    <vt:vector size="146" baseType="lpstr">
      <vt:lpstr>Andale Mono</vt:lpstr>
      <vt:lpstr>Apple Chancery</vt:lpstr>
      <vt:lpstr>Arial</vt:lpstr>
      <vt:lpstr>Calibri</vt:lpstr>
      <vt:lpstr>Courier New</vt:lpstr>
      <vt:lpstr>Klavika</vt:lpstr>
      <vt:lpstr>Times New Roman</vt:lpstr>
      <vt:lpstr>Wingdings</vt:lpstr>
      <vt:lpstr>CDM_PPT_Template </vt:lpstr>
      <vt:lpstr> The Rights of Copyright Owners </vt:lpstr>
      <vt:lpstr>PowerPoint Presentation</vt:lpstr>
      <vt:lpstr>Copyrighting Data?</vt:lpstr>
      <vt:lpstr>Pause</vt:lpstr>
      <vt:lpstr>REVIEW OF WEEK 2</vt:lpstr>
      <vt:lpstr>PowerPoint Presentation</vt:lpstr>
      <vt:lpstr>Justifications For Copyright</vt:lpstr>
      <vt:lpstr>PowerPoint Presentation</vt:lpstr>
      <vt:lpstr> Origins of copyright in Canada: </vt:lpstr>
      <vt:lpstr>Government authority</vt:lpstr>
      <vt:lpstr> Subsistence of copyright: S.5 </vt:lpstr>
      <vt:lpstr> Subsistence of copyright: Recap </vt:lpstr>
      <vt:lpstr>REVIEW: What is copyrightable?</vt:lpstr>
      <vt:lpstr>PowerPoint Presentation</vt:lpstr>
      <vt:lpstr>What is copyrightable?</vt:lpstr>
      <vt:lpstr>PowerPoint Presentation</vt:lpstr>
      <vt:lpstr>REVIEW: What is copyrightable?</vt:lpstr>
      <vt:lpstr>PowerPoint Presentation</vt:lpstr>
      <vt:lpstr>PowerPoint Presentation</vt:lpstr>
      <vt:lpstr>Review</vt:lpstr>
      <vt:lpstr>Review</vt:lpstr>
      <vt:lpstr>Review</vt:lpstr>
      <vt:lpstr>Pause</vt:lpstr>
      <vt:lpstr>PowerPoint Presentation</vt:lpstr>
      <vt:lpstr>Broadly, three sperate questions</vt:lpstr>
      <vt:lpstr>A.I. &amp; Copyright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Solution?...  Doctrine of Independent Creation  </vt:lpstr>
      <vt:lpstr>Pause</vt:lpstr>
      <vt:lpstr>TODAY…</vt:lpstr>
      <vt:lpstr>Rights of the copyright owner</vt:lpstr>
      <vt:lpstr>PowerPoint Presentation</vt:lpstr>
      <vt:lpstr>Proper mindset to approach from?</vt:lpstr>
      <vt:lpstr>Rights of the copyright owner</vt:lpstr>
      <vt:lpstr>PowerPoint Presentation</vt:lpstr>
      <vt:lpstr>Rights of the copyright owner</vt:lpstr>
      <vt:lpstr>Anything missing? Anything you would like to get rid of?</vt:lpstr>
      <vt:lpstr>PowerPoint Presentation</vt:lpstr>
      <vt:lpstr>PowerPoint Presentation</vt:lpstr>
      <vt:lpstr>Rights of the copyright owner</vt:lpstr>
      <vt:lpstr>Options:</vt:lpstr>
      <vt:lpstr>Rights of the copyright owner</vt:lpstr>
      <vt:lpstr>Caveat:</vt:lpstr>
      <vt:lpstr>Rights of the copyright owner</vt:lpstr>
      <vt:lpstr>PowerPoint Presentation</vt:lpstr>
      <vt:lpstr>Rights of the copyright owner</vt:lpstr>
      <vt:lpstr>Rights of the copyright owner</vt:lpstr>
      <vt:lpstr>Consultant/Independent Contractor</vt:lpstr>
      <vt:lpstr> Amusements Wiltron Inc. v. Mainville (1991) RJQ 1930, 40 CPR 3d 521 (Que SC) </vt:lpstr>
      <vt:lpstr> Mattel v. MGA (Bratz dolls)  </vt:lpstr>
      <vt:lpstr>PowerPoint Presentation</vt:lpstr>
      <vt:lpstr>PowerPoint Presentation</vt:lpstr>
      <vt:lpstr>Rights of the copyright owner</vt:lpstr>
      <vt:lpstr>PowerPoint Presentation</vt:lpstr>
      <vt:lpstr>Rights of the copyright owner</vt:lpstr>
      <vt:lpstr>Rights of the copyright owner</vt:lpstr>
      <vt:lpstr>s. 14: Reversionary Interest (con’d)</vt:lpstr>
      <vt:lpstr>PowerPoint Presentation</vt:lpstr>
      <vt:lpstr>PowerPoint Presentation</vt:lpstr>
      <vt:lpstr>PowerPoint Presentation</vt:lpstr>
      <vt:lpstr>PowerPoint Presentation</vt:lpstr>
      <vt:lpstr>Pause</vt:lpstr>
      <vt:lpstr>PowerPoint Presentation</vt:lpstr>
      <vt:lpstr>NOW WE COMPLETE…</vt:lpstr>
      <vt:lpstr>Rights of the copyright owner</vt:lpstr>
      <vt:lpstr>PowerPoint Presentation</vt:lpstr>
      <vt:lpstr>Court found for Apple; Found flexibility in the Act</vt:lpstr>
      <vt:lpstr>PowerPoint Presentation</vt:lpstr>
      <vt:lpstr>PowerPoint Presentation</vt:lpstr>
      <vt:lpstr>Rights of the copyright owner</vt:lpstr>
      <vt:lpstr>Rights of the copyright owner</vt:lpstr>
      <vt:lpstr>PowerPoint Presentation</vt:lpstr>
      <vt:lpstr>PowerPoint Presentation</vt:lpstr>
      <vt:lpstr> Rights of the copyright owner: CBC v. SODRAC 2003 Inc. </vt:lpstr>
      <vt:lpstr>Rights of the copyright owner</vt:lpstr>
      <vt:lpstr>Rothstein J. for the majority</vt:lpstr>
      <vt:lpstr>Rights of the copyright owner</vt:lpstr>
      <vt:lpstr>Rights of the copyright owner</vt:lpstr>
      <vt:lpstr>PowerPoint Presentation</vt:lpstr>
      <vt:lpstr>PowerPoint Presentation</vt:lpstr>
      <vt:lpstr>Rights of the copyright owner</vt:lpstr>
      <vt:lpstr>Rights of the copyright owner</vt:lpstr>
      <vt:lpstr>Summary of Cinar</vt:lpstr>
      <vt:lpstr>Summary of Cinar</vt:lpstr>
      <vt:lpstr>Rights of the copyright owner</vt:lpstr>
      <vt:lpstr>S.3 Copyright Act</vt:lpstr>
      <vt:lpstr>Rights of the copyright owner</vt:lpstr>
      <vt:lpstr>Rights of the copyright owner</vt:lpstr>
      <vt:lpstr>Net Result</vt:lpstr>
      <vt:lpstr>Rights of the copyright owner</vt:lpstr>
      <vt:lpstr>Rights of the copyright owner</vt:lpstr>
      <vt:lpstr>PowerPoint Presentation</vt:lpstr>
      <vt:lpstr>Rights of the copyright owner</vt:lpstr>
      <vt:lpstr>Rights of the copyright owner</vt:lpstr>
      <vt:lpstr>Rights of the copyright owner</vt:lpstr>
      <vt:lpstr>Rights of the copyright owner</vt:lpstr>
      <vt:lpstr>Rights of the copyright owner</vt:lpstr>
      <vt:lpstr>Rights of the copyright owner</vt:lpstr>
      <vt:lpstr>PowerPoint Presentation</vt:lpstr>
      <vt:lpstr>PowerPoint Presentation</vt:lpstr>
      <vt:lpstr>PowerPoint Presentation</vt:lpstr>
      <vt:lpstr>Rights of the copyright owner</vt:lpstr>
      <vt:lpstr>PowerPoint Presentation</vt:lpstr>
      <vt:lpstr>Rights of the copyright owner</vt:lpstr>
      <vt:lpstr>PowerPoint Presentation</vt:lpstr>
      <vt:lpstr>PowerPoint Presentation</vt:lpstr>
      <vt:lpstr>Rights of the copyright owner</vt:lpstr>
      <vt:lpstr>PowerPoint Presentation</vt:lpstr>
      <vt:lpstr>PowerPoint Presentation</vt:lpstr>
      <vt:lpstr>Rights of the copyright owner</vt:lpstr>
      <vt:lpstr>PowerPoint Presentation</vt:lpstr>
      <vt:lpstr>PowerPoint Presentation</vt:lpstr>
      <vt:lpstr>Rights of the copyright owner</vt:lpstr>
      <vt:lpstr>Rights of the copyright owner</vt:lpstr>
      <vt:lpstr>Rights of the copyright owner</vt:lpstr>
      <vt:lpstr>Pause</vt:lpstr>
      <vt:lpstr>Next class</vt:lpstr>
      <vt:lpstr>Coming Soon</vt:lpstr>
      <vt:lpstr>PowerPoint Presentation</vt:lpstr>
      <vt:lpstr>  Always include a cat picture</vt:lpstr>
      <vt:lpstr>PowerPoint Presentation</vt:lpstr>
      <vt:lpstr> Our Academic Partners </vt:lpstr>
    </vt:vector>
  </TitlesOfParts>
  <Company>Festinger Bahniwal Law &amp; Strategy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Wheelbarrows</dc:title>
  <dc:creator>Jon Festinger</dc:creator>
  <cp:lastModifiedBy>Jon Festinger</cp:lastModifiedBy>
  <cp:revision>884</cp:revision>
  <cp:lastPrinted>2013-12-30T23:16:45Z</cp:lastPrinted>
  <dcterms:created xsi:type="dcterms:W3CDTF">2013-02-08T08:35:59Z</dcterms:created>
  <dcterms:modified xsi:type="dcterms:W3CDTF">2021-01-24T07:32:18Z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7210773</vt:lpwstr>
  </property>
  <property fmtid="{D5CDD505-2E9C-101B-9397-08002B2CF9AE}" pid="3" name="NXPowerLiteSettings">
    <vt:lpwstr>C700052003A000</vt:lpwstr>
  </property>
  <property fmtid="{D5CDD505-2E9C-101B-9397-08002B2CF9AE}" pid="4" name="NXPowerLiteVersion">
    <vt:lpwstr>D8.0.8</vt:lpwstr>
  </property>
</Properties>
</file>