
<file path=[Content_Types].xml><?xml version="1.0" encoding="utf-8"?>
<Types xmlns="http://schemas.openxmlformats.org/package/2006/content-types">
  <Default ContentType="image/x-emf" Extension="emf"/>
  <Default ContentType="image/jpeg" Extension="jpeg"/>
  <Default ContentType="image/jpeg" Extension="JP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1084" r:id="rId3"/>
    <p:sldId id="3550" r:id="rId4"/>
    <p:sldId id="3560" r:id="rId5"/>
    <p:sldId id="3624" r:id="rId6"/>
    <p:sldId id="2346" r:id="rId7"/>
    <p:sldId id="3626" r:id="rId8"/>
    <p:sldId id="3625" r:id="rId9"/>
    <p:sldId id="1087" r:id="rId10"/>
    <p:sldId id="1155" r:id="rId11"/>
    <p:sldId id="1088" r:id="rId12"/>
    <p:sldId id="1245" r:id="rId13"/>
    <p:sldId id="3598" r:id="rId14"/>
    <p:sldId id="3561" r:id="rId15"/>
    <p:sldId id="3541" r:id="rId16"/>
    <p:sldId id="3544" r:id="rId17"/>
    <p:sldId id="1172" r:id="rId18"/>
    <p:sldId id="3563" r:id="rId19"/>
    <p:sldId id="3557" r:id="rId20"/>
    <p:sldId id="3627" r:id="rId21"/>
    <p:sldId id="3628" r:id="rId22"/>
    <p:sldId id="292" r:id="rId23"/>
    <p:sldId id="293" r:id="rId24"/>
    <p:sldId id="3566" r:id="rId25"/>
    <p:sldId id="3567" r:id="rId26"/>
    <p:sldId id="295" r:id="rId27"/>
    <p:sldId id="3601" r:id="rId28"/>
    <p:sldId id="3629" r:id="rId29"/>
    <p:sldId id="3630" r:id="rId30"/>
    <p:sldId id="1159" r:id="rId31"/>
    <p:sldId id="296" r:id="rId32"/>
    <p:sldId id="3572" r:id="rId33"/>
    <p:sldId id="3573" r:id="rId34"/>
    <p:sldId id="3571" r:id="rId35"/>
    <p:sldId id="588" r:id="rId36"/>
    <p:sldId id="299" r:id="rId37"/>
    <p:sldId id="301" r:id="rId38"/>
    <p:sldId id="3595" r:id="rId39"/>
    <p:sldId id="3596" r:id="rId40"/>
    <p:sldId id="302" r:id="rId41"/>
    <p:sldId id="303" r:id="rId42"/>
    <p:sldId id="304" r:id="rId43"/>
    <p:sldId id="3602" r:id="rId44"/>
    <p:sldId id="308" r:id="rId45"/>
    <p:sldId id="3611" r:id="rId46"/>
    <p:sldId id="309" r:id="rId47"/>
    <p:sldId id="3612" r:id="rId48"/>
    <p:sldId id="3623" r:id="rId49"/>
    <p:sldId id="3631" r:id="rId50"/>
    <p:sldId id="3610" r:id="rId51"/>
    <p:sldId id="3632" r:id="rId52"/>
    <p:sldId id="3634" r:id="rId53"/>
    <p:sldId id="1171" r:id="rId54"/>
    <p:sldId id="3556" r:id="rId55"/>
    <p:sldId id="1082" r:id="rId56"/>
    <p:sldId id="2539" r:id="rId57"/>
    <p:sldId id="823" r:id="rId58"/>
    <p:sldId id="2125" r:id="rId59"/>
    <p:sldId id="824"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99"/>
    <p:restoredTop sz="94422"/>
  </p:normalViewPr>
  <p:slideViewPr>
    <p:cSldViewPr snapToGrid="0" snapToObjects="1">
      <p:cViewPr varScale="1">
        <p:scale>
          <a:sx n="121" d="100"/>
          <a:sy n="121" d="100"/>
        </p:scale>
        <p:origin x="138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202BD-CF37-7941-B69F-ED83CD9CEFE7}" type="datetimeFigureOut">
              <a:rPr lang="en-US" smtClean="0"/>
              <a:t>1/15/21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3FEEC-81F5-9048-8408-13A7B5AB11F1}" type="slidenum">
              <a:rPr lang="en-US" smtClean="0"/>
              <a:t>‹#›</a:t>
            </a:fld>
            <a:endParaRPr lang="en-US"/>
          </a:p>
        </p:txBody>
      </p:sp>
    </p:spTree>
    <p:extLst>
      <p:ext uri="{BB962C8B-B14F-4D97-AF65-F5344CB8AC3E}">
        <p14:creationId xmlns:p14="http://schemas.microsoft.com/office/powerpoint/2010/main" val="20091330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E3FEEC-81F5-9048-8408-13A7B5AB11F1}" type="slidenum">
              <a:rPr lang="en-US" smtClean="0"/>
              <a:t>5</a:t>
            </a:fld>
            <a:endParaRPr lang="en-US"/>
          </a:p>
        </p:txBody>
      </p:sp>
    </p:spTree>
    <p:extLst>
      <p:ext uri="{BB962C8B-B14F-4D97-AF65-F5344CB8AC3E}">
        <p14:creationId xmlns:p14="http://schemas.microsoft.com/office/powerpoint/2010/main" val="3204787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40</a:t>
            </a:fld>
            <a:endParaRPr lang="en-US"/>
          </a:p>
        </p:txBody>
      </p:sp>
    </p:spTree>
    <p:extLst>
      <p:ext uri="{BB962C8B-B14F-4D97-AF65-F5344CB8AC3E}">
        <p14:creationId xmlns:p14="http://schemas.microsoft.com/office/powerpoint/2010/main" val="1080330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41</a:t>
            </a:fld>
            <a:endParaRPr lang="en-US"/>
          </a:p>
        </p:txBody>
      </p:sp>
    </p:spTree>
    <p:extLst>
      <p:ext uri="{BB962C8B-B14F-4D97-AF65-F5344CB8AC3E}">
        <p14:creationId xmlns:p14="http://schemas.microsoft.com/office/powerpoint/2010/main" val="1492441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42</a:t>
            </a:fld>
            <a:endParaRPr lang="en-US"/>
          </a:p>
        </p:txBody>
      </p:sp>
    </p:spTree>
    <p:extLst>
      <p:ext uri="{BB962C8B-B14F-4D97-AF65-F5344CB8AC3E}">
        <p14:creationId xmlns:p14="http://schemas.microsoft.com/office/powerpoint/2010/main" val="2881339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43</a:t>
            </a:fld>
            <a:endParaRPr lang="en-US"/>
          </a:p>
        </p:txBody>
      </p:sp>
    </p:spTree>
    <p:extLst>
      <p:ext uri="{BB962C8B-B14F-4D97-AF65-F5344CB8AC3E}">
        <p14:creationId xmlns:p14="http://schemas.microsoft.com/office/powerpoint/2010/main" val="3934779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44</a:t>
            </a:fld>
            <a:endParaRPr lang="en-US"/>
          </a:p>
        </p:txBody>
      </p:sp>
    </p:spTree>
    <p:extLst>
      <p:ext uri="{BB962C8B-B14F-4D97-AF65-F5344CB8AC3E}">
        <p14:creationId xmlns:p14="http://schemas.microsoft.com/office/powerpoint/2010/main" val="53724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46</a:t>
            </a:fld>
            <a:endParaRPr lang="en-US"/>
          </a:p>
        </p:txBody>
      </p:sp>
    </p:spTree>
    <p:extLst>
      <p:ext uri="{BB962C8B-B14F-4D97-AF65-F5344CB8AC3E}">
        <p14:creationId xmlns:p14="http://schemas.microsoft.com/office/powerpoint/2010/main" val="2911764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3FEEC-81F5-9048-8408-13A7B5AB11F1}" type="slidenum">
              <a:rPr lang="en-US" smtClean="0"/>
              <a:t>47</a:t>
            </a:fld>
            <a:endParaRPr lang="en-US"/>
          </a:p>
        </p:txBody>
      </p:sp>
    </p:spTree>
    <p:extLst>
      <p:ext uri="{BB962C8B-B14F-4D97-AF65-F5344CB8AC3E}">
        <p14:creationId xmlns:p14="http://schemas.microsoft.com/office/powerpoint/2010/main" val="1294592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5DA9B-A4FC-2A41-AE4D-737D8F57035E}" type="slidenum">
              <a:rPr lang="en-US" smtClean="0"/>
              <a:t>56</a:t>
            </a:fld>
            <a:endParaRPr lang="en-US"/>
          </a:p>
        </p:txBody>
      </p:sp>
    </p:spTree>
    <p:extLst>
      <p:ext uri="{BB962C8B-B14F-4D97-AF65-F5344CB8AC3E}">
        <p14:creationId xmlns:p14="http://schemas.microsoft.com/office/powerpoint/2010/main" val="2293194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22</a:t>
            </a:fld>
            <a:endParaRPr lang="en-US"/>
          </a:p>
        </p:txBody>
      </p:sp>
    </p:spTree>
    <p:extLst>
      <p:ext uri="{BB962C8B-B14F-4D97-AF65-F5344CB8AC3E}">
        <p14:creationId xmlns:p14="http://schemas.microsoft.com/office/powerpoint/2010/main" val="1077750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23</a:t>
            </a:fld>
            <a:endParaRPr lang="en-US"/>
          </a:p>
        </p:txBody>
      </p:sp>
    </p:spTree>
    <p:extLst>
      <p:ext uri="{BB962C8B-B14F-4D97-AF65-F5344CB8AC3E}">
        <p14:creationId xmlns:p14="http://schemas.microsoft.com/office/powerpoint/2010/main" val="3716722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71CE-28E3-0849-B5BD-89ADA4ACFDE9}" type="slidenum">
              <a:rPr lang="en-US" smtClean="0"/>
              <a:t>24</a:t>
            </a:fld>
            <a:endParaRPr lang="en-US"/>
          </a:p>
        </p:txBody>
      </p:sp>
    </p:spTree>
    <p:extLst>
      <p:ext uri="{BB962C8B-B14F-4D97-AF65-F5344CB8AC3E}">
        <p14:creationId xmlns:p14="http://schemas.microsoft.com/office/powerpoint/2010/main" val="223277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26</a:t>
            </a:fld>
            <a:endParaRPr lang="en-US"/>
          </a:p>
        </p:txBody>
      </p:sp>
    </p:spTree>
    <p:extLst>
      <p:ext uri="{BB962C8B-B14F-4D97-AF65-F5344CB8AC3E}">
        <p14:creationId xmlns:p14="http://schemas.microsoft.com/office/powerpoint/2010/main" val="1078910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31</a:t>
            </a:fld>
            <a:endParaRPr lang="en-US"/>
          </a:p>
        </p:txBody>
      </p:sp>
    </p:spTree>
    <p:extLst>
      <p:ext uri="{BB962C8B-B14F-4D97-AF65-F5344CB8AC3E}">
        <p14:creationId xmlns:p14="http://schemas.microsoft.com/office/powerpoint/2010/main" val="820387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32</a:t>
            </a:fld>
            <a:endParaRPr lang="en-US"/>
          </a:p>
        </p:txBody>
      </p:sp>
    </p:spTree>
    <p:extLst>
      <p:ext uri="{BB962C8B-B14F-4D97-AF65-F5344CB8AC3E}">
        <p14:creationId xmlns:p14="http://schemas.microsoft.com/office/powerpoint/2010/main" val="265327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36</a:t>
            </a:fld>
            <a:endParaRPr lang="en-US"/>
          </a:p>
        </p:txBody>
      </p:sp>
    </p:spTree>
    <p:extLst>
      <p:ext uri="{BB962C8B-B14F-4D97-AF65-F5344CB8AC3E}">
        <p14:creationId xmlns:p14="http://schemas.microsoft.com/office/powerpoint/2010/main" val="3284937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37</a:t>
            </a:fld>
            <a:endParaRPr lang="en-US"/>
          </a:p>
        </p:txBody>
      </p:sp>
    </p:spTree>
    <p:extLst>
      <p:ext uri="{BB962C8B-B14F-4D97-AF65-F5344CB8AC3E}">
        <p14:creationId xmlns:p14="http://schemas.microsoft.com/office/powerpoint/2010/main" val="225580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BEBDB439-BBB3-1246-BF88-94A2B3D732B9}" type="datetime1">
              <a:rPr lang="en-CA" smtClean="0"/>
              <a:t>2021-01-15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57A6-B069-5747-8C2C-4237D03FF20B}" type="slidenum">
              <a:rPr lang="en-US" smtClean="0"/>
              <a:t>‹#›</a:t>
            </a:fld>
            <a:endParaRPr lang="en-US"/>
          </a:p>
        </p:txBody>
      </p:sp>
    </p:spTree>
    <p:extLst>
      <p:ext uri="{BB962C8B-B14F-4D97-AF65-F5344CB8AC3E}">
        <p14:creationId xmlns:p14="http://schemas.microsoft.com/office/powerpoint/2010/main" val="307025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8"/>
          <a:stretch>
            <a:fillRect/>
          </a:stretch>
        </p:blipFill>
        <p:spPr>
          <a:xfrm>
            <a:off x="431220" y="6347963"/>
            <a:ext cx="3321425" cy="268516"/>
          </a:xfrm>
          <a:prstGeom prst="rect">
            <a:avLst/>
          </a:prstGeom>
        </p:spPr>
      </p:pic>
      <p:pic>
        <p:nvPicPr>
          <p:cNvPr id="7" name="Picture 6"/>
          <p:cNvPicPr>
            <a:picLocks noChangeAspect="1"/>
          </p:cNvPicPr>
          <p:nvPr/>
        </p:nvPicPr>
        <p:blipFill>
          <a:blip r:embed="rId9"/>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law.allard.ubc"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jon_festinger@thecdm.c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arget="../media/image14.jpeg" Type="http://schemas.openxmlformats.org/officeDocument/2006/relationships/image"/><Relationship Id="rId2" Target="../notesSlides/notesSlide5.xml" Type="http://schemas.openxmlformats.org/officeDocument/2006/relationships/notesSlide"/><Relationship Id="rId1" Target="../slideLayouts/slideLayout6.xml" Type="http://schemas.openxmlformats.org/officeDocument/2006/relationships/slideLayout"/></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arget="../media/image5.jpeg" Type="http://schemas.openxmlformats.org/officeDocument/2006/relationships/image"/><Relationship Id="rId1" Target="../slideLayouts/slideLayout4.xml" Type="http://schemas.openxmlformats.org/officeDocument/2006/relationships/slideLayout"/></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arget="../media/image16.jpeg" Type="http://schemas.openxmlformats.org/officeDocument/2006/relationships/image"/><Relationship Id="rId1" Target="../slideLayouts/slideLayout5.xml" Type="http://schemas.openxmlformats.org/officeDocument/2006/relationships/slideLayout"/></Relationships>
</file>

<file path=ppt/slides/_rels/slide34.xml.rels><?xml version="1.0" encoding="UTF-8" standalone="yes" ?><Relationships xmlns="http://schemas.openxmlformats.org/package/2006/relationships"><Relationship Id="rId2" Target="../media/image17.jpeg" Type="http://schemas.openxmlformats.org/officeDocument/2006/relationships/image"/><Relationship Id="rId1" Target="../slideLayouts/slideLayout2.xml" Type="http://schemas.openxmlformats.org/officeDocument/2006/relationships/slideLayout"/></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arget="../media/image19.jpeg" Type="http://schemas.openxmlformats.org/officeDocument/2006/relationships/image"/><Relationship Id="rId1" Target="../slideLayouts/slideLayout4.xml" Type="http://schemas.openxmlformats.org/officeDocument/2006/relationships/slideLayout"/></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arget="../media/image20.jpeg" Type="http://schemas.openxmlformats.org/officeDocument/2006/relationships/image"/><Relationship Id="rId1" Target="../slideLayouts/slideLayout4.xml" Type="http://schemas.openxmlformats.org/officeDocument/2006/relationships/slideLayout"/></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cholar.google.com/scholar_case?case=6021003493814451958"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arget="../media/image22.jpeg" Type="http://schemas.openxmlformats.org/officeDocument/2006/relationships/image"/><Relationship Id="rId2" Target="https://youtu.be/8U7bUo1vChs" TargetMode="External" Type="http://schemas.openxmlformats.org/officeDocument/2006/relationships/hyperlink"/><Relationship Id="rId1" Target="../slideLayouts/slideLayout4.xml" Type="http://schemas.openxmlformats.org/officeDocument/2006/relationships/slideLayout"/></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arget="https://iplaw.allard.ubc.ca/" TargetMode="External" Type="http://schemas.openxmlformats.org/officeDocument/2006/relationships/hyperlink"/><Relationship Id="rId2" Target="../media/image8.jpe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jon.festinger@ubc.ca" TargetMode="External"/><Relationship Id="rId2" Type="http://schemas.openxmlformats.org/officeDocument/2006/relationships/hyperlink" Target="http://cms.ubc.ca/" TargetMode="External"/><Relationship Id="rId1" Type="http://schemas.openxmlformats.org/officeDocument/2006/relationships/slideLayout" Target="../slideLayouts/slideLayout2.xml"/><Relationship Id="rId4" Type="http://schemas.openxmlformats.org/officeDocument/2006/relationships/hyperlink" Target="mailto:jon_festinger@thecdm.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55686" y="261257"/>
            <a:ext cx="8042050" cy="1151907"/>
          </a:xfrm>
        </p:spPr>
        <p:txBody>
          <a:bodyPr>
            <a:normAutofit fontScale="90000"/>
          </a:bodyPr>
          <a:lstStyle/>
          <a:p>
            <a:pPr algn="ctr"/>
            <a:br>
              <a:rPr lang="en-US" b="1" dirty="0">
                <a:solidFill>
                  <a:srgbClr val="FFFF00"/>
                </a:solidFill>
                <a:cs typeface="OCR A Std"/>
              </a:rPr>
            </a:br>
            <a:r>
              <a:rPr lang="en-US" b="1" dirty="0">
                <a:solidFill>
                  <a:schemeClr val="bg1"/>
                </a:solidFill>
                <a:cs typeface="OCR A Std"/>
              </a:rPr>
              <a:t>Copyright Overview </a:t>
            </a:r>
            <a:r>
              <a:rPr lang="en-US" b="1" dirty="0">
                <a:solidFill>
                  <a:srgbClr val="FF0000"/>
                </a:solidFill>
                <a:cs typeface="OCR A Std"/>
              </a:rPr>
              <a:t>&amp; </a:t>
            </a:r>
            <a:r>
              <a:rPr lang="en-US" b="1" dirty="0">
                <a:solidFill>
                  <a:srgbClr val="FFFF00"/>
                </a:solidFill>
                <a:cs typeface="OCR A Std"/>
              </a:rPr>
              <a:t> </a:t>
            </a:r>
            <a:br>
              <a:rPr lang="en-US" b="1" dirty="0">
                <a:solidFill>
                  <a:srgbClr val="FFFF00"/>
                </a:solidFill>
                <a:cs typeface="OCR A Std"/>
              </a:rPr>
            </a:br>
            <a:r>
              <a:rPr lang="en-US" b="1" dirty="0">
                <a:solidFill>
                  <a:schemeClr val="bg1"/>
                </a:solidFill>
                <a:cs typeface="OCR A Std"/>
              </a:rPr>
              <a:t>What is copyrightable</a:t>
            </a:r>
            <a:r>
              <a:rPr lang="en-US" b="1" dirty="0">
                <a:solidFill>
                  <a:srgbClr val="FF0000"/>
                </a:solidFill>
                <a:cs typeface="OCR A Std"/>
              </a:rPr>
              <a:t>? </a:t>
            </a:r>
            <a:br>
              <a:rPr lang="en-US" dirty="0"/>
            </a:br>
            <a:endParaRPr lang="en-US" b="1" dirty="0">
              <a:solidFill>
                <a:schemeClr val="bg1"/>
              </a:solidFill>
              <a:latin typeface="+mn-lt"/>
            </a:endParaRPr>
          </a:p>
        </p:txBody>
      </p:sp>
      <p:sp>
        <p:nvSpPr>
          <p:cNvPr id="9" name="Content Placeholder 8"/>
          <p:cNvSpPr>
            <a:spLocks noGrp="1"/>
          </p:cNvSpPr>
          <p:nvPr>
            <p:ph sz="quarter" idx="10"/>
          </p:nvPr>
        </p:nvSpPr>
        <p:spPr>
          <a:xfrm>
            <a:off x="555686" y="1793174"/>
            <a:ext cx="7958922" cy="4144487"/>
          </a:xfrm>
        </p:spPr>
        <p:txBody>
          <a:bodyPr>
            <a:normAutofit fontScale="85000" lnSpcReduction="20000"/>
          </a:bodyPr>
          <a:lstStyle/>
          <a:p>
            <a:pPr marL="0" indent="0">
              <a:lnSpc>
                <a:spcPct val="110000"/>
              </a:lnSpc>
              <a:buNone/>
            </a:pPr>
            <a:r>
              <a:rPr lang="en-US" sz="2600" b="1" dirty="0">
                <a:solidFill>
                  <a:srgbClr val="FFFF00"/>
                </a:solidFill>
                <a:cs typeface="Lucida Console"/>
              </a:rPr>
              <a:t>Talk 2 </a:t>
            </a:r>
            <a:r>
              <a:rPr lang="en-US" sz="2600" b="1" dirty="0">
                <a:solidFill>
                  <a:srgbClr val="FF0000"/>
                </a:solidFill>
                <a:cs typeface="Lucida Console"/>
              </a:rPr>
              <a:t>Introduction</a:t>
            </a:r>
          </a:p>
          <a:p>
            <a:pPr marL="0" indent="0">
              <a:lnSpc>
                <a:spcPct val="110000"/>
              </a:lnSpc>
              <a:buNone/>
            </a:pPr>
            <a:r>
              <a:rPr lang="en-US" sz="2600" b="1" dirty="0">
                <a:solidFill>
                  <a:srgbClr val="FFFF00"/>
                </a:solidFill>
                <a:cs typeface="Lucida Console"/>
              </a:rPr>
              <a:t>LAW 424 002</a:t>
            </a:r>
          </a:p>
          <a:p>
            <a:pPr marL="0" indent="0">
              <a:lnSpc>
                <a:spcPct val="110000"/>
              </a:lnSpc>
              <a:buNone/>
            </a:pPr>
            <a:r>
              <a:rPr lang="en-US" sz="2600" b="1" dirty="0">
                <a:solidFill>
                  <a:srgbClr val="FFFF00"/>
                </a:solidFill>
                <a:cs typeface="Lucida Console"/>
              </a:rPr>
              <a:t>Intellectual Property Law </a:t>
            </a:r>
          </a:p>
          <a:p>
            <a:pPr marL="0" indent="0">
              <a:lnSpc>
                <a:spcPct val="110000"/>
              </a:lnSpc>
              <a:buNone/>
            </a:pPr>
            <a:r>
              <a:rPr lang="en-US" sz="2600" b="1" dirty="0">
                <a:solidFill>
                  <a:srgbClr val="FFFF00"/>
                </a:solidFill>
                <a:cs typeface="Lucida Console"/>
              </a:rPr>
              <a:t>Allard School of Law, UBC</a:t>
            </a:r>
          </a:p>
          <a:p>
            <a:pPr marL="0" indent="0">
              <a:lnSpc>
                <a:spcPct val="110000"/>
              </a:lnSpc>
              <a:buNone/>
            </a:pPr>
            <a:r>
              <a:rPr lang="en-US" sz="2600" b="1" dirty="0">
                <a:solidFill>
                  <a:srgbClr val="FFFF00"/>
                </a:solidFill>
                <a:cs typeface="Lucida Console"/>
              </a:rPr>
              <a:t>Spring, 2021</a:t>
            </a:r>
          </a:p>
          <a:p>
            <a:pPr marL="0" indent="0">
              <a:buNone/>
            </a:pPr>
            <a:endParaRPr lang="en-US" dirty="0">
              <a:solidFill>
                <a:schemeClr val="bg1"/>
              </a:solidFill>
            </a:endParaRP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r>
              <a:rPr lang="en-US" sz="1900" dirty="0">
                <a:solidFill>
                  <a:srgbClr val="FFFFFF"/>
                </a:solidFill>
                <a:cs typeface="Lucida Console"/>
              </a:rPr>
              <a:t>Jon Festinger Q.C.</a:t>
            </a:r>
          </a:p>
          <a:p>
            <a:pPr marL="0" indent="0">
              <a:buNone/>
            </a:pPr>
            <a:r>
              <a:rPr lang="en-US" sz="1900" dirty="0">
                <a:solidFill>
                  <a:srgbClr val="FFFFFF"/>
                </a:solidFill>
                <a:cs typeface="Lucida Console"/>
              </a:rPr>
              <a:t>Centre for Digital Media</a:t>
            </a:r>
          </a:p>
          <a:p>
            <a:pPr marL="0" indent="0">
              <a:buNone/>
            </a:pPr>
            <a:r>
              <a:rPr lang="en-CA" sz="1900" dirty="0">
                <a:solidFill>
                  <a:srgbClr val="FFFFFF"/>
                </a:solidFill>
                <a:cs typeface="Lucida Console"/>
              </a:rPr>
              <a:t>QMUL School of Law (CCLS)</a:t>
            </a:r>
          </a:p>
          <a:p>
            <a:pPr marL="0" indent="0">
              <a:buNone/>
            </a:pPr>
            <a:r>
              <a:rPr lang="en-CA" sz="1900" dirty="0">
                <a:solidFill>
                  <a:srgbClr val="FFFFFF"/>
                </a:solidFill>
                <a:cs typeface="Lucida Console"/>
              </a:rPr>
              <a:t>Whiteboard Law</a:t>
            </a:r>
          </a:p>
          <a:p>
            <a:pPr marL="0" indent="0">
              <a:buNone/>
            </a:pPr>
            <a:r>
              <a:rPr lang="en-US" sz="1900" dirty="0">
                <a:solidFill>
                  <a:srgbClr val="FFFF00"/>
                </a:solidFill>
                <a:cs typeface="Lucida Console"/>
                <a:hlinkClick r:id="rId3"/>
              </a:rPr>
              <a:t>http://commlaw.allard.ubc</a:t>
            </a:r>
            <a:r>
              <a:rPr lang="en-US" sz="1900" dirty="0">
                <a:solidFill>
                  <a:srgbClr val="FFFF00"/>
                </a:solidFill>
                <a:cs typeface="Lucida Console"/>
              </a:rPr>
              <a:t> </a:t>
            </a:r>
          </a:p>
          <a:p>
            <a:pPr marL="0" indent="0">
              <a:buNone/>
            </a:pPr>
            <a:r>
              <a:rPr lang="en-US" sz="1900" dirty="0">
                <a:solidFill>
                  <a:srgbClr val="FFFFFF"/>
                </a:solidFill>
                <a:cs typeface="Lucida Console"/>
              </a:rPr>
              <a:t>@</a:t>
            </a:r>
            <a:r>
              <a:rPr lang="en-US" sz="1900" dirty="0" err="1">
                <a:solidFill>
                  <a:srgbClr val="FFFFFF"/>
                </a:solidFill>
                <a:cs typeface="Lucida Console"/>
              </a:rPr>
              <a:t>jonfestinger</a:t>
            </a:r>
            <a:endParaRPr lang="en-US" sz="1900" dirty="0">
              <a:solidFill>
                <a:srgbClr val="FFFFFF"/>
              </a:solidFill>
              <a:cs typeface="Lucida Console"/>
            </a:endParaRPr>
          </a:p>
          <a:p>
            <a:pPr marL="0" indent="0">
              <a:buNone/>
            </a:pPr>
            <a:r>
              <a:rPr lang="en-US" sz="1900" dirty="0">
                <a:solidFill>
                  <a:srgbClr val="FFFF00"/>
                </a:solidFill>
                <a:cs typeface="Lucida Console"/>
                <a:hlinkClick r:id="rId4"/>
              </a:rPr>
              <a:t>jon_festinger@thecdm.ca</a:t>
            </a:r>
            <a:endParaRPr lang="en-US" sz="1900" dirty="0">
              <a:solidFill>
                <a:srgbClr val="FFFF00"/>
              </a:solidFill>
              <a:cs typeface="Lucida Console"/>
            </a:endParaRPr>
          </a:p>
          <a:p>
            <a:pPr marL="0" indent="0">
              <a:buNone/>
            </a:pPr>
            <a:endParaRPr lang="en-US" sz="1600" dirty="0">
              <a:solidFill>
                <a:schemeClr val="bg1"/>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Content Placeholder 3" descr="JF.png">
            <a:extLst>
              <a:ext uri="{FF2B5EF4-FFF2-40B4-BE49-F238E27FC236}">
                <a16:creationId xmlns:a16="http://schemas.microsoft.com/office/drawing/2014/main" id="{52C6527D-1855-3E4C-B033-779C7409E83B}"/>
              </a:ext>
            </a:extLst>
          </p:cNvPr>
          <p:cNvPicPr>
            <a:picLocks noChangeAspect="1"/>
          </p:cNvPicPr>
          <p:nvPr/>
        </p:nvPicPr>
        <p:blipFill rotWithShape="1">
          <a:blip r:embed="rId5">
            <a:extLst>
              <a:ext uri="{28A0092B-C50C-407E-A947-70E740481C1C}">
                <a14:useLocalDpi xmlns:a14="http://schemas.microsoft.com/office/drawing/2010/main" val="0"/>
              </a:ext>
            </a:extLst>
          </a:blip>
          <a:srcRect l="20968" t="29807" r="941" b="27147"/>
          <a:stretch/>
        </p:blipFill>
        <p:spPr>
          <a:xfrm>
            <a:off x="5822429" y="3631800"/>
            <a:ext cx="2384718" cy="1858747"/>
          </a:xfrm>
          <a:prstGeom prst="rect">
            <a:avLst/>
          </a:prstGeom>
        </p:spPr>
      </p:pic>
    </p:spTree>
    <p:extLst>
      <p:ext uri="{BB962C8B-B14F-4D97-AF65-F5344CB8AC3E}">
        <p14:creationId xmlns:p14="http://schemas.microsoft.com/office/powerpoint/2010/main" val="140457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50" y="18693"/>
            <a:ext cx="7795549" cy="961618"/>
          </a:xfrm>
        </p:spPr>
        <p:txBody>
          <a:bodyPr>
            <a:noAutofit/>
          </a:bodyPr>
          <a:lstStyle/>
          <a:p>
            <a:r>
              <a:rPr lang="en-US" sz="6000" b="1" dirty="0">
                <a:solidFill>
                  <a:srgbClr val="FFFF00"/>
                </a:solidFill>
                <a:latin typeface="+mn-lt"/>
              </a:rPr>
              <a:t>Why post?</a:t>
            </a:r>
          </a:p>
        </p:txBody>
      </p:sp>
      <p:sp>
        <p:nvSpPr>
          <p:cNvPr id="3" name="Content Placeholder 2"/>
          <p:cNvSpPr>
            <a:spLocks noGrp="1"/>
          </p:cNvSpPr>
          <p:nvPr>
            <p:ph sz="quarter" idx="10"/>
          </p:nvPr>
        </p:nvSpPr>
        <p:spPr>
          <a:xfrm>
            <a:off x="457200" y="1180829"/>
            <a:ext cx="8686800" cy="4737163"/>
          </a:xfrm>
        </p:spPr>
        <p:txBody>
          <a:bodyPr>
            <a:normAutofit fontScale="25000" lnSpcReduction="20000"/>
          </a:bodyPr>
          <a:lstStyle/>
          <a:p>
            <a:pPr marL="457200" indent="-457200">
              <a:lnSpc>
                <a:spcPct val="120000"/>
              </a:lnSpc>
              <a:buAutoNum type="arabicPeriod"/>
            </a:pPr>
            <a:r>
              <a:rPr lang="en-US" sz="14400" dirty="0">
                <a:solidFill>
                  <a:schemeClr val="bg1"/>
                </a:solidFill>
                <a:latin typeface="+mn-lt"/>
                <a:cs typeface="Lucida Console"/>
              </a:rPr>
              <a:t>Engaging and engaging others is the key.</a:t>
            </a:r>
          </a:p>
          <a:p>
            <a:pPr marL="457200" indent="-457200">
              <a:lnSpc>
                <a:spcPct val="120000"/>
              </a:lnSpc>
              <a:buAutoNum type="arabicPeriod"/>
            </a:pPr>
            <a:r>
              <a:rPr lang="en-US" sz="14400" dirty="0">
                <a:solidFill>
                  <a:schemeClr val="bg1"/>
                </a:solidFill>
                <a:latin typeface="+mn-lt"/>
                <a:cs typeface="Lucida Console"/>
              </a:rPr>
              <a:t>Because you don’t love speaking up in class.</a:t>
            </a:r>
          </a:p>
          <a:p>
            <a:pPr marL="457200" indent="-457200">
              <a:lnSpc>
                <a:spcPct val="120000"/>
              </a:lnSpc>
              <a:buAutoNum type="arabicPeriod"/>
            </a:pPr>
            <a:r>
              <a:rPr lang="en-US" sz="14400" dirty="0">
                <a:solidFill>
                  <a:schemeClr val="bg1"/>
                </a:solidFill>
                <a:latin typeface="+mn-lt"/>
                <a:cs typeface="Lucida Console"/>
              </a:rPr>
              <a:t>Because you just saw or realized something, and you’ll never remember it unless you post it now.</a:t>
            </a:r>
          </a:p>
          <a:p>
            <a:pPr marL="457200" indent="-457200">
              <a:lnSpc>
                <a:spcPct val="120000"/>
              </a:lnSpc>
              <a:buAutoNum type="arabicPeriod"/>
            </a:pPr>
            <a:r>
              <a:rPr lang="en-US" sz="14400" dirty="0">
                <a:solidFill>
                  <a:schemeClr val="bg1"/>
                </a:solidFill>
                <a:latin typeface="+mn-lt"/>
                <a:cs typeface="Lucida Console"/>
              </a:rPr>
              <a:t>       # </a:t>
            </a:r>
            <a:r>
              <a:rPr lang="en-US" sz="14400" dirty="0" err="1">
                <a:solidFill>
                  <a:schemeClr val="bg1"/>
                </a:solidFill>
                <a:latin typeface="+mn-lt"/>
                <a:cs typeface="Lucida Console"/>
              </a:rPr>
              <a:t>AllardIPLaw</a:t>
            </a:r>
            <a:r>
              <a:rPr lang="en-US" sz="14400" dirty="0">
                <a:solidFill>
                  <a:schemeClr val="bg1"/>
                </a:solidFill>
                <a:latin typeface="+mn-lt"/>
                <a:cs typeface="Lucida Console"/>
              </a:rPr>
              <a:t> </a:t>
            </a:r>
            <a:endParaRPr lang="en-US" sz="14400" dirty="0">
              <a:solidFill>
                <a:srgbClr val="00B0F0"/>
              </a:solidFill>
              <a:latin typeface="+mn-lt"/>
              <a:cs typeface="Lucida Console"/>
            </a:endParaRPr>
          </a:p>
          <a:p>
            <a:pPr marL="457200" indent="-457200">
              <a:buAutoNum type="arabicPeriod"/>
            </a:pPr>
            <a:endParaRPr lang="en-US" sz="4000" dirty="0">
              <a:solidFill>
                <a:schemeClr val="bg1"/>
              </a:solidFill>
              <a:latin typeface="+mn-lt"/>
              <a:cs typeface="Lucida Console"/>
            </a:endParaRPr>
          </a:p>
          <a:p>
            <a:pPr marL="0" indent="0">
              <a:buNone/>
            </a:pPr>
            <a:r>
              <a:rPr lang="en-US" sz="4000" dirty="0">
                <a:solidFill>
                  <a:schemeClr val="bg1"/>
                </a:solidFill>
                <a:latin typeface="+mn-lt"/>
                <a:cs typeface="Lucida Console"/>
              </a:rPr>
              <a:t>    </a:t>
            </a:r>
            <a:endParaRPr lang="en-US" sz="4000" dirty="0">
              <a:solidFill>
                <a:srgbClr val="FFFF00"/>
              </a:solidFill>
              <a:latin typeface="+mn-lt"/>
              <a:cs typeface="Lucida Console"/>
            </a:endParaRPr>
          </a:p>
        </p:txBody>
      </p:sp>
      <p:pic>
        <p:nvPicPr>
          <p:cNvPr id="7" name="Picture 6" descr="Twitter_Logo_White_On_Blu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5300" y="5372021"/>
            <a:ext cx="612725" cy="612725"/>
          </a:xfrm>
          <a:prstGeom prst="rect">
            <a:avLst/>
          </a:prstGeom>
        </p:spPr>
      </p:pic>
    </p:spTree>
    <p:extLst>
      <p:ext uri="{BB962C8B-B14F-4D97-AF65-F5344CB8AC3E}">
        <p14:creationId xmlns:p14="http://schemas.microsoft.com/office/powerpoint/2010/main" val="317014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50" y="18692"/>
            <a:ext cx="7795549" cy="1314807"/>
          </a:xfrm>
        </p:spPr>
        <p:txBody>
          <a:bodyPr>
            <a:noAutofit/>
          </a:bodyPr>
          <a:lstStyle/>
          <a:p>
            <a:pPr algn="ctr"/>
            <a:r>
              <a:rPr lang="en-US" sz="6000" b="1" dirty="0">
                <a:solidFill>
                  <a:srgbClr val="FFFF00"/>
                </a:solidFill>
                <a:latin typeface="+mn-lt"/>
              </a:rPr>
              <a:t>Tips</a:t>
            </a:r>
            <a:r>
              <a:rPr lang="en-US" sz="6000" b="1" dirty="0">
                <a:solidFill>
                  <a:schemeClr val="bg1"/>
                </a:solidFill>
                <a:latin typeface="+mn-lt"/>
              </a:rPr>
              <a:t>:</a:t>
            </a:r>
          </a:p>
        </p:txBody>
      </p:sp>
      <p:sp>
        <p:nvSpPr>
          <p:cNvPr id="3" name="Content Placeholder 2"/>
          <p:cNvSpPr>
            <a:spLocks noGrp="1"/>
          </p:cNvSpPr>
          <p:nvPr>
            <p:ph sz="quarter" idx="10"/>
          </p:nvPr>
        </p:nvSpPr>
        <p:spPr>
          <a:xfrm>
            <a:off x="457200" y="1714499"/>
            <a:ext cx="8686800" cy="4203493"/>
          </a:xfrm>
        </p:spPr>
        <p:txBody>
          <a:bodyPr>
            <a:normAutofit/>
          </a:bodyPr>
          <a:lstStyle/>
          <a:p>
            <a:pPr marL="0" indent="0" algn="ctr">
              <a:buNone/>
            </a:pPr>
            <a:r>
              <a:rPr lang="en-US" sz="6000" dirty="0">
                <a:solidFill>
                  <a:schemeClr val="bg1"/>
                </a:solidFill>
                <a:latin typeface="+mn-lt"/>
                <a:cs typeface="Lucida Console"/>
              </a:rPr>
              <a:t>Don’t feel your posts have to be perfect. </a:t>
            </a:r>
            <a:r>
              <a:rPr lang="en-US" sz="6000" dirty="0">
                <a:solidFill>
                  <a:srgbClr val="FFFF00"/>
                </a:solidFill>
                <a:latin typeface="+mn-lt"/>
                <a:cs typeface="Lucida Console"/>
              </a:rPr>
              <a:t>Engaging and engaging others is the key</a:t>
            </a:r>
            <a:r>
              <a:rPr lang="en-US" sz="6000" dirty="0">
                <a:solidFill>
                  <a:schemeClr val="bg1"/>
                </a:solidFill>
                <a:latin typeface="+mn-lt"/>
                <a:cs typeface="Lucida Console"/>
              </a:rPr>
              <a:t>.</a:t>
            </a:r>
          </a:p>
          <a:p>
            <a:pPr marL="0" indent="0">
              <a:buNone/>
            </a:pPr>
            <a:endParaRPr lang="en-US" sz="4800" dirty="0">
              <a:solidFill>
                <a:schemeClr val="bg1"/>
              </a:solidFill>
              <a:latin typeface="+mn-lt"/>
              <a:cs typeface="Lucida Console"/>
            </a:endParaRPr>
          </a:p>
        </p:txBody>
      </p:sp>
    </p:spTree>
    <p:extLst>
      <p:ext uri="{BB962C8B-B14F-4D97-AF65-F5344CB8AC3E}">
        <p14:creationId xmlns:p14="http://schemas.microsoft.com/office/powerpoint/2010/main" val="416063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15044"/>
          </a:xfrm>
        </p:spPr>
        <p:txBody>
          <a:bodyPr>
            <a:normAutofit/>
          </a:bodyPr>
          <a:lstStyle/>
          <a:p>
            <a:pPr algn="ctr"/>
            <a:r>
              <a:rPr lang="en-US" sz="4400" b="1" dirty="0">
                <a:solidFill>
                  <a:srgbClr val="FFFF00"/>
                </a:solidFill>
              </a:rPr>
              <a:t>Anything </a:t>
            </a:r>
            <a:r>
              <a:rPr lang="en-US" sz="4400" b="1" dirty="0">
                <a:solidFill>
                  <a:schemeClr val="bg1"/>
                </a:solidFill>
              </a:rPr>
              <a:t>&amp;</a:t>
            </a:r>
            <a:r>
              <a:rPr lang="en-US" sz="4400" b="1" dirty="0">
                <a:solidFill>
                  <a:srgbClr val="FFFF00"/>
                </a:solidFill>
              </a:rPr>
              <a:t> everything </a:t>
            </a:r>
            <a:r>
              <a:rPr lang="en-US" sz="4400" b="1" dirty="0">
                <a:solidFill>
                  <a:srgbClr val="92D050"/>
                </a:solidFill>
              </a:rPr>
              <a:t>can be done via email</a:t>
            </a:r>
            <a:r>
              <a:rPr lang="en-US" sz="4400" b="1" dirty="0">
                <a:solidFill>
                  <a:srgbClr val="FFFF00"/>
                </a:solidFill>
              </a:rPr>
              <a:t> if you prefer</a:t>
            </a:r>
          </a:p>
        </p:txBody>
      </p:sp>
      <p:pic>
        <p:nvPicPr>
          <p:cNvPr id="6" name="Content Placeholder 5"/>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864426" y="2066307"/>
            <a:ext cx="5415147" cy="3384467"/>
          </a:xfrm>
        </p:spPr>
      </p:pic>
    </p:spTree>
    <p:extLst>
      <p:ext uri="{BB962C8B-B14F-4D97-AF65-F5344CB8AC3E}">
        <p14:creationId xmlns:p14="http://schemas.microsoft.com/office/powerpoint/2010/main" val="216564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FECE-18BD-DF46-95D9-0F8A3D77CAD0}"/>
              </a:ext>
            </a:extLst>
          </p:cNvPr>
          <p:cNvSpPr>
            <a:spLocks noGrp="1"/>
          </p:cNvSpPr>
          <p:nvPr>
            <p:ph type="title"/>
          </p:nvPr>
        </p:nvSpPr>
        <p:spPr>
          <a:xfrm>
            <a:off x="457200" y="0"/>
            <a:ext cx="8229600" cy="1680884"/>
          </a:xfrm>
        </p:spPr>
        <p:txBody>
          <a:bodyPr>
            <a:normAutofit/>
          </a:bodyPr>
          <a:lstStyle/>
          <a:p>
            <a:pPr algn="ctr"/>
            <a:r>
              <a:rPr lang="en-US" sz="4800" dirty="0">
                <a:solidFill>
                  <a:srgbClr val="FFFF00"/>
                </a:solidFill>
              </a:rPr>
              <a:t>Don’t forget about UBC Canvas</a:t>
            </a:r>
            <a:endParaRPr lang="en-US" sz="4800" dirty="0">
              <a:solidFill>
                <a:schemeClr val="bg1"/>
              </a:solidFill>
            </a:endParaRPr>
          </a:p>
        </p:txBody>
      </p:sp>
      <p:pic>
        <p:nvPicPr>
          <p:cNvPr id="4" name="Picture 3" descr="Shape&#10;&#10;Description automatically generated with medium confidence">
            <a:extLst>
              <a:ext uri="{FF2B5EF4-FFF2-40B4-BE49-F238E27FC236}">
                <a16:creationId xmlns:a16="http://schemas.microsoft.com/office/drawing/2014/main" id="{7EB81D06-BA17-9D41-BE21-D9EEB5D1867D}"/>
              </a:ext>
            </a:extLst>
          </p:cNvPr>
          <p:cNvPicPr>
            <a:picLocks noChangeAspect="1"/>
          </p:cNvPicPr>
          <p:nvPr/>
        </p:nvPicPr>
        <p:blipFill>
          <a:blip r:embed="rId2"/>
          <a:stretch>
            <a:fillRect/>
          </a:stretch>
        </p:blipFill>
        <p:spPr>
          <a:xfrm>
            <a:off x="2621780" y="1680884"/>
            <a:ext cx="3900440" cy="3945102"/>
          </a:xfrm>
          <a:prstGeom prst="rect">
            <a:avLst/>
          </a:prstGeom>
        </p:spPr>
      </p:pic>
    </p:spTree>
    <p:extLst>
      <p:ext uri="{BB962C8B-B14F-4D97-AF65-F5344CB8AC3E}">
        <p14:creationId xmlns:p14="http://schemas.microsoft.com/office/powerpoint/2010/main" val="656079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476FA-8CA5-AC49-B0B2-6BEF0AF4957A}"/>
              </a:ext>
            </a:extLst>
          </p:cNvPr>
          <p:cNvSpPr>
            <a:spLocks noGrp="1"/>
          </p:cNvSpPr>
          <p:nvPr>
            <p:ph sz="quarter" idx="10"/>
          </p:nvPr>
        </p:nvSpPr>
        <p:spPr>
          <a:xfrm>
            <a:off x="457200" y="1219200"/>
            <a:ext cx="8229600" cy="4506934"/>
          </a:xfrm>
        </p:spPr>
        <p:txBody>
          <a:bodyPr>
            <a:normAutofit/>
          </a:bodyPr>
          <a:lstStyle/>
          <a:p>
            <a:pPr marL="0" indent="0" algn="ctr">
              <a:lnSpc>
                <a:spcPct val="100000"/>
              </a:lnSpc>
              <a:buNone/>
            </a:pPr>
            <a:r>
              <a:rPr lang="en-US" sz="7200" dirty="0">
                <a:solidFill>
                  <a:schemeClr val="bg1"/>
                </a:solidFill>
                <a:latin typeface="Apple Chancery" panose="03020702040506060504" pitchFamily="66" charset="-79"/>
                <a:cs typeface="Apple Chancery" panose="03020702040506060504" pitchFamily="66" charset="-79"/>
              </a:rPr>
              <a:t>Thank you for </a:t>
            </a:r>
          </a:p>
          <a:p>
            <a:pPr marL="0" indent="0" algn="ctr">
              <a:lnSpc>
                <a:spcPct val="100000"/>
              </a:lnSpc>
              <a:buNone/>
            </a:pPr>
            <a:r>
              <a:rPr lang="en-US" sz="7200" dirty="0">
                <a:solidFill>
                  <a:schemeClr val="bg1"/>
                </a:solidFill>
                <a:latin typeface="Apple Chancery" panose="03020702040506060504" pitchFamily="66" charset="-79"/>
                <a:cs typeface="Apple Chancery" panose="03020702040506060504" pitchFamily="66" charset="-79"/>
              </a:rPr>
              <a:t>your bios</a:t>
            </a:r>
            <a:r>
              <a:rPr lang="en-US" sz="7200" dirty="0">
                <a:solidFill>
                  <a:srgbClr val="FFFF00"/>
                </a:solidFill>
                <a:latin typeface="Apple Chancery" panose="03020702040506060504" pitchFamily="66" charset="-79"/>
                <a:cs typeface="Apple Chancery" panose="03020702040506060504" pitchFamily="66" charset="-79"/>
              </a:rPr>
              <a:t>.</a:t>
            </a:r>
            <a:r>
              <a:rPr lang="en-US" sz="7200" dirty="0">
                <a:solidFill>
                  <a:schemeClr val="bg1"/>
                </a:solidFill>
                <a:latin typeface="Apple Chancery" panose="03020702040506060504" pitchFamily="66" charset="-79"/>
                <a:cs typeface="Apple Chancery" panose="03020702040506060504" pitchFamily="66" charset="-79"/>
              </a:rPr>
              <a:t> </a:t>
            </a:r>
          </a:p>
          <a:p>
            <a:pPr marL="0" indent="0" algn="ctr">
              <a:lnSpc>
                <a:spcPct val="100000"/>
              </a:lnSpc>
              <a:buNone/>
            </a:pPr>
            <a:r>
              <a:rPr lang="en-US" sz="7200" dirty="0">
                <a:solidFill>
                  <a:srgbClr val="FFFF00"/>
                </a:solidFill>
                <a:latin typeface="Apple Chancery" panose="03020702040506060504" pitchFamily="66" charset="-79"/>
                <a:cs typeface="Apple Chancery" panose="03020702040506060504" pitchFamily="66" charset="-79"/>
              </a:rPr>
              <a:t>Much appreciated</a:t>
            </a:r>
            <a:r>
              <a:rPr lang="en-US" sz="7200" dirty="0">
                <a:solidFill>
                  <a:schemeClr val="bg1"/>
                </a:solidFill>
                <a:latin typeface="Apple Chancery" panose="03020702040506060504" pitchFamily="66" charset="-79"/>
                <a:cs typeface="Apple Chancery" panose="03020702040506060504" pitchFamily="66" charset="-79"/>
              </a:rPr>
              <a:t>.</a:t>
            </a:r>
          </a:p>
        </p:txBody>
      </p:sp>
    </p:spTree>
    <p:extLst>
      <p:ext uri="{BB962C8B-B14F-4D97-AF65-F5344CB8AC3E}">
        <p14:creationId xmlns:p14="http://schemas.microsoft.com/office/powerpoint/2010/main" val="2423092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D0E5A-3016-C542-B3FE-C16284CC650D}"/>
              </a:ext>
            </a:extLst>
          </p:cNvPr>
          <p:cNvSpPr>
            <a:spLocks noGrp="1"/>
          </p:cNvSpPr>
          <p:nvPr>
            <p:ph sz="quarter" idx="10"/>
          </p:nvPr>
        </p:nvSpPr>
        <p:spPr>
          <a:xfrm>
            <a:off x="457200" y="1336428"/>
            <a:ext cx="8229600" cy="4185144"/>
          </a:xfrm>
        </p:spPr>
        <p:txBody>
          <a:bodyPr/>
          <a:lstStyle/>
          <a:p>
            <a:pPr marL="0" indent="0" algn="ctr">
              <a:buNone/>
            </a:pPr>
            <a:r>
              <a:rPr lang="en-US" sz="9600" dirty="0">
                <a:solidFill>
                  <a:schemeClr val="bg1"/>
                </a:solidFill>
                <a:latin typeface="American Typewriter"/>
                <a:cs typeface="American Typewriter"/>
              </a:rPr>
              <a:t>News of </a:t>
            </a:r>
          </a:p>
          <a:p>
            <a:pPr marL="0" indent="0" algn="ctr">
              <a:buNone/>
            </a:pPr>
            <a:r>
              <a:rPr lang="en-US" sz="9600" dirty="0">
                <a:solidFill>
                  <a:schemeClr val="bg1"/>
                </a:solidFill>
                <a:latin typeface="American Typewriter"/>
                <a:cs typeface="American Typewriter"/>
              </a:rPr>
              <a:t>the Week</a:t>
            </a:r>
          </a:p>
          <a:p>
            <a:pPr marL="0" indent="0">
              <a:buNone/>
            </a:pPr>
            <a:endParaRPr lang="en-US" dirty="0"/>
          </a:p>
        </p:txBody>
      </p:sp>
    </p:spTree>
    <p:extLst>
      <p:ext uri="{BB962C8B-B14F-4D97-AF65-F5344CB8AC3E}">
        <p14:creationId xmlns:p14="http://schemas.microsoft.com/office/powerpoint/2010/main" val="2918650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403035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1450374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0DF17B-1789-7349-B306-747C266E6148}"/>
              </a:ext>
            </a:extLst>
          </p:cNvPr>
          <p:cNvSpPr>
            <a:spLocks noGrp="1"/>
          </p:cNvSpPr>
          <p:nvPr>
            <p:ph sz="quarter" idx="10"/>
          </p:nvPr>
        </p:nvSpPr>
        <p:spPr>
          <a:xfrm>
            <a:off x="457200" y="2953407"/>
            <a:ext cx="8229600" cy="2772727"/>
          </a:xfrm>
        </p:spPr>
        <p:txBody>
          <a:bodyPr/>
          <a:lstStyle/>
          <a:p>
            <a:pPr marL="0" indent="0" algn="ctr">
              <a:buNone/>
            </a:pPr>
            <a:r>
              <a:rPr lang="en-US" dirty="0">
                <a:solidFill>
                  <a:schemeClr val="bg1"/>
                </a:solidFill>
              </a:rPr>
              <a:t>Have you thought about</a:t>
            </a:r>
            <a:r>
              <a:rPr lang="en-US" dirty="0">
                <a:solidFill>
                  <a:srgbClr val="FF0000"/>
                </a:solidFill>
              </a:rPr>
              <a:t>?</a:t>
            </a:r>
            <a:r>
              <a:rPr lang="en-US" dirty="0">
                <a:solidFill>
                  <a:schemeClr val="bg1"/>
                </a:solidFill>
              </a:rPr>
              <a:t> </a:t>
            </a:r>
            <a:r>
              <a:rPr lang="en-US" dirty="0">
                <a:solidFill>
                  <a:srgbClr val="FFFF00"/>
                </a:solidFill>
              </a:rPr>
              <a:t>…</a:t>
            </a:r>
          </a:p>
        </p:txBody>
      </p:sp>
    </p:spTree>
    <p:extLst>
      <p:ext uri="{BB962C8B-B14F-4D97-AF65-F5344CB8AC3E}">
        <p14:creationId xmlns:p14="http://schemas.microsoft.com/office/powerpoint/2010/main" val="4239288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03384D-BDCB-4847-B7E3-3C54DEBBF272}"/>
              </a:ext>
            </a:extLst>
          </p:cNvPr>
          <p:cNvPicPr>
            <a:picLocks noChangeAspect="1"/>
          </p:cNvPicPr>
          <p:nvPr/>
        </p:nvPicPr>
        <p:blipFill rotWithShape="1">
          <a:blip r:embed="rId2"/>
          <a:srcRect l="29833" r="29833"/>
          <a:stretch/>
        </p:blipFill>
        <p:spPr>
          <a:xfrm>
            <a:off x="2484087" y="170555"/>
            <a:ext cx="4175826" cy="5696845"/>
          </a:xfrm>
          <a:prstGeom prst="rect">
            <a:avLst/>
          </a:prstGeom>
        </p:spPr>
      </p:pic>
    </p:spTree>
    <p:extLst>
      <p:ext uri="{BB962C8B-B14F-4D97-AF65-F5344CB8AC3E}">
        <p14:creationId xmlns:p14="http://schemas.microsoft.com/office/powerpoint/2010/main" val="71230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30629" y="1946468"/>
            <a:ext cx="8875231" cy="3779665"/>
          </a:xfrm>
        </p:spPr>
        <p:txBody>
          <a:bodyPr>
            <a:normAutofit/>
          </a:bodyPr>
          <a:lstStyle/>
          <a:p>
            <a:pPr marL="0" indent="0" algn="ctr">
              <a:buNone/>
            </a:pPr>
            <a:r>
              <a:rPr lang="en-US" sz="1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Logistics</a:t>
            </a:r>
            <a:endParaRPr lang="en-US" sz="14500" dirty="0"/>
          </a:p>
        </p:txBody>
      </p:sp>
    </p:spTree>
    <p:extLst>
      <p:ext uri="{BB962C8B-B14F-4D97-AF65-F5344CB8AC3E}">
        <p14:creationId xmlns:p14="http://schemas.microsoft.com/office/powerpoint/2010/main" val="228873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740728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1099355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Outline of Class</a:t>
            </a:r>
          </a:p>
        </p:txBody>
      </p:sp>
      <p:sp>
        <p:nvSpPr>
          <p:cNvPr id="2" name="Content Placeholder 1"/>
          <p:cNvSpPr>
            <a:spLocks noGrp="1"/>
          </p:cNvSpPr>
          <p:nvPr>
            <p:ph idx="1"/>
          </p:nvPr>
        </p:nvSpPr>
        <p:spPr/>
        <p:txBody>
          <a:bodyPr>
            <a:normAutofit/>
          </a:bodyPr>
          <a:lstStyle/>
          <a:p>
            <a:pPr marL="0" indent="0">
              <a:buNone/>
            </a:pPr>
            <a:r>
              <a:rPr lang="en-US" sz="4000" dirty="0">
                <a:solidFill>
                  <a:schemeClr val="bg1"/>
                </a:solidFill>
              </a:rPr>
              <a:t>1) </a:t>
            </a:r>
            <a:r>
              <a:rPr lang="en-US" sz="4000" dirty="0">
                <a:solidFill>
                  <a:srgbClr val="FFFF00"/>
                </a:solidFill>
              </a:rPr>
              <a:t>Overview of copyright</a:t>
            </a:r>
            <a:r>
              <a:rPr lang="en-US" sz="4000" dirty="0">
                <a:solidFill>
                  <a:srgbClr val="FF0000"/>
                </a:solidFill>
              </a:rPr>
              <a:t>:</a:t>
            </a:r>
          </a:p>
          <a:p>
            <a:pPr lvl="1"/>
            <a:r>
              <a:rPr lang="en-US" sz="4000" dirty="0">
                <a:solidFill>
                  <a:schemeClr val="bg1"/>
                </a:solidFill>
              </a:rPr>
              <a:t>A. </a:t>
            </a:r>
            <a:r>
              <a:rPr lang="en-US" sz="4000" dirty="0">
                <a:solidFill>
                  <a:srgbClr val="FFFF00"/>
                </a:solidFill>
              </a:rPr>
              <a:t>Definition</a:t>
            </a:r>
            <a:r>
              <a:rPr lang="en-US" sz="4000" dirty="0">
                <a:solidFill>
                  <a:schemeClr val="bg1"/>
                </a:solidFill>
              </a:rPr>
              <a:t> of copyright</a:t>
            </a:r>
          </a:p>
          <a:p>
            <a:pPr lvl="1"/>
            <a:r>
              <a:rPr lang="en-US" sz="4000" dirty="0">
                <a:solidFill>
                  <a:schemeClr val="bg1"/>
                </a:solidFill>
              </a:rPr>
              <a:t>B. </a:t>
            </a:r>
            <a:r>
              <a:rPr lang="en-US" sz="4000" dirty="0">
                <a:solidFill>
                  <a:srgbClr val="00B0F0"/>
                </a:solidFill>
              </a:rPr>
              <a:t>Purpose</a:t>
            </a:r>
            <a:r>
              <a:rPr lang="en-US" sz="4000" dirty="0">
                <a:solidFill>
                  <a:schemeClr val="bg1"/>
                </a:solidFill>
              </a:rPr>
              <a:t> of copyright</a:t>
            </a:r>
          </a:p>
          <a:p>
            <a:pPr lvl="1"/>
            <a:r>
              <a:rPr lang="en-US" sz="4000" dirty="0">
                <a:solidFill>
                  <a:schemeClr val="bg1"/>
                </a:solidFill>
              </a:rPr>
              <a:t>C. </a:t>
            </a:r>
            <a:r>
              <a:rPr lang="en-US" sz="4000" dirty="0">
                <a:solidFill>
                  <a:srgbClr val="92D050"/>
                </a:solidFill>
              </a:rPr>
              <a:t>Origins</a:t>
            </a:r>
            <a:r>
              <a:rPr lang="en-US" sz="4000" dirty="0">
                <a:solidFill>
                  <a:schemeClr val="bg1"/>
                </a:solidFill>
              </a:rPr>
              <a:t> of copyright</a:t>
            </a:r>
          </a:p>
          <a:p>
            <a:pPr lvl="1"/>
            <a:r>
              <a:rPr lang="en-US" sz="4000" dirty="0">
                <a:solidFill>
                  <a:schemeClr val="bg1"/>
                </a:solidFill>
              </a:rPr>
              <a:t>D. Which level of government has </a:t>
            </a:r>
            <a:r>
              <a:rPr lang="en-US" sz="4000" dirty="0">
                <a:solidFill>
                  <a:srgbClr val="FFFF00"/>
                </a:solidFill>
              </a:rPr>
              <a:t>legislative authority </a:t>
            </a:r>
            <a:r>
              <a:rPr lang="en-US" sz="4000" dirty="0">
                <a:solidFill>
                  <a:schemeClr val="bg1"/>
                </a:solidFill>
              </a:rPr>
              <a:t>over copyright?</a:t>
            </a:r>
          </a:p>
        </p:txBody>
      </p:sp>
      <p:sp>
        <p:nvSpPr>
          <p:cNvPr id="4" name="Slide Number Placeholder 3"/>
          <p:cNvSpPr>
            <a:spLocks noGrp="1"/>
          </p:cNvSpPr>
          <p:nvPr>
            <p:ph type="sldNum" sz="quarter" idx="12"/>
          </p:nvPr>
        </p:nvSpPr>
        <p:spPr/>
        <p:txBody>
          <a:bodyPr/>
          <a:lstStyle/>
          <a:p>
            <a:fld id="{600857A6-B069-5747-8C2C-4237D03FF20B}" type="slidenum">
              <a:rPr lang="en-US" smtClean="0"/>
              <a:t>22</a:t>
            </a:fld>
            <a:endParaRPr lang="en-US"/>
          </a:p>
        </p:txBody>
      </p:sp>
    </p:spTree>
    <p:extLst>
      <p:ext uri="{BB962C8B-B14F-4D97-AF65-F5344CB8AC3E}">
        <p14:creationId xmlns:p14="http://schemas.microsoft.com/office/powerpoint/2010/main" val="3693626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5"/>
            <a:ext cx="8229600" cy="1143000"/>
          </a:xfrm>
        </p:spPr>
        <p:txBody>
          <a:bodyPr/>
          <a:lstStyle/>
          <a:p>
            <a:r>
              <a:rPr lang="en-US" b="1" dirty="0">
                <a:solidFill>
                  <a:srgbClr val="FFFF00"/>
                </a:solidFill>
              </a:rPr>
              <a:t>Outline</a:t>
            </a:r>
          </a:p>
        </p:txBody>
      </p:sp>
      <p:sp>
        <p:nvSpPr>
          <p:cNvPr id="2" name="Content Placeholder 1"/>
          <p:cNvSpPr>
            <a:spLocks noGrp="1"/>
          </p:cNvSpPr>
          <p:nvPr>
            <p:ph idx="1"/>
          </p:nvPr>
        </p:nvSpPr>
        <p:spPr/>
        <p:txBody>
          <a:bodyPr>
            <a:noAutofit/>
          </a:bodyPr>
          <a:lstStyle/>
          <a:p>
            <a:pPr marL="0" indent="0">
              <a:buNone/>
            </a:pPr>
            <a:r>
              <a:rPr lang="en-US" sz="3800" dirty="0">
                <a:solidFill>
                  <a:schemeClr val="bg1"/>
                </a:solidFill>
              </a:rPr>
              <a:t>2) </a:t>
            </a:r>
            <a:r>
              <a:rPr lang="en-US" sz="3800" dirty="0">
                <a:solidFill>
                  <a:srgbClr val="FFFF00"/>
                </a:solidFill>
              </a:rPr>
              <a:t>What is copyrightable</a:t>
            </a:r>
            <a:r>
              <a:rPr lang="en-US" sz="3800" dirty="0">
                <a:solidFill>
                  <a:srgbClr val="FF0000"/>
                </a:solidFill>
              </a:rPr>
              <a:t>?</a:t>
            </a:r>
          </a:p>
          <a:p>
            <a:pPr lvl="1"/>
            <a:r>
              <a:rPr lang="en-US" sz="3800" dirty="0">
                <a:solidFill>
                  <a:schemeClr val="bg1"/>
                </a:solidFill>
              </a:rPr>
              <a:t>Subsistence of copyright in works</a:t>
            </a:r>
          </a:p>
          <a:p>
            <a:pPr lvl="2">
              <a:buFont typeface="Courier New" panose="02070309020205020404" pitchFamily="49" charset="0"/>
              <a:buChar char="o"/>
            </a:pPr>
            <a:r>
              <a:rPr lang="en-US" sz="3800" dirty="0">
                <a:solidFill>
                  <a:srgbClr val="FFFF00"/>
                </a:solidFill>
              </a:rPr>
              <a:t>Registration</a:t>
            </a:r>
            <a:r>
              <a:rPr lang="en-US" sz="3800" dirty="0">
                <a:solidFill>
                  <a:schemeClr val="bg1"/>
                </a:solidFill>
              </a:rPr>
              <a:t> as a </a:t>
            </a:r>
            <a:r>
              <a:rPr lang="en-US" sz="3800" dirty="0">
                <a:solidFill>
                  <a:srgbClr val="FFFF00"/>
                </a:solidFill>
              </a:rPr>
              <a:t>requirement</a:t>
            </a:r>
            <a:r>
              <a:rPr lang="en-US" sz="3800" dirty="0">
                <a:solidFill>
                  <a:schemeClr val="bg1"/>
                </a:solidFill>
              </a:rPr>
              <a:t> for copyright protection</a:t>
            </a:r>
            <a:r>
              <a:rPr lang="en-US" sz="3800" dirty="0">
                <a:solidFill>
                  <a:srgbClr val="FF0000"/>
                </a:solidFill>
              </a:rPr>
              <a:t>?</a:t>
            </a:r>
          </a:p>
          <a:p>
            <a:pPr lvl="2">
              <a:buFont typeface="Courier New" panose="02070309020205020404" pitchFamily="49" charset="0"/>
              <a:buChar char="o"/>
            </a:pPr>
            <a:r>
              <a:rPr lang="en-US" sz="3800" dirty="0">
                <a:solidFill>
                  <a:srgbClr val="00B0F0"/>
                </a:solidFill>
              </a:rPr>
              <a:t>Fixation</a:t>
            </a:r>
          </a:p>
          <a:p>
            <a:pPr lvl="2">
              <a:buFont typeface="Courier New" panose="02070309020205020404" pitchFamily="49" charset="0"/>
              <a:buChar char="o"/>
            </a:pPr>
            <a:r>
              <a:rPr lang="en-US" sz="3800" dirty="0">
                <a:solidFill>
                  <a:srgbClr val="00B0F0"/>
                </a:solidFill>
              </a:rPr>
              <a:t>Originality</a:t>
            </a:r>
          </a:p>
          <a:p>
            <a:pPr lvl="2">
              <a:buFont typeface="Courier New" panose="02070309020205020404" pitchFamily="49" charset="0"/>
              <a:buChar char="o"/>
            </a:pPr>
            <a:r>
              <a:rPr lang="en-US" sz="3800" dirty="0">
                <a:solidFill>
                  <a:schemeClr val="bg1"/>
                </a:solidFill>
              </a:rPr>
              <a:t>Are </a:t>
            </a:r>
            <a:r>
              <a:rPr lang="en-US" sz="3800" dirty="0">
                <a:solidFill>
                  <a:srgbClr val="00B0F0"/>
                </a:solidFill>
              </a:rPr>
              <a:t>facts and ideas </a:t>
            </a:r>
            <a:r>
              <a:rPr lang="en-US" sz="3800" dirty="0">
                <a:solidFill>
                  <a:schemeClr val="bg1"/>
                </a:solidFill>
              </a:rPr>
              <a:t>protected</a:t>
            </a:r>
            <a:r>
              <a:rPr lang="en-US" sz="3800" dirty="0">
                <a:solidFill>
                  <a:srgbClr val="FF0000"/>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23</a:t>
            </a:fld>
            <a:endParaRPr lang="en-US"/>
          </a:p>
        </p:txBody>
      </p:sp>
    </p:spTree>
    <p:extLst>
      <p:ext uri="{BB962C8B-B14F-4D97-AF65-F5344CB8AC3E}">
        <p14:creationId xmlns:p14="http://schemas.microsoft.com/office/powerpoint/2010/main" val="4159091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5"/>
            <a:ext cx="8229600" cy="1143000"/>
          </a:xfrm>
        </p:spPr>
        <p:txBody>
          <a:bodyPr/>
          <a:lstStyle/>
          <a:p>
            <a:r>
              <a:rPr lang="en-US" b="1" dirty="0">
                <a:solidFill>
                  <a:srgbClr val="FFFF00"/>
                </a:solidFill>
              </a:rPr>
              <a:t>Outline</a:t>
            </a:r>
          </a:p>
        </p:txBody>
      </p:sp>
      <p:sp>
        <p:nvSpPr>
          <p:cNvPr id="2" name="Content Placeholder 1"/>
          <p:cNvSpPr>
            <a:spLocks noGrp="1"/>
          </p:cNvSpPr>
          <p:nvPr>
            <p:ph idx="1"/>
          </p:nvPr>
        </p:nvSpPr>
        <p:spPr/>
        <p:txBody>
          <a:bodyPr>
            <a:noAutofit/>
          </a:bodyPr>
          <a:lstStyle/>
          <a:p>
            <a:pPr marL="457200" lvl="1" indent="0">
              <a:lnSpc>
                <a:spcPct val="100000"/>
              </a:lnSpc>
              <a:buNone/>
            </a:pPr>
            <a:r>
              <a:rPr lang="en-US" sz="3800" dirty="0">
                <a:solidFill>
                  <a:schemeClr val="bg1"/>
                </a:solidFill>
              </a:rPr>
              <a:t>3)</a:t>
            </a:r>
            <a:r>
              <a:rPr lang="en-US" dirty="0"/>
              <a:t> </a:t>
            </a:r>
            <a:r>
              <a:rPr lang="en-US" sz="4000" dirty="0">
                <a:solidFill>
                  <a:srgbClr val="FFFF00"/>
                </a:solidFill>
              </a:rPr>
              <a:t>What does it mean to say that something is </a:t>
            </a:r>
            <a:r>
              <a:rPr lang="en-US" sz="4000" dirty="0">
                <a:solidFill>
                  <a:srgbClr val="00B0F0"/>
                </a:solidFill>
              </a:rPr>
              <a:t>literary, artistic, dramatic, or musical</a:t>
            </a:r>
            <a:r>
              <a:rPr lang="en-US" sz="4000" dirty="0">
                <a:solidFill>
                  <a:srgbClr val="FF0000"/>
                </a:solidFill>
              </a:rPr>
              <a:t>?</a:t>
            </a:r>
            <a:r>
              <a:rPr lang="en-US" sz="4000" dirty="0">
                <a:solidFill>
                  <a:schemeClr val="bg1"/>
                </a:solidFill>
              </a:rPr>
              <a:t> </a:t>
            </a:r>
          </a:p>
          <a:p>
            <a:pPr lvl="1">
              <a:lnSpc>
                <a:spcPct val="100000"/>
              </a:lnSpc>
            </a:pPr>
            <a:r>
              <a:rPr lang="en-US" sz="4000" dirty="0">
                <a:solidFill>
                  <a:schemeClr val="bg1"/>
                </a:solidFill>
              </a:rPr>
              <a:t>What should qualify as copyrightable </a:t>
            </a:r>
            <a:r>
              <a:rPr lang="en-US" sz="4000" dirty="0">
                <a:solidFill>
                  <a:srgbClr val="FFFF00"/>
                </a:solidFill>
              </a:rPr>
              <a:t>“</a:t>
            </a:r>
            <a:r>
              <a:rPr lang="en-US" sz="4000" dirty="0">
                <a:solidFill>
                  <a:srgbClr val="FF0000"/>
                </a:solidFill>
              </a:rPr>
              <a:t>works</a:t>
            </a:r>
            <a:r>
              <a:rPr lang="en-US" sz="4000" dirty="0">
                <a:solidFill>
                  <a:srgbClr val="FFFF00"/>
                </a:solidFill>
              </a:rPr>
              <a:t>”</a:t>
            </a:r>
            <a:r>
              <a:rPr lang="en-US" sz="4000" dirty="0">
                <a:solidFill>
                  <a:srgbClr val="FF0000"/>
                </a:solidFill>
              </a:rPr>
              <a:t>?</a:t>
            </a:r>
          </a:p>
          <a:p>
            <a:pPr marL="457200" lvl="1" indent="0">
              <a:buNone/>
            </a:pPr>
            <a:endParaRPr lang="en-US" sz="4000" dirty="0">
              <a:solidFill>
                <a:schemeClr val="bg1"/>
              </a:solidFill>
            </a:endParaRPr>
          </a:p>
          <a:p>
            <a:pPr marL="0" indent="0">
              <a:buNone/>
            </a:pPr>
            <a:endParaRPr lang="en-US" sz="38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24</a:t>
            </a:fld>
            <a:endParaRPr lang="en-US"/>
          </a:p>
        </p:txBody>
      </p:sp>
    </p:spTree>
    <p:extLst>
      <p:ext uri="{BB962C8B-B14F-4D97-AF65-F5344CB8AC3E}">
        <p14:creationId xmlns:p14="http://schemas.microsoft.com/office/powerpoint/2010/main" val="825118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132263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Overview of copyright</a:t>
            </a:r>
          </a:p>
        </p:txBody>
      </p:sp>
      <p:sp>
        <p:nvSpPr>
          <p:cNvPr id="2" name="Content Placeholder 1"/>
          <p:cNvSpPr>
            <a:spLocks noGrp="1"/>
          </p:cNvSpPr>
          <p:nvPr>
            <p:ph idx="1"/>
          </p:nvPr>
        </p:nvSpPr>
        <p:spPr/>
        <p:txBody>
          <a:bodyPr>
            <a:normAutofit/>
          </a:bodyPr>
          <a:lstStyle/>
          <a:p>
            <a:pPr marL="0" indent="0">
              <a:buNone/>
            </a:pPr>
            <a:r>
              <a:rPr lang="en-US" sz="4000" b="1" dirty="0">
                <a:solidFill>
                  <a:schemeClr val="bg1"/>
                </a:solidFill>
              </a:rPr>
              <a:t>Definition of copyright:</a:t>
            </a:r>
          </a:p>
          <a:p>
            <a:pPr lvl="1"/>
            <a:r>
              <a:rPr lang="en-CA" sz="4000" dirty="0">
                <a:solidFill>
                  <a:schemeClr val="bg1"/>
                </a:solidFill>
              </a:rPr>
              <a:t>Set of </a:t>
            </a:r>
            <a:r>
              <a:rPr lang="en-CA" sz="4000" dirty="0">
                <a:solidFill>
                  <a:srgbClr val="FF0000"/>
                </a:solidFill>
              </a:rPr>
              <a:t>exclusive </a:t>
            </a:r>
            <a:r>
              <a:rPr lang="en-CA" sz="4000" dirty="0">
                <a:solidFill>
                  <a:schemeClr val="bg1"/>
                </a:solidFill>
              </a:rPr>
              <a:t>rights in works of </a:t>
            </a:r>
            <a:r>
              <a:rPr lang="en-CA" sz="4000" i="1" dirty="0">
                <a:solidFill>
                  <a:srgbClr val="FFFF00"/>
                </a:solidFill>
              </a:rPr>
              <a:t>expression</a:t>
            </a:r>
            <a:r>
              <a:rPr lang="en-CA" sz="4000" dirty="0">
                <a:solidFill>
                  <a:schemeClr val="bg1"/>
                </a:solidFill>
              </a:rPr>
              <a:t>; performers’ </a:t>
            </a:r>
            <a:r>
              <a:rPr lang="en-CA" sz="4000" i="1" dirty="0">
                <a:solidFill>
                  <a:srgbClr val="FFFF00"/>
                </a:solidFill>
              </a:rPr>
              <a:t>performances</a:t>
            </a:r>
            <a:r>
              <a:rPr lang="en-CA" sz="4000" dirty="0">
                <a:solidFill>
                  <a:schemeClr val="bg1"/>
                </a:solidFill>
              </a:rPr>
              <a:t>; sound </a:t>
            </a:r>
            <a:r>
              <a:rPr lang="en-CA" sz="4000" i="1" dirty="0">
                <a:solidFill>
                  <a:srgbClr val="FFFF00"/>
                </a:solidFill>
              </a:rPr>
              <a:t>recordings</a:t>
            </a:r>
            <a:r>
              <a:rPr lang="en-CA" sz="4000" dirty="0">
                <a:solidFill>
                  <a:schemeClr val="bg1"/>
                </a:solidFill>
              </a:rPr>
              <a:t>; and communication </a:t>
            </a:r>
            <a:r>
              <a:rPr lang="en-CA" sz="4000" i="1" dirty="0">
                <a:solidFill>
                  <a:srgbClr val="FFFF00"/>
                </a:solidFill>
              </a:rPr>
              <a:t>signals</a:t>
            </a:r>
            <a:r>
              <a:rPr lang="en-CA" sz="4000"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26</a:t>
            </a:fld>
            <a:endParaRPr lang="en-US"/>
          </a:p>
        </p:txBody>
      </p:sp>
      <p:pic>
        <p:nvPicPr>
          <p:cNvPr id="5" name="Picture 4">
            <a:extLst>
              <a:ext uri="{FF2B5EF4-FFF2-40B4-BE49-F238E27FC236}">
                <a16:creationId xmlns:a16="http://schemas.microsoft.com/office/drawing/2014/main" id="{8B71751E-99EE-614C-824E-6B96744CB00A}"/>
              </a:ext>
            </a:extLst>
          </p:cNvPr>
          <p:cNvPicPr>
            <a:picLocks noChangeAspect="1"/>
          </p:cNvPicPr>
          <p:nvPr/>
        </p:nvPicPr>
        <p:blipFill>
          <a:blip r:embed="rId3"/>
          <a:stretch>
            <a:fillRect/>
          </a:stretch>
        </p:blipFill>
        <p:spPr>
          <a:xfrm>
            <a:off x="4738941" y="4319794"/>
            <a:ext cx="2450998" cy="1429749"/>
          </a:xfrm>
          <a:prstGeom prst="rect">
            <a:avLst/>
          </a:prstGeom>
        </p:spPr>
      </p:pic>
      <p:sp>
        <p:nvSpPr>
          <p:cNvPr id="7" name="TextBox 6">
            <a:extLst>
              <a:ext uri="{FF2B5EF4-FFF2-40B4-BE49-F238E27FC236}">
                <a16:creationId xmlns:a16="http://schemas.microsoft.com/office/drawing/2014/main" id="{9472A6E4-F91F-DD48-AA72-BB171E35D0B7}"/>
              </a:ext>
            </a:extLst>
          </p:cNvPr>
          <p:cNvSpPr txBox="1"/>
          <p:nvPr/>
        </p:nvSpPr>
        <p:spPr>
          <a:xfrm>
            <a:off x="4222460" y="5763448"/>
            <a:ext cx="2967479" cy="461665"/>
          </a:xfrm>
          <a:prstGeom prst="rect">
            <a:avLst/>
          </a:prstGeom>
          <a:noFill/>
        </p:spPr>
        <p:txBody>
          <a:bodyPr wrap="none" rtlCol="0">
            <a:spAutoFit/>
          </a:bodyPr>
          <a:lstStyle/>
          <a:p>
            <a:pPr algn="ctr"/>
            <a:r>
              <a:rPr lang="en-CA" sz="1200" dirty="0">
                <a:solidFill>
                  <a:schemeClr val="bg1"/>
                </a:solidFill>
              </a:rPr>
              <a:t>The Clash, Chateau </a:t>
            </a:r>
            <a:r>
              <a:rPr lang="en-CA" sz="1200" dirty="0" err="1">
                <a:solidFill>
                  <a:schemeClr val="bg1"/>
                </a:solidFill>
              </a:rPr>
              <a:t>Neuf</a:t>
            </a:r>
            <a:r>
              <a:rPr lang="en-CA" sz="1200" dirty="0">
                <a:solidFill>
                  <a:schemeClr val="bg1"/>
                </a:solidFill>
              </a:rPr>
              <a:t>, Oslo, Norway </a:t>
            </a:r>
          </a:p>
          <a:p>
            <a:pPr algn="ctr"/>
            <a:r>
              <a:rPr lang="en-CA" sz="1200" dirty="0">
                <a:solidFill>
                  <a:schemeClr val="bg1"/>
                </a:solidFill>
              </a:rPr>
              <a:t>21 May 1980  Helge </a:t>
            </a:r>
            <a:r>
              <a:rPr lang="en-CA" sz="1200" dirty="0" err="1">
                <a:solidFill>
                  <a:schemeClr val="bg1"/>
                </a:solidFill>
              </a:rPr>
              <a:t>Øverås</a:t>
            </a:r>
            <a:r>
              <a:rPr lang="en-CA" sz="1200" dirty="0">
                <a:solidFill>
                  <a:schemeClr val="bg1"/>
                </a:solidFill>
              </a:rPr>
              <a:t> </a:t>
            </a:r>
            <a:endParaRPr lang="en-US" sz="1200" dirty="0">
              <a:solidFill>
                <a:schemeClr val="bg1"/>
              </a:solidFill>
            </a:endParaRPr>
          </a:p>
        </p:txBody>
      </p:sp>
    </p:spTree>
    <p:extLst>
      <p:ext uri="{BB962C8B-B14F-4D97-AF65-F5344CB8AC3E}">
        <p14:creationId xmlns:p14="http://schemas.microsoft.com/office/powerpoint/2010/main" val="4259924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5058-BFED-414A-B478-E80F2C648BC4}"/>
              </a:ext>
            </a:extLst>
          </p:cNvPr>
          <p:cNvSpPr>
            <a:spLocks noGrp="1"/>
          </p:cNvSpPr>
          <p:nvPr>
            <p:ph type="title"/>
          </p:nvPr>
        </p:nvSpPr>
        <p:spPr/>
        <p:txBody>
          <a:bodyPr/>
          <a:lstStyle/>
          <a:p>
            <a:r>
              <a:rPr lang="en-US" b="1" dirty="0">
                <a:solidFill>
                  <a:srgbClr val="FFFF00"/>
                </a:solidFill>
              </a:rPr>
              <a:t>Overview of copyright</a:t>
            </a:r>
            <a:endParaRPr lang="en-US" dirty="0"/>
          </a:p>
        </p:txBody>
      </p:sp>
      <p:sp>
        <p:nvSpPr>
          <p:cNvPr id="3" name="Content Placeholder 2">
            <a:extLst>
              <a:ext uri="{FF2B5EF4-FFF2-40B4-BE49-F238E27FC236}">
                <a16:creationId xmlns:a16="http://schemas.microsoft.com/office/drawing/2014/main" id="{0E7D0EF8-F8DE-6443-86F2-D94483A8AE42}"/>
              </a:ext>
            </a:extLst>
          </p:cNvPr>
          <p:cNvSpPr>
            <a:spLocks noGrp="1"/>
          </p:cNvSpPr>
          <p:nvPr>
            <p:ph sz="quarter" idx="10"/>
          </p:nvPr>
        </p:nvSpPr>
        <p:spPr>
          <a:xfrm>
            <a:off x="457199" y="1408134"/>
            <a:ext cx="8520545" cy="4318000"/>
          </a:xfrm>
        </p:spPr>
        <p:txBody>
          <a:bodyPr>
            <a:normAutofit lnSpcReduction="10000"/>
          </a:bodyPr>
          <a:lstStyle/>
          <a:p>
            <a:pPr marL="0" indent="0">
              <a:lnSpc>
                <a:spcPct val="100000"/>
              </a:lnSpc>
              <a:buNone/>
            </a:pPr>
            <a:r>
              <a:rPr lang="en-US" sz="3600" b="1" dirty="0">
                <a:solidFill>
                  <a:srgbClr val="00B0F0"/>
                </a:solidFill>
              </a:rPr>
              <a:t>Justifications</a:t>
            </a:r>
          </a:p>
          <a:p>
            <a:pPr>
              <a:lnSpc>
                <a:spcPct val="100000"/>
              </a:lnSpc>
            </a:pPr>
            <a:r>
              <a:rPr lang="en-US" sz="3600" dirty="0">
                <a:solidFill>
                  <a:schemeClr val="bg1"/>
                </a:solidFill>
              </a:rPr>
              <a:t>Economic incentive for creation (</a:t>
            </a:r>
            <a:r>
              <a:rPr lang="en-US" sz="3600" dirty="0">
                <a:solidFill>
                  <a:srgbClr val="FFFF00"/>
                </a:solidFill>
              </a:rPr>
              <a:t>then why does copyright continue after death</a:t>
            </a:r>
            <a:r>
              <a:rPr lang="en-US" sz="3600" dirty="0">
                <a:solidFill>
                  <a:schemeClr val="bg1"/>
                </a:solidFill>
              </a:rPr>
              <a:t>)?</a:t>
            </a:r>
          </a:p>
          <a:p>
            <a:pPr>
              <a:lnSpc>
                <a:spcPct val="100000"/>
              </a:lnSpc>
            </a:pPr>
            <a:r>
              <a:rPr lang="en-US" sz="3600" dirty="0">
                <a:solidFill>
                  <a:schemeClr val="bg1"/>
                </a:solidFill>
              </a:rPr>
              <a:t>Societal </a:t>
            </a:r>
            <a:r>
              <a:rPr lang="en-US" sz="3600" dirty="0">
                <a:solidFill>
                  <a:srgbClr val="FFFF00"/>
                </a:solidFill>
              </a:rPr>
              <a:t>“</a:t>
            </a:r>
            <a:r>
              <a:rPr lang="en-US" sz="3600" dirty="0">
                <a:solidFill>
                  <a:srgbClr val="00B0F0"/>
                </a:solidFill>
              </a:rPr>
              <a:t>progress in the arts &amp; sciences</a:t>
            </a:r>
            <a:r>
              <a:rPr lang="en-US" sz="3600" dirty="0">
                <a:solidFill>
                  <a:srgbClr val="FFFF00"/>
                </a:solidFill>
              </a:rPr>
              <a:t>”</a:t>
            </a:r>
          </a:p>
          <a:p>
            <a:pPr>
              <a:lnSpc>
                <a:spcPct val="100000"/>
              </a:lnSpc>
            </a:pPr>
            <a:r>
              <a:rPr lang="en-US" sz="3600" dirty="0">
                <a:solidFill>
                  <a:schemeClr val="bg1"/>
                </a:solidFill>
              </a:rPr>
              <a:t>Natural </a:t>
            </a:r>
            <a:r>
              <a:rPr lang="en-US" sz="3600" dirty="0">
                <a:solidFill>
                  <a:srgbClr val="FFFF00"/>
                </a:solidFill>
              </a:rPr>
              <a:t>rights to </a:t>
            </a:r>
            <a:r>
              <a:rPr lang="en-US" sz="3600" dirty="0">
                <a:solidFill>
                  <a:schemeClr val="bg1"/>
                </a:solidFill>
              </a:rPr>
              <a:t>one’s own </a:t>
            </a:r>
            <a:r>
              <a:rPr lang="en-US" sz="3600" dirty="0">
                <a:solidFill>
                  <a:srgbClr val="FFFF00"/>
                </a:solidFill>
              </a:rPr>
              <a:t>labour </a:t>
            </a:r>
            <a:r>
              <a:rPr lang="en-US" sz="3600" dirty="0">
                <a:solidFill>
                  <a:srgbClr val="FF0000"/>
                </a:solidFill>
              </a:rPr>
              <a:t>&amp;</a:t>
            </a:r>
            <a:r>
              <a:rPr lang="en-US" sz="3600" dirty="0">
                <a:solidFill>
                  <a:srgbClr val="FFFF00"/>
                </a:solidFill>
              </a:rPr>
              <a:t> </a:t>
            </a:r>
            <a:r>
              <a:rPr lang="en-US" sz="3600" dirty="0">
                <a:solidFill>
                  <a:srgbClr val="00B0F0"/>
                </a:solidFill>
              </a:rPr>
              <a:t>personality </a:t>
            </a:r>
            <a:r>
              <a:rPr lang="en-US" sz="3600" dirty="0">
                <a:solidFill>
                  <a:srgbClr val="FFFF00"/>
                </a:solidFill>
              </a:rPr>
              <a:t>(</a:t>
            </a:r>
            <a:r>
              <a:rPr lang="en-US" sz="3600" dirty="0">
                <a:solidFill>
                  <a:srgbClr val="FF0000"/>
                </a:solidFill>
                <a:sym typeface="Wingdings" pitchFamily="2" charset="2"/>
              </a:rPr>
              <a:t></a:t>
            </a:r>
            <a:r>
              <a:rPr lang="en-US" sz="3600" dirty="0">
                <a:solidFill>
                  <a:schemeClr val="bg1"/>
                </a:solidFill>
                <a:sym typeface="Wingdings" pitchFamily="2" charset="2"/>
              </a:rPr>
              <a:t> personality </a:t>
            </a:r>
            <a:r>
              <a:rPr lang="en-US" sz="3600" dirty="0">
                <a:solidFill>
                  <a:srgbClr val="FF0000"/>
                </a:solidFill>
                <a:sym typeface="Wingdings" pitchFamily="2" charset="2"/>
              </a:rPr>
              <a:t>=</a:t>
            </a:r>
            <a:r>
              <a:rPr lang="en-US" sz="3600" dirty="0">
                <a:solidFill>
                  <a:schemeClr val="bg1"/>
                </a:solidFill>
                <a:sym typeface="Wingdings" pitchFamily="2" charset="2"/>
              </a:rPr>
              <a:t> privacy </a:t>
            </a:r>
            <a:r>
              <a:rPr lang="en-US" sz="3600" dirty="0">
                <a:solidFill>
                  <a:srgbClr val="FF0000"/>
                </a:solidFill>
                <a:sym typeface="Wingdings" pitchFamily="2" charset="2"/>
              </a:rPr>
              <a:t>or</a:t>
            </a:r>
            <a:r>
              <a:rPr lang="en-US" sz="3600" dirty="0">
                <a:solidFill>
                  <a:schemeClr val="bg1"/>
                </a:solidFill>
                <a:sym typeface="Wingdings" pitchFamily="2" charset="2"/>
              </a:rPr>
              <a:t> IP</a:t>
            </a:r>
            <a:r>
              <a:rPr lang="en-US" sz="3600" dirty="0">
                <a:solidFill>
                  <a:srgbClr val="FFFF00"/>
                </a:solidFill>
                <a:sym typeface="Wingdings" pitchFamily="2" charset="2"/>
              </a:rPr>
              <a:t>)</a:t>
            </a:r>
            <a:endParaRPr lang="en-US" sz="3600" dirty="0">
              <a:solidFill>
                <a:srgbClr val="FFFF00"/>
              </a:solidFill>
            </a:endParaRPr>
          </a:p>
          <a:p>
            <a:pPr>
              <a:lnSpc>
                <a:spcPct val="100000"/>
              </a:lnSpc>
            </a:pPr>
            <a:r>
              <a:rPr lang="en-US" sz="3600" dirty="0">
                <a:solidFill>
                  <a:schemeClr val="bg1"/>
                </a:solidFill>
              </a:rPr>
              <a:t>Reinforces </a:t>
            </a:r>
            <a:r>
              <a:rPr lang="en-US" sz="3600" dirty="0">
                <a:solidFill>
                  <a:srgbClr val="FFFF00"/>
                </a:solidFill>
              </a:rPr>
              <a:t>free expression</a:t>
            </a:r>
            <a:r>
              <a:rPr lang="en-US" sz="3600" dirty="0">
                <a:solidFill>
                  <a:srgbClr val="FF0000"/>
                </a:solidFill>
              </a:rPr>
              <a:t>?</a:t>
            </a:r>
          </a:p>
        </p:txBody>
      </p:sp>
    </p:spTree>
    <p:extLst>
      <p:ext uri="{BB962C8B-B14F-4D97-AF65-F5344CB8AC3E}">
        <p14:creationId xmlns:p14="http://schemas.microsoft.com/office/powerpoint/2010/main" val="3400124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818"/>
            <a:ext cx="9144000" cy="890865"/>
          </a:xfrm>
        </p:spPr>
        <p:txBody>
          <a:bodyPr>
            <a:normAutofit/>
          </a:bodyPr>
          <a:lstStyle/>
          <a:p>
            <a:pPr algn="ctr"/>
            <a:r>
              <a:rPr lang="en-US" b="1" i="1" dirty="0">
                <a:solidFill>
                  <a:srgbClr val="FFFF00"/>
                </a:solidFill>
              </a:rPr>
              <a:t>The Romantic Author</a:t>
            </a:r>
            <a:r>
              <a:rPr lang="en-US" b="1" i="1" dirty="0">
                <a:solidFill>
                  <a:srgbClr val="0000FF"/>
                </a:solidFill>
              </a:rPr>
              <a:t> </a:t>
            </a:r>
            <a:r>
              <a:rPr lang="en-US" dirty="0">
                <a:solidFill>
                  <a:schemeClr val="bg1"/>
                </a:solidFill>
              </a:rPr>
              <a:t>(The “Unique Gift”)</a:t>
            </a:r>
            <a:endParaRPr lang="en-US" b="1" dirty="0">
              <a:solidFill>
                <a:schemeClr val="bg1"/>
              </a:solidFill>
            </a:endParaRPr>
          </a:p>
        </p:txBody>
      </p:sp>
      <p:sp>
        <p:nvSpPr>
          <p:cNvPr id="3" name="Content Placeholder 2"/>
          <p:cNvSpPr>
            <a:spLocks noGrp="1"/>
          </p:cNvSpPr>
          <p:nvPr>
            <p:ph sz="quarter" idx="10"/>
          </p:nvPr>
        </p:nvSpPr>
        <p:spPr>
          <a:xfrm>
            <a:off x="463138" y="982324"/>
            <a:ext cx="8223662" cy="5161397"/>
          </a:xfrm>
        </p:spPr>
        <p:txBody>
          <a:bodyPr>
            <a:normAutofit/>
          </a:bodyPr>
          <a:lstStyle/>
          <a:p>
            <a:pPr marL="0" indent="0">
              <a:lnSpc>
                <a:spcPct val="100000"/>
              </a:lnSpc>
              <a:buNone/>
            </a:pPr>
            <a:r>
              <a:rPr lang="en-US" sz="2800" dirty="0">
                <a:solidFill>
                  <a:srgbClr val="FFFFFF"/>
                </a:solidFill>
              </a:rPr>
              <a:t>* “T</a:t>
            </a:r>
            <a:r>
              <a:rPr lang="en-US" sz="2800" i="1" dirty="0">
                <a:solidFill>
                  <a:srgbClr val="FFFFFF"/>
                </a:solidFill>
              </a:rPr>
              <a:t>he creative is the place where no one else has ever been. You have to leave the city of your comfort and go into the wilderness of your intuition. What you’ll discover will be wonderful. </a:t>
            </a:r>
            <a:r>
              <a:rPr lang="en-US" sz="2800" i="1" dirty="0">
                <a:solidFill>
                  <a:schemeClr val="accent5"/>
                </a:solidFill>
              </a:rPr>
              <a:t>What you’ll discover is yourself</a:t>
            </a:r>
            <a:r>
              <a:rPr lang="en-US" sz="2800" dirty="0">
                <a:solidFill>
                  <a:srgbClr val="FFFFFF"/>
                </a:solidFill>
              </a:rPr>
              <a:t>.”</a:t>
            </a:r>
            <a:endParaRPr lang="en-US" sz="2800" b="1" dirty="0">
              <a:solidFill>
                <a:srgbClr val="000000"/>
              </a:solidFill>
            </a:endParaRPr>
          </a:p>
          <a:p>
            <a:pPr marL="0" indent="0">
              <a:lnSpc>
                <a:spcPct val="100000"/>
              </a:lnSpc>
              <a:buNone/>
            </a:pPr>
            <a:r>
              <a:rPr lang="en-US" sz="2800" b="1" dirty="0">
                <a:solidFill>
                  <a:srgbClr val="FFFFFF"/>
                </a:solidFill>
              </a:rPr>
              <a:t>*</a:t>
            </a:r>
            <a:r>
              <a:rPr lang="en-US" sz="2800" dirty="0">
                <a:solidFill>
                  <a:srgbClr val="FFFFFF"/>
                </a:solidFill>
              </a:rPr>
              <a:t> </a:t>
            </a:r>
            <a:r>
              <a:rPr lang="en-US" sz="2800" dirty="0">
                <a:solidFill>
                  <a:srgbClr val="FF0000"/>
                </a:solidFill>
              </a:rPr>
              <a:t>Personal creation </a:t>
            </a:r>
            <a:r>
              <a:rPr lang="en-US" sz="2800" b="1" i="1" dirty="0">
                <a:solidFill>
                  <a:schemeClr val="accent5"/>
                </a:solidFill>
              </a:rPr>
              <a:t>mythology</a:t>
            </a:r>
            <a:r>
              <a:rPr lang="en-US" sz="2800" dirty="0">
                <a:solidFill>
                  <a:schemeClr val="tx1"/>
                </a:solidFill>
              </a:rPr>
              <a:t> </a:t>
            </a:r>
            <a:r>
              <a:rPr lang="en-US" sz="2800" dirty="0">
                <a:solidFill>
                  <a:schemeClr val="bg1"/>
                </a:solidFill>
              </a:rPr>
              <a:t>deeply rooted in our psyches’: </a:t>
            </a:r>
            <a:r>
              <a:rPr lang="en-US" sz="2800" b="1" i="1" dirty="0">
                <a:solidFill>
                  <a:schemeClr val="bg1"/>
                </a:solidFill>
              </a:rPr>
              <a:t>“And G-d said: ‘Let us make man in our image, after our likeness;”</a:t>
            </a:r>
            <a:r>
              <a:rPr lang="en-US" sz="2800" dirty="0">
                <a:solidFill>
                  <a:schemeClr val="bg1"/>
                </a:solidFill>
              </a:rPr>
              <a:t>(Genesis, Chap. 1 Verse 26)</a:t>
            </a:r>
            <a:endParaRPr lang="en-US" sz="2800" b="1" i="1" dirty="0"/>
          </a:p>
          <a:p>
            <a:pPr marL="0" indent="0">
              <a:lnSpc>
                <a:spcPct val="100000"/>
              </a:lnSpc>
              <a:buNone/>
            </a:pPr>
            <a:r>
              <a:rPr lang="en-US" sz="2800" b="1" i="1" dirty="0">
                <a:solidFill>
                  <a:srgbClr val="FFFFFF"/>
                </a:solidFill>
              </a:rPr>
              <a:t>* View of creativity as </a:t>
            </a:r>
            <a:r>
              <a:rPr lang="en-US" sz="2800" b="1" i="1" dirty="0">
                <a:solidFill>
                  <a:srgbClr val="FF0000"/>
                </a:solidFill>
              </a:rPr>
              <a:t>uniquely personal </a:t>
            </a:r>
            <a:r>
              <a:rPr lang="en-US" sz="2800" b="1" i="1" dirty="0">
                <a:solidFill>
                  <a:srgbClr val="FFFF00"/>
                </a:solidFill>
              </a:rPr>
              <a:t>(or not) </a:t>
            </a:r>
            <a:r>
              <a:rPr lang="en-US" sz="2800" b="1" i="1" dirty="0">
                <a:solidFill>
                  <a:srgbClr val="FFFFFF"/>
                </a:solidFill>
              </a:rPr>
              <a:t>impacts beliefs about copyright &amp; IP</a:t>
            </a:r>
            <a:endParaRPr lang="en-US" sz="2800" b="1" i="1" dirty="0"/>
          </a:p>
          <a:p>
            <a:pPr>
              <a:buFontTx/>
              <a:buChar char="•"/>
            </a:pPr>
            <a:endParaRPr lang="en-US" sz="2800" b="1" i="1" dirty="0"/>
          </a:p>
          <a:p>
            <a:pPr>
              <a:buFontTx/>
              <a:buChar char="•"/>
            </a:pPr>
            <a:endParaRPr lang="en-US" sz="2800" b="1" i="1" dirty="0"/>
          </a:p>
          <a:p>
            <a:pPr marL="0" indent="0">
              <a:buNone/>
            </a:pPr>
            <a:endParaRPr lang="en-US" sz="2800" b="1" i="1" dirty="0"/>
          </a:p>
          <a:p>
            <a:pPr>
              <a:buFontTx/>
              <a:buChar char="•"/>
            </a:pPr>
            <a:endParaRPr lang="en-US" dirty="0"/>
          </a:p>
          <a:p>
            <a:endParaRPr lang="en-US" dirty="0"/>
          </a:p>
        </p:txBody>
      </p:sp>
      <p:pic>
        <p:nvPicPr>
          <p:cNvPr id="4" name="Content Placeholder 5" descr="file00059507652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72311" y="5562219"/>
            <a:ext cx="1743481" cy="699308"/>
          </a:xfrm>
          <a:prstGeom prst="rect">
            <a:avLst/>
          </a:prstGeom>
        </p:spPr>
      </p:pic>
    </p:spTree>
    <p:extLst>
      <p:ext uri="{BB962C8B-B14F-4D97-AF65-F5344CB8AC3E}">
        <p14:creationId xmlns:p14="http://schemas.microsoft.com/office/powerpoint/2010/main" val="2153199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i="1" dirty="0">
                <a:latin typeface="Apple Chancery"/>
                <a:cs typeface="Apple Chancery"/>
              </a:rPr>
              <a:t>    </a:t>
            </a:r>
            <a:r>
              <a:rPr lang="en-US" sz="4800" b="1" i="1" dirty="0">
                <a:solidFill>
                  <a:srgbClr val="558ED5"/>
                </a:solidFill>
                <a:latin typeface="Apple Chancery"/>
                <a:cs typeface="Apple Chancery"/>
              </a:rPr>
              <a:t>Please Self Identify</a:t>
            </a:r>
            <a:r>
              <a:rPr lang="en-US" sz="4800" dirty="0">
                <a:solidFill>
                  <a:srgbClr val="558ED5"/>
                </a:solidFill>
              </a:rPr>
              <a:t> </a:t>
            </a:r>
            <a:r>
              <a:rPr lang="en-US" sz="4800" dirty="0"/>
              <a:t> </a:t>
            </a:r>
            <a:r>
              <a:rPr lang="en-US" dirty="0"/>
              <a:t> </a:t>
            </a:r>
          </a:p>
        </p:txBody>
      </p:sp>
      <p:sp>
        <p:nvSpPr>
          <p:cNvPr id="3" name="Content Placeholder 2"/>
          <p:cNvSpPr>
            <a:spLocks noGrp="1"/>
          </p:cNvSpPr>
          <p:nvPr>
            <p:ph sz="quarter" idx="10"/>
          </p:nvPr>
        </p:nvSpPr>
        <p:spPr>
          <a:xfrm>
            <a:off x="457200" y="1408134"/>
            <a:ext cx="8229600" cy="4687866"/>
          </a:xfrm>
        </p:spPr>
        <p:txBody>
          <a:bodyPr>
            <a:normAutofit/>
          </a:bodyPr>
          <a:lstStyle/>
          <a:p>
            <a:pPr marL="0" indent="0">
              <a:buNone/>
            </a:pPr>
            <a:r>
              <a:rPr lang="en-US" sz="6000" b="1" dirty="0">
                <a:solidFill>
                  <a:schemeClr val="tx1"/>
                </a:solidFill>
                <a:latin typeface="American Typewriter"/>
                <a:cs typeface="American Typewriter"/>
              </a:rPr>
              <a:t>         </a:t>
            </a:r>
            <a:r>
              <a:rPr lang="en-US" sz="7200" b="1" dirty="0">
                <a:solidFill>
                  <a:srgbClr val="FFFFFF"/>
                </a:solidFill>
                <a:latin typeface="American Typewriter"/>
                <a:cs typeface="American Typewriter"/>
              </a:rPr>
              <a:t>AUTHOR</a:t>
            </a:r>
          </a:p>
          <a:p>
            <a:pPr marL="0" indent="0">
              <a:buNone/>
            </a:pPr>
            <a:r>
              <a:rPr lang="en-US" sz="7200" b="1" dirty="0">
                <a:solidFill>
                  <a:schemeClr val="tx1"/>
                </a:solidFill>
                <a:latin typeface="American Typewriter"/>
                <a:cs typeface="American Typewriter"/>
              </a:rPr>
              <a:t>               </a:t>
            </a:r>
            <a:r>
              <a:rPr lang="en-US" sz="7200" b="1" dirty="0">
                <a:solidFill>
                  <a:srgbClr val="FF0000"/>
                </a:solidFill>
                <a:latin typeface="American Typewriter"/>
                <a:cs typeface="American Typewriter"/>
              </a:rPr>
              <a:t>or</a:t>
            </a:r>
          </a:p>
          <a:p>
            <a:pPr marL="0" indent="0">
              <a:buNone/>
            </a:pPr>
            <a:r>
              <a:rPr lang="en-US" sz="7200" b="1" dirty="0">
                <a:solidFill>
                  <a:schemeClr val="tx1"/>
                </a:solidFill>
                <a:latin typeface="American Typewriter"/>
                <a:cs typeface="American Typewriter"/>
              </a:rPr>
              <a:t>     </a:t>
            </a:r>
            <a:r>
              <a:rPr lang="en-US" sz="7200" b="1" dirty="0">
                <a:solidFill>
                  <a:srgbClr val="FFFFFF"/>
                </a:solidFill>
                <a:latin typeface="American Typewriter"/>
                <a:cs typeface="American Typewriter"/>
              </a:rPr>
              <a:t>CONNECTOR</a:t>
            </a:r>
          </a:p>
          <a:p>
            <a:pPr marL="0" indent="0">
              <a:buNone/>
            </a:pPr>
            <a:endParaRPr lang="en-US" b="1" dirty="0">
              <a:solidFill>
                <a:schemeClr val="tx1"/>
              </a:solidFill>
              <a:latin typeface="American Typewriter"/>
              <a:cs typeface="American Typewriter"/>
            </a:endParaRPr>
          </a:p>
          <a:p>
            <a:pPr marL="0" indent="0">
              <a:buNone/>
            </a:pPr>
            <a:r>
              <a:rPr lang="en-US" b="1" dirty="0">
                <a:solidFill>
                  <a:schemeClr val="tx1"/>
                </a:solidFill>
                <a:latin typeface="American Typewriter"/>
                <a:cs typeface="American Typewriter"/>
              </a:rPr>
              <a:t>                       </a:t>
            </a:r>
            <a:endParaRPr lang="en-US" b="1" dirty="0">
              <a:solidFill>
                <a:srgbClr val="008000"/>
              </a:solidFill>
              <a:latin typeface="Apple Chancery"/>
              <a:cs typeface="Apple Chancery"/>
            </a:endParaRPr>
          </a:p>
        </p:txBody>
      </p:sp>
    </p:spTree>
    <p:extLst>
      <p:ext uri="{BB962C8B-B14F-4D97-AF65-F5344CB8AC3E}">
        <p14:creationId xmlns:p14="http://schemas.microsoft.com/office/powerpoint/2010/main" val="246697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1613-7F8F-E246-A0C2-9BA83B1081F1}"/>
              </a:ext>
            </a:extLst>
          </p:cNvPr>
          <p:cNvSpPr>
            <a:spLocks noGrp="1"/>
          </p:cNvSpPr>
          <p:nvPr>
            <p:ph type="title"/>
          </p:nvPr>
        </p:nvSpPr>
        <p:spPr>
          <a:xfrm>
            <a:off x="457200" y="0"/>
            <a:ext cx="8229600" cy="1016000"/>
          </a:xfrm>
        </p:spPr>
        <p:txBody>
          <a:bodyPr/>
          <a:lstStyle/>
          <a:p>
            <a:pPr algn="ctr"/>
            <a:r>
              <a:rPr lang="en-US" dirty="0">
                <a:solidFill>
                  <a:schemeClr val="bg1"/>
                </a:solidFill>
              </a:rPr>
              <a:t>Any Questions</a:t>
            </a:r>
            <a:r>
              <a:rPr lang="en-US" dirty="0">
                <a:solidFill>
                  <a:srgbClr val="FFFF00"/>
                </a:solidFill>
              </a:rPr>
              <a:t>?</a:t>
            </a:r>
            <a:r>
              <a:rPr lang="en-US" dirty="0">
                <a:solidFill>
                  <a:srgbClr val="FF0000"/>
                </a:solidFill>
              </a:rPr>
              <a:t>…</a:t>
            </a:r>
          </a:p>
        </p:txBody>
      </p:sp>
      <p:pic>
        <p:nvPicPr>
          <p:cNvPr id="5" name="Picture 4" descr="Text&#10;&#10;Description automatically generated">
            <a:extLst>
              <a:ext uri="{FF2B5EF4-FFF2-40B4-BE49-F238E27FC236}">
                <a16:creationId xmlns:a16="http://schemas.microsoft.com/office/drawing/2014/main" id="{1470ADA3-67EA-F44C-BC96-90FBF04D65A4}"/>
              </a:ext>
            </a:extLst>
          </p:cNvPr>
          <p:cNvPicPr>
            <a:picLocks noChangeAspect="1"/>
          </p:cNvPicPr>
          <p:nvPr/>
        </p:nvPicPr>
        <p:blipFill>
          <a:blip r:embed="rId2"/>
          <a:stretch>
            <a:fillRect/>
          </a:stretch>
        </p:blipFill>
        <p:spPr>
          <a:xfrm>
            <a:off x="1858259" y="1146886"/>
            <a:ext cx="5427481" cy="4564227"/>
          </a:xfrm>
          <a:prstGeom prst="rect">
            <a:avLst/>
          </a:prstGeom>
        </p:spPr>
      </p:pic>
    </p:spTree>
    <p:extLst>
      <p:ext uri="{BB962C8B-B14F-4D97-AF65-F5344CB8AC3E}">
        <p14:creationId xmlns:p14="http://schemas.microsoft.com/office/powerpoint/2010/main" val="3951494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43742" y="1554171"/>
            <a:ext cx="6412781" cy="3046988"/>
          </a:xfrm>
          <a:prstGeom prst="rect">
            <a:avLst/>
          </a:prstGeom>
          <a:noFill/>
        </p:spPr>
        <p:txBody>
          <a:bodyPr wrap="none" lIns="91440" tIns="45720" rIns="91440" bIns="45720">
            <a:spAutoFit/>
          </a:bodyPr>
          <a:lstStyle/>
          <a:p>
            <a:pPr algn="ctr"/>
            <a:r>
              <a:rPr lang="en-CA"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Know Your </a:t>
            </a:r>
          </a:p>
          <a:p>
            <a:pPr algn="ctr"/>
            <a:r>
              <a:rPr lang="en-CA"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Bias!</a:t>
            </a:r>
          </a:p>
        </p:txBody>
      </p:sp>
    </p:spTree>
    <p:extLst>
      <p:ext uri="{BB962C8B-B14F-4D97-AF65-F5344CB8AC3E}">
        <p14:creationId xmlns:p14="http://schemas.microsoft.com/office/powerpoint/2010/main" val="1794723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5"/>
            <a:ext cx="8229600" cy="1143000"/>
          </a:xfrm>
        </p:spPr>
        <p:txBody>
          <a:bodyPr/>
          <a:lstStyle/>
          <a:p>
            <a:r>
              <a:rPr lang="en-US" b="1" dirty="0">
                <a:solidFill>
                  <a:srgbClr val="FFFF00"/>
                </a:solidFill>
              </a:rPr>
              <a:t>Overview of copyright</a:t>
            </a:r>
          </a:p>
        </p:txBody>
      </p:sp>
      <p:sp>
        <p:nvSpPr>
          <p:cNvPr id="2" name="Content Placeholder 1"/>
          <p:cNvSpPr>
            <a:spLocks noGrp="1"/>
          </p:cNvSpPr>
          <p:nvPr>
            <p:ph idx="1"/>
          </p:nvPr>
        </p:nvSpPr>
        <p:spPr>
          <a:xfrm>
            <a:off x="457200" y="1298885"/>
            <a:ext cx="8437418" cy="4626902"/>
          </a:xfrm>
        </p:spPr>
        <p:txBody>
          <a:bodyPr>
            <a:noAutofit/>
          </a:bodyPr>
          <a:lstStyle/>
          <a:p>
            <a:pPr marL="0" indent="0">
              <a:buNone/>
            </a:pPr>
            <a:r>
              <a:rPr lang="en-US" sz="2800" b="1" dirty="0">
                <a:solidFill>
                  <a:schemeClr val="bg1"/>
                </a:solidFill>
              </a:rPr>
              <a:t>Purpose of copyright as articulated by the SCC</a:t>
            </a:r>
          </a:p>
          <a:p>
            <a:pPr lvl="1"/>
            <a:r>
              <a:rPr lang="en-US" sz="2800" dirty="0">
                <a:solidFill>
                  <a:schemeClr val="bg1"/>
                </a:solidFill>
              </a:rPr>
              <a:t>Former approach: “</a:t>
            </a:r>
            <a:r>
              <a:rPr lang="en-US" sz="2800" dirty="0">
                <a:solidFill>
                  <a:srgbClr val="FFFF00"/>
                </a:solidFill>
              </a:rPr>
              <a:t>author-centric</a:t>
            </a:r>
            <a:r>
              <a:rPr lang="en-US" sz="2800" dirty="0">
                <a:solidFill>
                  <a:schemeClr val="bg1"/>
                </a:solidFill>
              </a:rPr>
              <a:t>”</a:t>
            </a:r>
          </a:p>
          <a:p>
            <a:pPr lvl="1"/>
            <a:r>
              <a:rPr lang="en-US" sz="2800" dirty="0">
                <a:solidFill>
                  <a:schemeClr val="bg1"/>
                </a:solidFill>
              </a:rPr>
              <a:t>Shift in </a:t>
            </a:r>
            <a:r>
              <a:rPr lang="en-US" sz="2800" i="1" u="sng" dirty="0">
                <a:solidFill>
                  <a:srgbClr val="00B0F0"/>
                </a:solidFill>
              </a:rPr>
              <a:t>Théberge</a:t>
            </a:r>
            <a:endParaRPr lang="en-US" sz="2800" u="sng" dirty="0">
              <a:solidFill>
                <a:srgbClr val="00B0F0"/>
              </a:solidFill>
            </a:endParaRPr>
          </a:p>
          <a:p>
            <a:pPr lvl="2"/>
            <a:r>
              <a:rPr lang="en-US" sz="2800" dirty="0">
                <a:solidFill>
                  <a:schemeClr val="bg1"/>
                </a:solidFill>
              </a:rPr>
              <a:t>“</a:t>
            </a:r>
            <a:r>
              <a:rPr lang="en-US" sz="2800" dirty="0">
                <a:solidFill>
                  <a:srgbClr val="FFFF00"/>
                </a:solidFill>
              </a:rPr>
              <a:t>balance</a:t>
            </a:r>
            <a:r>
              <a:rPr lang="en-US" sz="2800" dirty="0">
                <a:solidFill>
                  <a:schemeClr val="bg1"/>
                </a:solidFill>
              </a:rPr>
              <a:t> between promoting </a:t>
            </a:r>
            <a:r>
              <a:rPr lang="en-US" sz="2800" dirty="0">
                <a:solidFill>
                  <a:srgbClr val="FFFF00"/>
                </a:solidFill>
              </a:rPr>
              <a:t>the public interest </a:t>
            </a:r>
            <a:r>
              <a:rPr lang="en-US" sz="2800" dirty="0">
                <a:solidFill>
                  <a:schemeClr val="bg1"/>
                </a:solidFill>
              </a:rPr>
              <a:t>in the encouragement and dissemination of works of the arts and intellect </a:t>
            </a:r>
            <a:r>
              <a:rPr lang="en-US" sz="2800" dirty="0">
                <a:solidFill>
                  <a:srgbClr val="FF0000"/>
                </a:solidFill>
              </a:rPr>
              <a:t>and </a:t>
            </a:r>
            <a:r>
              <a:rPr lang="en-US" sz="2800" dirty="0">
                <a:solidFill>
                  <a:schemeClr val="bg1"/>
                </a:solidFill>
              </a:rPr>
              <a:t>obtaining a </a:t>
            </a:r>
            <a:r>
              <a:rPr lang="en-US" sz="2800" dirty="0">
                <a:solidFill>
                  <a:srgbClr val="FFFF00"/>
                </a:solidFill>
              </a:rPr>
              <a:t>just reward </a:t>
            </a:r>
            <a:r>
              <a:rPr lang="en-US" sz="2800" dirty="0">
                <a:solidFill>
                  <a:schemeClr val="bg1"/>
                </a:solidFill>
              </a:rPr>
              <a:t>for the creator</a:t>
            </a:r>
            <a:r>
              <a:rPr lang="en-CA" sz="2800" dirty="0">
                <a:solidFill>
                  <a:schemeClr val="bg1"/>
                </a:solidFill>
              </a:rPr>
              <a:t>“ (</a:t>
            </a:r>
            <a:r>
              <a:rPr lang="en-CA" sz="2800" dirty="0" err="1">
                <a:solidFill>
                  <a:schemeClr val="bg1"/>
                </a:solidFill>
              </a:rPr>
              <a:t>para</a:t>
            </a:r>
            <a:r>
              <a:rPr lang="en-CA" sz="2800" dirty="0">
                <a:solidFill>
                  <a:schemeClr val="bg1"/>
                </a:solidFill>
              </a:rPr>
              <a:t>. 30)</a:t>
            </a:r>
          </a:p>
          <a:p>
            <a:pPr lvl="1"/>
            <a:r>
              <a:rPr lang="en-CA" sz="2800" dirty="0">
                <a:solidFill>
                  <a:schemeClr val="bg1"/>
                </a:solidFill>
              </a:rPr>
              <a:t>Refined in </a:t>
            </a:r>
            <a:r>
              <a:rPr lang="en-CA" sz="2800" i="1" u="sng" dirty="0" err="1">
                <a:solidFill>
                  <a:srgbClr val="00B0F0"/>
                </a:solidFill>
              </a:rPr>
              <a:t>Cinar</a:t>
            </a:r>
            <a:r>
              <a:rPr lang="en-CA" sz="2800" i="1" u="sng" dirty="0">
                <a:solidFill>
                  <a:srgbClr val="00B0F0"/>
                </a:solidFill>
              </a:rPr>
              <a:t> Corporation v. Robinson</a:t>
            </a:r>
            <a:r>
              <a:rPr lang="en-CA" sz="2800" i="1" dirty="0">
                <a:solidFill>
                  <a:schemeClr val="bg1"/>
                </a:solidFill>
              </a:rPr>
              <a:t>, </a:t>
            </a:r>
            <a:r>
              <a:rPr lang="en-CA" sz="2800" dirty="0">
                <a:solidFill>
                  <a:schemeClr val="bg1"/>
                </a:solidFill>
              </a:rPr>
              <a:t>2013 SCC 73</a:t>
            </a:r>
          </a:p>
          <a:p>
            <a:pPr lvl="2"/>
            <a:r>
              <a:rPr lang="en-US" sz="2800" i="1" dirty="0">
                <a:solidFill>
                  <a:schemeClr val="bg1"/>
                </a:solidFill>
              </a:rPr>
              <a:t>Copyright Act </a:t>
            </a:r>
            <a:r>
              <a:rPr lang="en-US" sz="2800" dirty="0">
                <a:solidFill>
                  <a:schemeClr val="bg1"/>
                </a:solidFill>
              </a:rPr>
              <a:t>“seeks to ensure that an author will reap the benefits of his efforts, in order to incentivize the creation of new works” (para. 23)</a:t>
            </a:r>
            <a:endParaRPr lang="en-US" sz="2800" i="1"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31</a:t>
            </a:fld>
            <a:endParaRPr lang="en-US" dirty="0"/>
          </a:p>
        </p:txBody>
      </p:sp>
    </p:spTree>
    <p:extLst>
      <p:ext uri="{BB962C8B-B14F-4D97-AF65-F5344CB8AC3E}">
        <p14:creationId xmlns:p14="http://schemas.microsoft.com/office/powerpoint/2010/main" val="4058593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47701"/>
          </a:xfrm>
        </p:spPr>
        <p:txBody>
          <a:bodyPr/>
          <a:lstStyle/>
          <a:p>
            <a:r>
              <a:rPr lang="en-US" b="1" dirty="0">
                <a:solidFill>
                  <a:srgbClr val="FFFF00"/>
                </a:solidFill>
              </a:rPr>
              <a:t>Overview of copyright</a:t>
            </a:r>
          </a:p>
        </p:txBody>
      </p:sp>
      <p:sp>
        <p:nvSpPr>
          <p:cNvPr id="2" name="Content Placeholder 1"/>
          <p:cNvSpPr>
            <a:spLocks noGrp="1"/>
          </p:cNvSpPr>
          <p:nvPr>
            <p:ph idx="1"/>
          </p:nvPr>
        </p:nvSpPr>
        <p:spPr>
          <a:xfrm>
            <a:off x="457200" y="947701"/>
            <a:ext cx="8437418" cy="4978086"/>
          </a:xfrm>
        </p:spPr>
        <p:txBody>
          <a:bodyPr>
            <a:noAutofit/>
          </a:bodyPr>
          <a:lstStyle/>
          <a:p>
            <a:pPr marL="57150" indent="0">
              <a:lnSpc>
                <a:spcPct val="100000"/>
              </a:lnSpc>
              <a:buNone/>
            </a:pPr>
            <a:r>
              <a:rPr lang="en-US" sz="2800" i="1" u="sng" dirty="0">
                <a:solidFill>
                  <a:srgbClr val="00B0F0"/>
                </a:solidFill>
              </a:rPr>
              <a:t>Théberge v. Galerie </a:t>
            </a:r>
            <a:r>
              <a:rPr lang="en-US" sz="2800" i="1" u="sng" dirty="0" err="1">
                <a:solidFill>
                  <a:srgbClr val="00B0F0"/>
                </a:solidFill>
              </a:rPr>
              <a:t>d’Art</a:t>
            </a:r>
            <a:r>
              <a:rPr lang="en-US" sz="2800" i="1" u="sng" dirty="0">
                <a:solidFill>
                  <a:srgbClr val="00B0F0"/>
                </a:solidFill>
              </a:rPr>
              <a:t> du Petit Champlain Inc.</a:t>
            </a:r>
            <a:r>
              <a:rPr lang="en-US" sz="2800" i="1" dirty="0">
                <a:solidFill>
                  <a:srgbClr val="00B0F0"/>
                </a:solidFill>
              </a:rPr>
              <a:t> </a:t>
            </a:r>
            <a:r>
              <a:rPr lang="en-US" sz="2800" dirty="0">
                <a:solidFill>
                  <a:schemeClr val="bg1"/>
                </a:solidFill>
              </a:rPr>
              <a:t>(2002)</a:t>
            </a:r>
          </a:p>
          <a:p>
            <a:pPr lvl="1">
              <a:lnSpc>
                <a:spcPct val="100000"/>
              </a:lnSpc>
            </a:pPr>
            <a:r>
              <a:rPr lang="en-CA" sz="2400" dirty="0">
                <a:solidFill>
                  <a:schemeClr val="bg1"/>
                </a:solidFill>
              </a:rPr>
              <a:t>Whether </a:t>
            </a:r>
            <a:r>
              <a:rPr lang="en-CA" sz="2400" dirty="0">
                <a:solidFill>
                  <a:srgbClr val="FFFF00"/>
                </a:solidFill>
              </a:rPr>
              <a:t>transferring the work from paper to canvas </a:t>
            </a:r>
            <a:r>
              <a:rPr lang="en-CA" sz="2400" dirty="0">
                <a:solidFill>
                  <a:schemeClr val="bg1"/>
                </a:solidFill>
              </a:rPr>
              <a:t>violated the Copyright Act by creating an unauthorized reproduction? 4/7 SCC found there was no copy made, only ink had been transferred. Moral rights claim could have been made to prevent but not for economic compensation</a:t>
            </a:r>
            <a:endParaRPr lang="en-CA" sz="2400" i="1" u="sng" dirty="0">
              <a:solidFill>
                <a:schemeClr val="bg1"/>
              </a:solidFill>
            </a:endParaRPr>
          </a:p>
          <a:p>
            <a:pPr marL="0" indent="0">
              <a:lnSpc>
                <a:spcPct val="100000"/>
              </a:lnSpc>
              <a:buNone/>
            </a:pPr>
            <a:r>
              <a:rPr lang="en-CA" sz="2800" i="1" u="sng" dirty="0" err="1">
                <a:solidFill>
                  <a:srgbClr val="00B0F0"/>
                </a:solidFill>
              </a:rPr>
              <a:t>Cinar</a:t>
            </a:r>
            <a:r>
              <a:rPr lang="en-CA" sz="2800" i="1" u="sng" dirty="0">
                <a:solidFill>
                  <a:srgbClr val="00B0F0"/>
                </a:solidFill>
              </a:rPr>
              <a:t> Corporation v. Robinson</a:t>
            </a:r>
            <a:r>
              <a:rPr lang="en-CA" sz="2800" i="1" dirty="0">
                <a:solidFill>
                  <a:schemeClr val="bg1"/>
                </a:solidFill>
              </a:rPr>
              <a:t>, </a:t>
            </a:r>
            <a:r>
              <a:rPr lang="en-CA" sz="2800" dirty="0">
                <a:solidFill>
                  <a:schemeClr val="bg1"/>
                </a:solidFill>
              </a:rPr>
              <a:t>2013</a:t>
            </a:r>
          </a:p>
          <a:p>
            <a:pPr lvl="1">
              <a:lnSpc>
                <a:spcPct val="100000"/>
              </a:lnSpc>
            </a:pPr>
            <a:r>
              <a:rPr lang="en-CA" sz="2400" dirty="0">
                <a:solidFill>
                  <a:schemeClr val="bg1"/>
                </a:solidFill>
              </a:rPr>
              <a:t>In 1982, Robinson drew sketches of the characters for a proposed children's television series to be called </a:t>
            </a:r>
            <a:r>
              <a:rPr lang="en-CA" sz="2400" i="1" dirty="0">
                <a:solidFill>
                  <a:srgbClr val="FFFF00"/>
                </a:solidFill>
              </a:rPr>
              <a:t>The Adventures of Robinson Curiosity</a:t>
            </a:r>
            <a:r>
              <a:rPr lang="en-CA" sz="2400" i="1" dirty="0">
                <a:solidFill>
                  <a:schemeClr val="bg1"/>
                </a:solidFill>
              </a:rPr>
              <a:t>. Presented to </a:t>
            </a:r>
            <a:r>
              <a:rPr lang="en-CA" sz="2400" i="1" dirty="0" err="1">
                <a:solidFill>
                  <a:schemeClr val="bg1"/>
                </a:solidFill>
              </a:rPr>
              <a:t>Cinar</a:t>
            </a:r>
            <a:r>
              <a:rPr lang="en-CA" sz="2400" i="1" dirty="0">
                <a:solidFill>
                  <a:schemeClr val="bg1"/>
                </a:solidFill>
              </a:rPr>
              <a:t> and others unsuccessfully. In 1994 the first episode of Robinson </a:t>
            </a:r>
            <a:r>
              <a:rPr lang="en-CA" sz="2400" i="1" dirty="0" err="1">
                <a:solidFill>
                  <a:schemeClr val="bg1"/>
                </a:solidFill>
              </a:rPr>
              <a:t>Sucroe</a:t>
            </a:r>
            <a:r>
              <a:rPr lang="en-CA" sz="2400" i="1" dirty="0">
                <a:solidFill>
                  <a:schemeClr val="bg1"/>
                </a:solidFill>
              </a:rPr>
              <a:t> was broadcast in Quebec.</a:t>
            </a:r>
            <a:endParaRPr lang="en-CA" sz="24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32</a:t>
            </a:fld>
            <a:endParaRPr lang="en-US" dirty="0"/>
          </a:p>
        </p:txBody>
      </p:sp>
    </p:spTree>
    <p:extLst>
      <p:ext uri="{BB962C8B-B14F-4D97-AF65-F5344CB8AC3E}">
        <p14:creationId xmlns:p14="http://schemas.microsoft.com/office/powerpoint/2010/main" val="2432659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erson in a suit and tie&#10;&#10;Description automatically generated">
            <a:extLst>
              <a:ext uri="{FF2B5EF4-FFF2-40B4-BE49-F238E27FC236}">
                <a16:creationId xmlns:a16="http://schemas.microsoft.com/office/drawing/2014/main" id="{3C172659-A9BB-6F42-9385-443C6D0B71C1}"/>
              </a:ext>
            </a:extLst>
          </p:cNvPr>
          <p:cNvPicPr>
            <a:picLocks noChangeAspect="1"/>
          </p:cNvPicPr>
          <p:nvPr/>
        </p:nvPicPr>
        <p:blipFill>
          <a:blip r:embed="rId2"/>
          <a:stretch>
            <a:fillRect/>
          </a:stretch>
        </p:blipFill>
        <p:spPr>
          <a:xfrm>
            <a:off x="2647950" y="389741"/>
            <a:ext cx="3848100" cy="5461000"/>
          </a:xfrm>
          <a:prstGeom prst="rect">
            <a:avLst/>
          </a:prstGeom>
        </p:spPr>
      </p:pic>
    </p:spTree>
    <p:extLst>
      <p:ext uri="{BB962C8B-B14F-4D97-AF65-F5344CB8AC3E}">
        <p14:creationId xmlns:p14="http://schemas.microsoft.com/office/powerpoint/2010/main" val="2807588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02429-3D8B-AB46-A46A-314BEB05DAC7}"/>
              </a:ext>
            </a:extLst>
          </p:cNvPr>
          <p:cNvSpPr>
            <a:spLocks noGrp="1"/>
          </p:cNvSpPr>
          <p:nvPr>
            <p:ph type="title"/>
          </p:nvPr>
        </p:nvSpPr>
        <p:spPr>
          <a:xfrm>
            <a:off x="457200" y="106878"/>
            <a:ext cx="8229600" cy="2600695"/>
          </a:xfrm>
        </p:spPr>
        <p:txBody>
          <a:bodyPr>
            <a:normAutofit fontScale="90000"/>
          </a:bodyPr>
          <a:lstStyle/>
          <a:p>
            <a:pPr algn="ctr"/>
            <a:br>
              <a:rPr lang="en-US" i="1" dirty="0">
                <a:solidFill>
                  <a:schemeClr val="bg1"/>
                </a:solidFill>
              </a:rPr>
            </a:br>
            <a:r>
              <a:rPr lang="en-US" sz="4400" i="1" u="sng" dirty="0">
                <a:solidFill>
                  <a:schemeClr val="bg1"/>
                </a:solidFill>
              </a:rPr>
              <a:t>Théberge</a:t>
            </a:r>
            <a:r>
              <a:rPr lang="en-US" sz="4400" i="1" dirty="0">
                <a:solidFill>
                  <a:schemeClr val="bg1"/>
                </a:solidFill>
              </a:rPr>
              <a:t> promotes “</a:t>
            </a:r>
            <a:r>
              <a:rPr lang="en-US" sz="4400" i="1" dirty="0">
                <a:solidFill>
                  <a:srgbClr val="FFFF00"/>
                </a:solidFill>
              </a:rPr>
              <a:t>balance</a:t>
            </a:r>
            <a:r>
              <a:rPr lang="en-US" sz="4400" i="1" dirty="0">
                <a:solidFill>
                  <a:schemeClr val="bg1"/>
                </a:solidFill>
              </a:rPr>
              <a:t>” between the </a:t>
            </a:r>
            <a:r>
              <a:rPr lang="en-US" sz="4400" i="1" dirty="0">
                <a:solidFill>
                  <a:srgbClr val="FFFF00"/>
                </a:solidFill>
              </a:rPr>
              <a:t>public interest </a:t>
            </a:r>
            <a:r>
              <a:rPr lang="en-US" sz="4400" i="1" dirty="0">
                <a:solidFill>
                  <a:schemeClr val="bg1"/>
                </a:solidFill>
              </a:rPr>
              <a:t>in connecting </a:t>
            </a:r>
            <a:r>
              <a:rPr lang="en-US" sz="4400" i="1" dirty="0">
                <a:solidFill>
                  <a:srgbClr val="FF0000"/>
                </a:solidFill>
              </a:rPr>
              <a:t>&amp;</a:t>
            </a:r>
            <a:r>
              <a:rPr lang="en-US" sz="4400" i="1" dirty="0">
                <a:solidFill>
                  <a:schemeClr val="bg1"/>
                </a:solidFill>
              </a:rPr>
              <a:t> </a:t>
            </a:r>
            <a:r>
              <a:rPr lang="en-US" sz="4400" i="1" dirty="0">
                <a:solidFill>
                  <a:srgbClr val="FFFF00"/>
                </a:solidFill>
              </a:rPr>
              <a:t>just</a:t>
            </a:r>
            <a:r>
              <a:rPr lang="en-US" sz="4400" i="1" dirty="0">
                <a:solidFill>
                  <a:schemeClr val="bg1"/>
                </a:solidFill>
              </a:rPr>
              <a:t>  </a:t>
            </a:r>
            <a:r>
              <a:rPr lang="en-US" sz="4400" i="1" dirty="0">
                <a:solidFill>
                  <a:srgbClr val="FFFF00"/>
                </a:solidFill>
              </a:rPr>
              <a:t>reward</a:t>
            </a:r>
            <a:r>
              <a:rPr lang="en-US" sz="4400" i="1" dirty="0">
                <a:solidFill>
                  <a:schemeClr val="bg1"/>
                </a:solidFill>
              </a:rPr>
              <a:t> for the author</a:t>
            </a:r>
            <a:br>
              <a:rPr lang="en-US" dirty="0">
                <a:solidFill>
                  <a:schemeClr val="bg1"/>
                </a:solidFill>
              </a:rPr>
            </a:br>
            <a:endParaRPr lang="en-US" dirty="0"/>
          </a:p>
        </p:txBody>
      </p:sp>
      <p:pic>
        <p:nvPicPr>
          <p:cNvPr id="4" name="Picture 3">
            <a:extLst>
              <a:ext uri="{FF2B5EF4-FFF2-40B4-BE49-F238E27FC236}">
                <a16:creationId xmlns:a16="http://schemas.microsoft.com/office/drawing/2014/main" id="{3EB3A3BA-A72C-184F-AE95-0B2C53EB86BD}"/>
              </a:ext>
            </a:extLst>
          </p:cNvPr>
          <p:cNvPicPr>
            <a:picLocks noChangeAspect="1"/>
          </p:cNvPicPr>
          <p:nvPr/>
        </p:nvPicPr>
        <p:blipFill>
          <a:blip r:embed="rId2"/>
          <a:stretch>
            <a:fillRect/>
          </a:stretch>
        </p:blipFill>
        <p:spPr>
          <a:xfrm>
            <a:off x="2537361" y="2977142"/>
            <a:ext cx="4069278" cy="2746763"/>
          </a:xfrm>
          <a:prstGeom prst="rect">
            <a:avLst/>
          </a:prstGeom>
        </p:spPr>
      </p:pic>
    </p:spTree>
    <p:extLst>
      <p:ext uri="{BB962C8B-B14F-4D97-AF65-F5344CB8AC3E}">
        <p14:creationId xmlns:p14="http://schemas.microsoft.com/office/powerpoint/2010/main" val="2803070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5398" y="2705725"/>
            <a:ext cx="7253204" cy="1446550"/>
          </a:xfrm>
          <a:prstGeom prst="rect">
            <a:avLst/>
          </a:prstGeom>
          <a:noFill/>
        </p:spPr>
        <p:txBody>
          <a:bodyPr wrap="none" rtlCol="0">
            <a:spAutoFit/>
          </a:bodyPr>
          <a:lstStyle/>
          <a:p>
            <a:pPr algn="ctr"/>
            <a:r>
              <a:rPr lang="en-US" sz="4400" dirty="0">
                <a:solidFill>
                  <a:prstClr val="white"/>
                </a:solidFill>
                <a:latin typeface="Arial"/>
              </a:rPr>
              <a:t>STATUTE OF ANNE (1710) </a:t>
            </a:r>
          </a:p>
          <a:p>
            <a:pPr algn="ctr"/>
            <a:r>
              <a:rPr lang="en-US" sz="4400" dirty="0">
                <a:solidFill>
                  <a:prstClr val="white"/>
                </a:solidFill>
                <a:latin typeface="Arial"/>
              </a:rPr>
              <a:t>AS </a:t>
            </a:r>
            <a:r>
              <a:rPr lang="en-US" sz="4400" dirty="0">
                <a:solidFill>
                  <a:srgbClr val="FFFF00"/>
                </a:solidFill>
                <a:latin typeface="Arial"/>
              </a:rPr>
              <a:t>FREE SPEECH</a:t>
            </a:r>
          </a:p>
        </p:txBody>
      </p:sp>
      <p:sp>
        <p:nvSpPr>
          <p:cNvPr id="3" name="Title 2">
            <a:extLst>
              <a:ext uri="{FF2B5EF4-FFF2-40B4-BE49-F238E27FC236}">
                <a16:creationId xmlns:a16="http://schemas.microsoft.com/office/drawing/2014/main" id="{227997D4-830A-4F45-B176-B5A0379F57B7}"/>
              </a:ext>
            </a:extLst>
          </p:cNvPr>
          <p:cNvSpPr>
            <a:spLocks noGrp="1"/>
          </p:cNvSpPr>
          <p:nvPr>
            <p:ph type="title"/>
          </p:nvPr>
        </p:nvSpPr>
        <p:spPr>
          <a:xfrm>
            <a:off x="457200" y="326592"/>
            <a:ext cx="8229600" cy="1446549"/>
          </a:xfrm>
        </p:spPr>
        <p:txBody>
          <a:bodyPr>
            <a:normAutofit/>
          </a:bodyPr>
          <a:lstStyle/>
          <a:p>
            <a:pPr algn="ctr"/>
            <a:r>
              <a:rPr lang="en-US" b="1" dirty="0">
                <a:solidFill>
                  <a:srgbClr val="FFFF00"/>
                </a:solidFill>
              </a:rPr>
              <a:t>Overview of copyright </a:t>
            </a:r>
            <a:br>
              <a:rPr lang="en-US" b="1" dirty="0">
                <a:solidFill>
                  <a:srgbClr val="FFFF00"/>
                </a:solidFill>
              </a:rPr>
            </a:br>
            <a:r>
              <a:rPr lang="en-US" dirty="0">
                <a:solidFill>
                  <a:srgbClr val="FFFF00"/>
                </a:solidFill>
              </a:rPr>
              <a:t>(</a:t>
            </a:r>
            <a:r>
              <a:rPr lang="en-US" dirty="0">
                <a:solidFill>
                  <a:schemeClr val="bg1"/>
                </a:solidFill>
              </a:rPr>
              <a:t>my alternate perspective</a:t>
            </a:r>
            <a:r>
              <a:rPr lang="en-US" dirty="0">
                <a:solidFill>
                  <a:srgbClr val="FFFF00"/>
                </a:solidFill>
              </a:rPr>
              <a:t>)</a:t>
            </a:r>
            <a:endParaRPr lang="en-US" dirty="0"/>
          </a:p>
        </p:txBody>
      </p:sp>
    </p:spTree>
    <p:extLst>
      <p:ext uri="{BB962C8B-B14F-4D97-AF65-F5344CB8AC3E}">
        <p14:creationId xmlns:p14="http://schemas.microsoft.com/office/powerpoint/2010/main" val="755912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6255"/>
            <a:ext cx="8229600" cy="1104405"/>
          </a:xfrm>
        </p:spPr>
        <p:txBody>
          <a:bodyPr/>
          <a:lstStyle/>
          <a:p>
            <a:r>
              <a:rPr lang="en-US" b="1" dirty="0">
                <a:solidFill>
                  <a:srgbClr val="FFFF00"/>
                </a:solidFill>
              </a:rPr>
              <a:t>Overview of copyright</a:t>
            </a:r>
          </a:p>
        </p:txBody>
      </p:sp>
      <p:sp>
        <p:nvSpPr>
          <p:cNvPr id="2" name="Content Placeholder 1"/>
          <p:cNvSpPr>
            <a:spLocks noGrp="1"/>
          </p:cNvSpPr>
          <p:nvPr>
            <p:ph idx="1"/>
          </p:nvPr>
        </p:nvSpPr>
        <p:spPr>
          <a:xfrm>
            <a:off x="457199" y="1431542"/>
            <a:ext cx="8544297" cy="4363615"/>
          </a:xfrm>
        </p:spPr>
        <p:txBody>
          <a:bodyPr>
            <a:noAutofit/>
          </a:bodyPr>
          <a:lstStyle/>
          <a:p>
            <a:pPr marL="0" indent="0">
              <a:buNone/>
            </a:pPr>
            <a:r>
              <a:rPr lang="en-US" sz="2600" b="1" dirty="0">
                <a:solidFill>
                  <a:schemeClr val="bg1"/>
                </a:solidFill>
              </a:rPr>
              <a:t>Origins of copyright in Canada</a:t>
            </a:r>
          </a:p>
          <a:p>
            <a:r>
              <a:rPr lang="en-US" sz="2600" i="1" u="sng" dirty="0">
                <a:solidFill>
                  <a:schemeClr val="bg1"/>
                </a:solidFill>
              </a:rPr>
              <a:t>Théberge</a:t>
            </a:r>
            <a:r>
              <a:rPr lang="en-US" sz="2600" i="1" dirty="0">
                <a:solidFill>
                  <a:schemeClr val="bg1"/>
                </a:solidFill>
              </a:rPr>
              <a:t>: </a:t>
            </a:r>
          </a:p>
          <a:p>
            <a:pPr lvl="1"/>
            <a:r>
              <a:rPr lang="en-CA" sz="2600" i="1" dirty="0">
                <a:solidFill>
                  <a:schemeClr val="bg1"/>
                </a:solidFill>
              </a:rPr>
              <a:t>“[12] Generally speaking, </a:t>
            </a:r>
            <a:r>
              <a:rPr lang="en-CA" sz="2600" i="1" dirty="0">
                <a:solidFill>
                  <a:srgbClr val="FFFF00"/>
                </a:solidFill>
              </a:rPr>
              <a:t>Canadian copyright law has traditionally been more concerned with economic than moral rights</a:t>
            </a:r>
            <a:r>
              <a:rPr lang="en-CA" sz="2600" i="1" dirty="0">
                <a:solidFill>
                  <a:schemeClr val="bg1"/>
                </a:solidFill>
              </a:rPr>
              <a:t>.… The economic rights are based on a conception of artistic and literary works essentially as articles of commerce.” </a:t>
            </a:r>
            <a:r>
              <a:rPr lang="en-CA" sz="2600" dirty="0">
                <a:solidFill>
                  <a:schemeClr val="bg1"/>
                </a:solidFill>
              </a:rPr>
              <a:t>(Binnie J.)</a:t>
            </a:r>
          </a:p>
          <a:p>
            <a:r>
              <a:rPr lang="en-US" sz="2600" dirty="0">
                <a:solidFill>
                  <a:schemeClr val="bg1"/>
                </a:solidFill>
              </a:rPr>
              <a:t>But </a:t>
            </a:r>
            <a:r>
              <a:rPr lang="en-US" sz="2600" i="1" u="sng" dirty="0" err="1">
                <a:solidFill>
                  <a:schemeClr val="bg1"/>
                </a:solidFill>
              </a:rPr>
              <a:t>Cinar</a:t>
            </a:r>
            <a:r>
              <a:rPr lang="en-US" sz="2600" i="1" u="sng" dirty="0">
                <a:solidFill>
                  <a:schemeClr val="bg1"/>
                </a:solidFill>
              </a:rPr>
              <a:t> Corp. v. Robinson</a:t>
            </a:r>
            <a:r>
              <a:rPr lang="en-US" sz="2600" i="1" dirty="0">
                <a:solidFill>
                  <a:schemeClr val="bg1"/>
                </a:solidFill>
              </a:rPr>
              <a:t>? </a:t>
            </a:r>
            <a:endParaRPr lang="en-US" sz="2600" dirty="0">
              <a:solidFill>
                <a:schemeClr val="bg1"/>
              </a:solidFill>
            </a:endParaRPr>
          </a:p>
          <a:p>
            <a:pPr lvl="1"/>
            <a:r>
              <a:rPr lang="en-US" sz="2600" i="1" dirty="0">
                <a:solidFill>
                  <a:schemeClr val="bg1"/>
                </a:solidFill>
              </a:rPr>
              <a:t>[114] … </a:t>
            </a:r>
            <a:r>
              <a:rPr lang="en-CA" sz="2600" i="1" dirty="0">
                <a:solidFill>
                  <a:schemeClr val="bg1"/>
                </a:solidFill>
              </a:rPr>
              <a:t>the infringement of copyright in this case interfered with </a:t>
            </a:r>
            <a:r>
              <a:rPr lang="en-CA" sz="2600" i="1" dirty="0">
                <a:solidFill>
                  <a:srgbClr val="FFFF00"/>
                </a:solidFill>
              </a:rPr>
              <a:t>Robinson’s personal rights to inviolability and to dignity</a:t>
            </a:r>
            <a:r>
              <a:rPr lang="en-CA" sz="2600" i="1" dirty="0">
                <a:solidFill>
                  <a:schemeClr val="bg1"/>
                </a:solidFill>
              </a:rPr>
              <a:t>, recognized by ss. 1 and 4 of the [Quebec] Charter.  </a:t>
            </a:r>
            <a:r>
              <a:rPr lang="en-CA" sz="2600" dirty="0">
                <a:solidFill>
                  <a:schemeClr val="bg1"/>
                </a:solidFill>
              </a:rPr>
              <a:t>(</a:t>
            </a:r>
            <a:r>
              <a:rPr lang="en-CA" sz="2600" dirty="0" err="1">
                <a:solidFill>
                  <a:schemeClr val="bg1"/>
                </a:solidFill>
              </a:rPr>
              <a:t>McLachlin</a:t>
            </a:r>
            <a:r>
              <a:rPr lang="en-CA" sz="2600" dirty="0">
                <a:solidFill>
                  <a:schemeClr val="bg1"/>
                </a:solidFill>
              </a:rPr>
              <a:t> CJ)</a:t>
            </a:r>
            <a:endParaRPr lang="en-US" sz="26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36</a:t>
            </a:fld>
            <a:endParaRPr lang="en-US"/>
          </a:p>
        </p:txBody>
      </p:sp>
    </p:spTree>
    <p:extLst>
      <p:ext uri="{BB962C8B-B14F-4D97-AF65-F5344CB8AC3E}">
        <p14:creationId xmlns:p14="http://schemas.microsoft.com/office/powerpoint/2010/main" val="3250026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Overview of copyright</a:t>
            </a:r>
          </a:p>
        </p:txBody>
      </p:sp>
      <p:sp>
        <p:nvSpPr>
          <p:cNvPr id="2" name="Content Placeholder 1"/>
          <p:cNvSpPr>
            <a:spLocks noGrp="1"/>
          </p:cNvSpPr>
          <p:nvPr>
            <p:ph idx="1"/>
          </p:nvPr>
        </p:nvSpPr>
        <p:spPr/>
        <p:txBody>
          <a:bodyPr>
            <a:normAutofit fontScale="92500" lnSpcReduction="10000"/>
          </a:bodyPr>
          <a:lstStyle/>
          <a:p>
            <a:pPr marL="0" indent="0">
              <a:buNone/>
            </a:pPr>
            <a:r>
              <a:rPr lang="en-US" sz="3200" b="1" dirty="0">
                <a:solidFill>
                  <a:schemeClr val="bg1"/>
                </a:solidFill>
              </a:rPr>
              <a:t>Legislative authority over copyright in Canada</a:t>
            </a:r>
          </a:p>
          <a:p>
            <a:pPr lvl="1"/>
            <a:r>
              <a:rPr lang="en-US" sz="3200" dirty="0">
                <a:solidFill>
                  <a:srgbClr val="FF0000"/>
                </a:solidFill>
              </a:rPr>
              <a:t>No common law copyright in Canada</a:t>
            </a:r>
          </a:p>
          <a:p>
            <a:pPr lvl="1"/>
            <a:r>
              <a:rPr lang="en-US" sz="3200" i="1" u="sng" dirty="0">
                <a:solidFill>
                  <a:schemeClr val="bg1"/>
                </a:solidFill>
              </a:rPr>
              <a:t>Théberge</a:t>
            </a:r>
            <a:r>
              <a:rPr lang="en-US" sz="3200" i="1" dirty="0">
                <a:solidFill>
                  <a:schemeClr val="bg1"/>
                </a:solidFill>
              </a:rPr>
              <a:t>:</a:t>
            </a:r>
          </a:p>
          <a:p>
            <a:pPr lvl="2"/>
            <a:r>
              <a:rPr lang="en-US" sz="3200" dirty="0">
                <a:solidFill>
                  <a:schemeClr val="bg1"/>
                </a:solidFill>
              </a:rPr>
              <a:t>[5] </a:t>
            </a:r>
            <a:r>
              <a:rPr lang="en-CA" sz="3200" dirty="0">
                <a:solidFill>
                  <a:schemeClr val="bg1"/>
                </a:solidFill>
              </a:rPr>
              <a:t>Copyright in [Canada] is a </a:t>
            </a:r>
            <a:r>
              <a:rPr lang="en-CA" sz="3200" dirty="0">
                <a:solidFill>
                  <a:srgbClr val="FFFF00"/>
                </a:solidFill>
              </a:rPr>
              <a:t>creature of statute </a:t>
            </a:r>
            <a:r>
              <a:rPr lang="en-CA" sz="3200" dirty="0">
                <a:solidFill>
                  <a:schemeClr val="bg1"/>
                </a:solidFill>
              </a:rPr>
              <a:t>and the </a:t>
            </a:r>
            <a:r>
              <a:rPr lang="en-CA" sz="3200" dirty="0">
                <a:solidFill>
                  <a:srgbClr val="FFFF00"/>
                </a:solidFill>
              </a:rPr>
              <a:t>rights and remedies </a:t>
            </a:r>
            <a:r>
              <a:rPr lang="en-CA" sz="3200" dirty="0">
                <a:solidFill>
                  <a:schemeClr val="bg1"/>
                </a:solidFill>
              </a:rPr>
              <a:t>it provides </a:t>
            </a:r>
            <a:r>
              <a:rPr lang="en-CA" sz="3200" dirty="0">
                <a:solidFill>
                  <a:srgbClr val="FFFF00"/>
                </a:solidFill>
              </a:rPr>
              <a:t>are exhaustive</a:t>
            </a:r>
            <a:r>
              <a:rPr lang="en-CA" sz="3200" dirty="0">
                <a:solidFill>
                  <a:schemeClr val="bg1"/>
                </a:solidFill>
              </a:rPr>
              <a:t>. </a:t>
            </a:r>
          </a:p>
          <a:p>
            <a:pPr lvl="2"/>
            <a:r>
              <a:rPr lang="en-CA" sz="3200" dirty="0">
                <a:solidFill>
                  <a:schemeClr val="bg1"/>
                </a:solidFill>
              </a:rPr>
              <a:t>Also see </a:t>
            </a:r>
            <a:r>
              <a:rPr lang="en-CA" sz="3200" dirty="0">
                <a:solidFill>
                  <a:srgbClr val="FFFF00"/>
                </a:solidFill>
              </a:rPr>
              <a:t>s. 89, Copyright Act</a:t>
            </a:r>
            <a:r>
              <a:rPr lang="en-CA" sz="3200" dirty="0">
                <a:solidFill>
                  <a:schemeClr val="bg1"/>
                </a:solidFill>
              </a:rPr>
              <a:t>: “No person is entitled to copyright otherwise than under and in accordance with this Act…”</a:t>
            </a:r>
          </a:p>
          <a:p>
            <a:pPr lvl="1"/>
            <a:r>
              <a:rPr lang="en-CA" sz="3200" dirty="0">
                <a:solidFill>
                  <a:schemeClr val="bg1"/>
                </a:solidFill>
              </a:rPr>
              <a:t>Relevant statute: </a:t>
            </a:r>
            <a:r>
              <a:rPr lang="en-CA" sz="3200" i="1" dirty="0">
                <a:solidFill>
                  <a:srgbClr val="FFFF00"/>
                </a:solidFill>
              </a:rPr>
              <a:t>Copyright Act, </a:t>
            </a:r>
            <a:r>
              <a:rPr lang="en-CA" sz="3200" dirty="0">
                <a:solidFill>
                  <a:srgbClr val="FFFF00"/>
                </a:solidFill>
              </a:rPr>
              <a:t>RSC 1985, c. C-42 as amended</a:t>
            </a:r>
            <a:r>
              <a:rPr lang="en-CA" sz="3200" dirty="0">
                <a:solidFill>
                  <a:schemeClr val="bg1"/>
                </a:solidFill>
              </a:rPr>
              <a:t>. </a:t>
            </a:r>
            <a:endParaRPr lang="en-US" sz="3200" i="1"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37</a:t>
            </a:fld>
            <a:endParaRPr lang="en-US"/>
          </a:p>
        </p:txBody>
      </p:sp>
    </p:spTree>
    <p:extLst>
      <p:ext uri="{BB962C8B-B14F-4D97-AF65-F5344CB8AC3E}">
        <p14:creationId xmlns:p14="http://schemas.microsoft.com/office/powerpoint/2010/main" val="1244649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DDAA-24AB-3E44-9562-EE2C74EB8D9A}"/>
              </a:ext>
            </a:extLst>
          </p:cNvPr>
          <p:cNvSpPr>
            <a:spLocks noGrp="1"/>
          </p:cNvSpPr>
          <p:nvPr>
            <p:ph type="title"/>
          </p:nvPr>
        </p:nvSpPr>
        <p:spPr/>
        <p:txBody>
          <a:bodyPr>
            <a:normAutofit/>
          </a:bodyPr>
          <a:lstStyle/>
          <a:p>
            <a:pPr algn="ctr"/>
            <a:r>
              <a:rPr lang="en-US" sz="4400" b="1" dirty="0">
                <a:solidFill>
                  <a:srgbClr val="FFFF00"/>
                </a:solidFill>
              </a:rPr>
              <a:t>Copyright is Federal</a:t>
            </a:r>
          </a:p>
        </p:txBody>
      </p:sp>
      <p:sp>
        <p:nvSpPr>
          <p:cNvPr id="3" name="Content Placeholder 2">
            <a:extLst>
              <a:ext uri="{FF2B5EF4-FFF2-40B4-BE49-F238E27FC236}">
                <a16:creationId xmlns:a16="http://schemas.microsoft.com/office/drawing/2014/main" id="{946BC3C2-8127-1948-A3A9-6E241EAC28E7}"/>
              </a:ext>
            </a:extLst>
          </p:cNvPr>
          <p:cNvSpPr>
            <a:spLocks noGrp="1"/>
          </p:cNvSpPr>
          <p:nvPr>
            <p:ph sz="quarter" idx="10"/>
          </p:nvPr>
        </p:nvSpPr>
        <p:spPr/>
        <p:txBody>
          <a:bodyPr>
            <a:normAutofit/>
          </a:bodyPr>
          <a:lstStyle/>
          <a:p>
            <a:pPr marL="0" indent="0">
              <a:buNone/>
            </a:pPr>
            <a:r>
              <a:rPr lang="en-CA" b="1" i="1" dirty="0">
                <a:solidFill>
                  <a:schemeClr val="bg1"/>
                </a:solidFill>
              </a:rPr>
              <a:t>91.</a:t>
            </a:r>
            <a:r>
              <a:rPr lang="en-CA" i="1" dirty="0">
                <a:solidFill>
                  <a:schemeClr val="bg1"/>
                </a:solidFill>
              </a:rPr>
              <a:t> It shall be lawful for the Queen, by and with the Advice and Consent of the Senate and House of Commons, to make Laws for the Peace, Order, and good Government of Canada, in relation to all Matters not coming within the Classes of Subjects by this Act assigned exclusively to the Legislatures of the Provinces; and for greater Certainty, but not so as to restrict the Generality of the foregoing Terms of this Section, it is hereby declared that (notwithstanding anything in this Act) the </a:t>
            </a:r>
            <a:r>
              <a:rPr lang="en-CA" i="1" dirty="0">
                <a:solidFill>
                  <a:srgbClr val="FFFF00"/>
                </a:solidFill>
              </a:rPr>
              <a:t>exclusive Legislative Authority of the Parliament of Canada </a:t>
            </a:r>
            <a:r>
              <a:rPr lang="en-CA" i="1" dirty="0">
                <a:solidFill>
                  <a:schemeClr val="bg1"/>
                </a:solidFill>
              </a:rPr>
              <a:t>extends to all Matters coming within the Classes of Subjects next hereinafter enumerated; that is to say,…</a:t>
            </a:r>
          </a:p>
          <a:p>
            <a:r>
              <a:rPr lang="en-CA" i="1" dirty="0">
                <a:solidFill>
                  <a:schemeClr val="bg1"/>
                </a:solidFill>
              </a:rPr>
              <a:t>22. Patents of Invention and Discovery.</a:t>
            </a:r>
          </a:p>
          <a:p>
            <a:r>
              <a:rPr lang="en-CA" i="1" dirty="0">
                <a:solidFill>
                  <a:schemeClr val="bg1"/>
                </a:solidFill>
              </a:rPr>
              <a:t>23. </a:t>
            </a:r>
            <a:r>
              <a:rPr lang="en-CA" i="1" dirty="0">
                <a:solidFill>
                  <a:srgbClr val="FFFF00"/>
                </a:solidFill>
              </a:rPr>
              <a:t>Copyrights</a:t>
            </a:r>
          </a:p>
          <a:p>
            <a:pPr marL="0" indent="0">
              <a:buNone/>
            </a:pPr>
            <a:endParaRPr lang="en-US" i="1" dirty="0">
              <a:solidFill>
                <a:schemeClr val="bg1"/>
              </a:solidFill>
            </a:endParaRPr>
          </a:p>
        </p:txBody>
      </p:sp>
    </p:spTree>
    <p:extLst>
      <p:ext uri="{BB962C8B-B14F-4D97-AF65-F5344CB8AC3E}">
        <p14:creationId xmlns:p14="http://schemas.microsoft.com/office/powerpoint/2010/main" val="1258749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B667-4698-B344-9A3F-59336BD1F27C}"/>
              </a:ext>
            </a:extLst>
          </p:cNvPr>
          <p:cNvSpPr>
            <a:spLocks noGrp="1"/>
          </p:cNvSpPr>
          <p:nvPr>
            <p:ph type="title"/>
          </p:nvPr>
        </p:nvSpPr>
        <p:spPr>
          <a:xfrm>
            <a:off x="457200" y="203026"/>
            <a:ext cx="8229600" cy="1016000"/>
          </a:xfrm>
        </p:spPr>
        <p:txBody>
          <a:bodyPr/>
          <a:lstStyle/>
          <a:p>
            <a:pPr algn="ctr"/>
            <a:r>
              <a:rPr lang="en-US" b="1" dirty="0">
                <a:solidFill>
                  <a:srgbClr val="FFFF00"/>
                </a:solidFill>
              </a:rPr>
              <a:t>Role of International Treaties</a:t>
            </a:r>
            <a:r>
              <a:rPr lang="en-US" b="1" dirty="0">
                <a:solidFill>
                  <a:srgbClr val="FF0000"/>
                </a:solidFill>
              </a:rPr>
              <a:t>:</a:t>
            </a:r>
          </a:p>
        </p:txBody>
      </p:sp>
      <p:pic>
        <p:nvPicPr>
          <p:cNvPr id="5" name="Content Placeholder 4" descr="A screenshot of a social media post&#10;&#10;Description automatically generated">
            <a:extLst>
              <a:ext uri="{FF2B5EF4-FFF2-40B4-BE49-F238E27FC236}">
                <a16:creationId xmlns:a16="http://schemas.microsoft.com/office/drawing/2014/main" id="{0E1667E2-6BCD-4649-962C-8B29B47948D0}"/>
              </a:ext>
            </a:extLst>
          </p:cNvPr>
          <p:cNvPicPr>
            <a:picLocks noGrp="1" noChangeAspect="1"/>
          </p:cNvPicPr>
          <p:nvPr>
            <p:ph sz="quarter" idx="10"/>
          </p:nvPr>
        </p:nvPicPr>
        <p:blipFill>
          <a:blip r:embed="rId2"/>
          <a:stretch>
            <a:fillRect/>
          </a:stretch>
        </p:blipFill>
        <p:spPr>
          <a:xfrm>
            <a:off x="1431636" y="1408113"/>
            <a:ext cx="6280727" cy="4318000"/>
          </a:xfrm>
        </p:spPr>
      </p:pic>
    </p:spTree>
    <p:extLst>
      <p:ext uri="{BB962C8B-B14F-4D97-AF65-F5344CB8AC3E}">
        <p14:creationId xmlns:p14="http://schemas.microsoft.com/office/powerpoint/2010/main" val="36568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ircuit board&#10;&#10;Description automatically generated">
            <a:extLst>
              <a:ext uri="{FF2B5EF4-FFF2-40B4-BE49-F238E27FC236}">
                <a16:creationId xmlns:a16="http://schemas.microsoft.com/office/drawing/2014/main" id="{D6CA9B44-CEE6-EF40-B953-CF7A0E2D8636}"/>
              </a:ext>
            </a:extLst>
          </p:cNvPr>
          <p:cNvPicPr>
            <a:picLocks noChangeAspect="1"/>
          </p:cNvPicPr>
          <p:nvPr/>
        </p:nvPicPr>
        <p:blipFill>
          <a:blip r:embed="rId2"/>
          <a:stretch>
            <a:fillRect/>
          </a:stretch>
        </p:blipFill>
        <p:spPr>
          <a:xfrm rot="5400000">
            <a:off x="1834055" y="1020816"/>
            <a:ext cx="5475890" cy="4106918"/>
          </a:xfrm>
          <a:prstGeom prst="rect">
            <a:avLst/>
          </a:prstGeom>
        </p:spPr>
      </p:pic>
    </p:spTree>
    <p:extLst>
      <p:ext uri="{BB962C8B-B14F-4D97-AF65-F5344CB8AC3E}">
        <p14:creationId xmlns:p14="http://schemas.microsoft.com/office/powerpoint/2010/main" val="1314351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a:t>
            </a:r>
          </a:p>
        </p:txBody>
      </p:sp>
      <p:sp>
        <p:nvSpPr>
          <p:cNvPr id="2" name="Content Placeholder 1"/>
          <p:cNvSpPr>
            <a:spLocks noGrp="1"/>
          </p:cNvSpPr>
          <p:nvPr>
            <p:ph idx="1"/>
          </p:nvPr>
        </p:nvSpPr>
        <p:spPr>
          <a:xfrm>
            <a:off x="457200" y="1431542"/>
            <a:ext cx="8445062" cy="4339865"/>
          </a:xfrm>
        </p:spPr>
        <p:txBody>
          <a:bodyPr>
            <a:noAutofit/>
          </a:bodyPr>
          <a:lstStyle/>
          <a:p>
            <a:pPr marL="0" indent="0">
              <a:buNone/>
            </a:pPr>
            <a:r>
              <a:rPr lang="en-US" sz="3000" b="1" dirty="0">
                <a:solidFill>
                  <a:schemeClr val="bg1"/>
                </a:solidFill>
              </a:rPr>
              <a:t>Subsistence of copyright</a:t>
            </a:r>
          </a:p>
          <a:p>
            <a:r>
              <a:rPr lang="en-US" sz="3000" b="1" dirty="0">
                <a:solidFill>
                  <a:schemeClr val="bg1"/>
                </a:solidFill>
              </a:rPr>
              <a:t>5.</a:t>
            </a:r>
            <a:r>
              <a:rPr lang="en-US" sz="3000" dirty="0">
                <a:solidFill>
                  <a:schemeClr val="bg1"/>
                </a:solidFill>
              </a:rPr>
              <a:t> (1) Subject to this Act, </a:t>
            </a:r>
            <a:r>
              <a:rPr lang="en-US" sz="3000" dirty="0">
                <a:solidFill>
                  <a:srgbClr val="FFFF00"/>
                </a:solidFill>
              </a:rPr>
              <a:t>copyright shall subsist in Canada</a:t>
            </a:r>
            <a:r>
              <a:rPr lang="en-US" sz="3000" dirty="0">
                <a:solidFill>
                  <a:schemeClr val="bg1"/>
                </a:solidFill>
              </a:rPr>
              <a:t>, for the term hereinafter mentioned, in </a:t>
            </a:r>
            <a:r>
              <a:rPr lang="en-US" sz="3000" dirty="0">
                <a:solidFill>
                  <a:srgbClr val="FFFF00"/>
                </a:solidFill>
              </a:rPr>
              <a:t>every original literary, dramatic, musical and artistic work</a:t>
            </a:r>
            <a:r>
              <a:rPr lang="en-US" sz="3000" dirty="0">
                <a:solidFill>
                  <a:schemeClr val="bg1"/>
                </a:solidFill>
              </a:rPr>
              <a:t> </a:t>
            </a:r>
            <a:r>
              <a:rPr lang="en-US" sz="3000" dirty="0">
                <a:solidFill>
                  <a:srgbClr val="FF0000"/>
                </a:solidFill>
              </a:rPr>
              <a:t>if </a:t>
            </a:r>
            <a:r>
              <a:rPr lang="en-US" sz="3000" dirty="0">
                <a:solidFill>
                  <a:schemeClr val="bg1"/>
                </a:solidFill>
              </a:rPr>
              <a:t>any </a:t>
            </a:r>
            <a:r>
              <a:rPr lang="en-US" sz="3000" dirty="0">
                <a:solidFill>
                  <a:srgbClr val="FFFF00"/>
                </a:solidFill>
              </a:rPr>
              <a:t>one</a:t>
            </a:r>
            <a:r>
              <a:rPr lang="en-US" sz="3000" dirty="0">
                <a:solidFill>
                  <a:schemeClr val="bg1"/>
                </a:solidFill>
              </a:rPr>
              <a:t> of the following </a:t>
            </a:r>
            <a:r>
              <a:rPr lang="en-US" sz="3000" dirty="0">
                <a:solidFill>
                  <a:srgbClr val="FFFF00"/>
                </a:solidFill>
              </a:rPr>
              <a:t>conditions</a:t>
            </a:r>
            <a:r>
              <a:rPr lang="en-US" sz="3000" dirty="0">
                <a:solidFill>
                  <a:schemeClr val="bg1"/>
                </a:solidFill>
              </a:rPr>
              <a:t> is met:</a:t>
            </a:r>
            <a:endParaRPr lang="en-CA" sz="3000" dirty="0">
              <a:solidFill>
                <a:schemeClr val="bg1"/>
              </a:solidFill>
            </a:endParaRPr>
          </a:p>
          <a:p>
            <a:pPr marL="857250" lvl="2" indent="0">
              <a:buNone/>
            </a:pPr>
            <a:r>
              <a:rPr lang="en-US" sz="3000" dirty="0">
                <a:solidFill>
                  <a:schemeClr val="bg1"/>
                </a:solidFill>
              </a:rPr>
              <a:t>(</a:t>
            </a:r>
            <a:r>
              <a:rPr lang="en-US" sz="3000" i="1" dirty="0">
                <a:solidFill>
                  <a:schemeClr val="bg1"/>
                </a:solidFill>
              </a:rPr>
              <a:t>a</a:t>
            </a:r>
            <a:r>
              <a:rPr lang="en-US" sz="3000" dirty="0">
                <a:solidFill>
                  <a:schemeClr val="bg1"/>
                </a:solidFill>
              </a:rPr>
              <a:t>) in the case of any work, whether published or unpublished, including a cinematographic work, the </a:t>
            </a:r>
            <a:r>
              <a:rPr lang="en-US" sz="3000" dirty="0">
                <a:solidFill>
                  <a:srgbClr val="FF0000"/>
                </a:solidFill>
              </a:rPr>
              <a:t>author</a:t>
            </a:r>
            <a:r>
              <a:rPr lang="en-US" sz="3000" dirty="0">
                <a:solidFill>
                  <a:schemeClr val="bg1"/>
                </a:solidFill>
              </a:rPr>
              <a:t> </a:t>
            </a:r>
            <a:r>
              <a:rPr lang="en-US" sz="3000" dirty="0">
                <a:solidFill>
                  <a:srgbClr val="FFFF00"/>
                </a:solidFill>
              </a:rPr>
              <a:t>was</a:t>
            </a:r>
            <a:r>
              <a:rPr lang="en-US" sz="3000" dirty="0">
                <a:solidFill>
                  <a:schemeClr val="bg1"/>
                </a:solidFill>
              </a:rPr>
              <a:t>, at the </a:t>
            </a:r>
            <a:r>
              <a:rPr lang="en-US" sz="3000" dirty="0">
                <a:solidFill>
                  <a:srgbClr val="FFFF00"/>
                </a:solidFill>
              </a:rPr>
              <a:t>date</a:t>
            </a:r>
            <a:r>
              <a:rPr lang="en-US" sz="3000" dirty="0">
                <a:solidFill>
                  <a:schemeClr val="bg1"/>
                </a:solidFill>
              </a:rPr>
              <a:t> </a:t>
            </a:r>
            <a:r>
              <a:rPr lang="en-US" sz="3000" dirty="0">
                <a:solidFill>
                  <a:srgbClr val="FFFF00"/>
                </a:solidFill>
              </a:rPr>
              <a:t>of the </a:t>
            </a:r>
            <a:r>
              <a:rPr lang="en-US" sz="3000" dirty="0">
                <a:solidFill>
                  <a:schemeClr val="bg1"/>
                </a:solidFill>
              </a:rPr>
              <a:t>making of the </a:t>
            </a:r>
            <a:r>
              <a:rPr lang="en-US" sz="3000" dirty="0">
                <a:solidFill>
                  <a:srgbClr val="FFFF00"/>
                </a:solidFill>
              </a:rPr>
              <a:t>work</a:t>
            </a:r>
            <a:r>
              <a:rPr lang="en-US" sz="3000" dirty="0">
                <a:solidFill>
                  <a:schemeClr val="bg1"/>
                </a:solidFill>
              </a:rPr>
              <a:t>, a</a:t>
            </a:r>
            <a:r>
              <a:rPr lang="en-US" sz="3000" dirty="0">
                <a:solidFill>
                  <a:srgbClr val="FFFF00"/>
                </a:solidFill>
              </a:rPr>
              <a:t> </a:t>
            </a:r>
            <a:r>
              <a:rPr lang="en-US" sz="3000" dirty="0">
                <a:solidFill>
                  <a:srgbClr val="FF0000"/>
                </a:solidFill>
              </a:rPr>
              <a:t>citizen or subject of</a:t>
            </a:r>
            <a:r>
              <a:rPr lang="en-US" sz="3000" dirty="0">
                <a:solidFill>
                  <a:schemeClr val="bg1"/>
                </a:solidFill>
              </a:rPr>
              <a:t>, or a person ordinarily resident in, </a:t>
            </a:r>
            <a:r>
              <a:rPr lang="en-US" sz="3000" dirty="0">
                <a:solidFill>
                  <a:srgbClr val="FF0000"/>
                </a:solidFill>
              </a:rPr>
              <a:t>a treaty country</a:t>
            </a:r>
            <a:r>
              <a:rPr lang="en-US" sz="3000" dirty="0">
                <a:solidFill>
                  <a:schemeClr val="bg1"/>
                </a:solidFill>
              </a:rPr>
              <a:t>;</a:t>
            </a:r>
            <a:endParaRPr lang="en-CA" sz="30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40</a:t>
            </a:fld>
            <a:endParaRPr lang="en-US"/>
          </a:p>
        </p:txBody>
      </p:sp>
    </p:spTree>
    <p:extLst>
      <p:ext uri="{BB962C8B-B14F-4D97-AF65-F5344CB8AC3E}">
        <p14:creationId xmlns:p14="http://schemas.microsoft.com/office/powerpoint/2010/main" val="804255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a:t>
            </a:r>
          </a:p>
        </p:txBody>
      </p:sp>
      <p:sp>
        <p:nvSpPr>
          <p:cNvPr id="2" name="Content Placeholder 1"/>
          <p:cNvSpPr>
            <a:spLocks noGrp="1"/>
          </p:cNvSpPr>
          <p:nvPr>
            <p:ph idx="1"/>
          </p:nvPr>
        </p:nvSpPr>
        <p:spPr/>
        <p:txBody>
          <a:bodyPr>
            <a:normAutofit/>
          </a:bodyPr>
          <a:lstStyle/>
          <a:p>
            <a:pPr marL="0" indent="0">
              <a:buNone/>
            </a:pPr>
            <a:r>
              <a:rPr lang="en-US" sz="3600" b="1" dirty="0">
                <a:solidFill>
                  <a:schemeClr val="bg1"/>
                </a:solidFill>
              </a:rPr>
              <a:t>Registration</a:t>
            </a:r>
          </a:p>
          <a:p>
            <a:pPr lvl="1"/>
            <a:r>
              <a:rPr lang="en-US" sz="3600" dirty="0">
                <a:solidFill>
                  <a:srgbClr val="FF0000"/>
                </a:solidFill>
              </a:rPr>
              <a:t>Not a condition </a:t>
            </a:r>
            <a:r>
              <a:rPr lang="en-US" sz="3600" dirty="0">
                <a:solidFill>
                  <a:schemeClr val="bg1"/>
                </a:solidFill>
              </a:rPr>
              <a:t>for the subsistence of copyright</a:t>
            </a:r>
          </a:p>
          <a:p>
            <a:pPr lvl="1"/>
            <a:r>
              <a:rPr lang="en-US" sz="3600" dirty="0">
                <a:solidFill>
                  <a:srgbClr val="FFFF00"/>
                </a:solidFill>
              </a:rPr>
              <a:t>Should it be?</a:t>
            </a:r>
          </a:p>
          <a:p>
            <a:pPr lvl="1"/>
            <a:r>
              <a:rPr lang="en-US" sz="3600" dirty="0">
                <a:solidFill>
                  <a:schemeClr val="bg1"/>
                </a:solidFill>
              </a:rPr>
              <a:t>Possible to register your copyright (benefits to be discussed later in the term)</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41</a:t>
            </a:fld>
            <a:endParaRPr lang="en-US"/>
          </a:p>
        </p:txBody>
      </p:sp>
    </p:spTree>
    <p:extLst>
      <p:ext uri="{BB962C8B-B14F-4D97-AF65-F5344CB8AC3E}">
        <p14:creationId xmlns:p14="http://schemas.microsoft.com/office/powerpoint/2010/main" val="2284725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178130"/>
            <a:ext cx="8229601" cy="930327"/>
          </a:xfrm>
        </p:spPr>
        <p:txBody>
          <a:bodyPr/>
          <a:lstStyle/>
          <a:p>
            <a:r>
              <a:rPr lang="en-US" b="1" dirty="0">
                <a:solidFill>
                  <a:srgbClr val="FFFF00"/>
                </a:solidFill>
              </a:rPr>
              <a:t>What is copyrightable</a:t>
            </a:r>
          </a:p>
        </p:txBody>
      </p:sp>
      <p:sp>
        <p:nvSpPr>
          <p:cNvPr id="2" name="Content Placeholder 1"/>
          <p:cNvSpPr>
            <a:spLocks noGrp="1"/>
          </p:cNvSpPr>
          <p:nvPr>
            <p:ph idx="1"/>
          </p:nvPr>
        </p:nvSpPr>
        <p:spPr>
          <a:xfrm>
            <a:off x="457199" y="1108457"/>
            <a:ext cx="8520545" cy="4641086"/>
          </a:xfrm>
        </p:spPr>
        <p:txBody>
          <a:bodyPr>
            <a:noAutofit/>
          </a:bodyPr>
          <a:lstStyle/>
          <a:p>
            <a:pPr marL="0" indent="0">
              <a:lnSpc>
                <a:spcPct val="100000"/>
              </a:lnSpc>
              <a:buNone/>
            </a:pPr>
            <a:r>
              <a:rPr lang="en-US" sz="2800" b="1" dirty="0">
                <a:solidFill>
                  <a:schemeClr val="bg1"/>
                </a:solidFill>
              </a:rPr>
              <a:t>Fixation</a:t>
            </a:r>
          </a:p>
          <a:p>
            <a:pPr>
              <a:lnSpc>
                <a:spcPct val="100000"/>
              </a:lnSpc>
            </a:pPr>
            <a:r>
              <a:rPr lang="en-US" sz="2800" dirty="0">
                <a:solidFill>
                  <a:schemeClr val="bg1"/>
                </a:solidFill>
              </a:rPr>
              <a:t>A requirement for the subsistence of copyright </a:t>
            </a:r>
            <a:r>
              <a:rPr lang="en-US" sz="2800" dirty="0">
                <a:solidFill>
                  <a:srgbClr val="FFFF00"/>
                </a:solidFill>
              </a:rPr>
              <a:t>imposed by judicial interpretation </a:t>
            </a:r>
          </a:p>
          <a:p>
            <a:pPr lvl="1">
              <a:lnSpc>
                <a:spcPct val="100000"/>
              </a:lnSpc>
            </a:pPr>
            <a:r>
              <a:rPr lang="en-US" sz="2800" i="1" dirty="0">
                <a:solidFill>
                  <a:schemeClr val="bg1"/>
                </a:solidFill>
              </a:rPr>
              <a:t>“The work, to be capable of copyright protection, </a:t>
            </a:r>
            <a:r>
              <a:rPr lang="en-US" sz="2800" i="1" dirty="0">
                <a:solidFill>
                  <a:srgbClr val="FF0000"/>
                </a:solidFill>
              </a:rPr>
              <a:t>must be fixed in a tangible form</a:t>
            </a:r>
            <a:r>
              <a:rPr lang="en-US" sz="2800" i="1" dirty="0">
                <a:solidFill>
                  <a:schemeClr val="bg1"/>
                </a:solidFill>
              </a:rPr>
              <a:t>” </a:t>
            </a:r>
            <a:r>
              <a:rPr lang="en-US" sz="2800" dirty="0">
                <a:solidFill>
                  <a:schemeClr val="bg1"/>
                </a:solidFill>
              </a:rPr>
              <a:t>(</a:t>
            </a:r>
            <a:r>
              <a:rPr lang="en-CA" sz="2800" i="1" u="sng" dirty="0">
                <a:solidFill>
                  <a:schemeClr val="bg1"/>
                </a:solidFill>
              </a:rPr>
              <a:t>Canadian Admiral Corp. v. </a:t>
            </a:r>
            <a:r>
              <a:rPr lang="en-CA" sz="2800" i="1" u="sng" dirty="0" err="1">
                <a:solidFill>
                  <a:schemeClr val="bg1"/>
                </a:solidFill>
              </a:rPr>
              <a:t>Rediffusion</a:t>
            </a:r>
            <a:r>
              <a:rPr lang="en-CA" sz="2800" i="1" u="sng" dirty="0">
                <a:solidFill>
                  <a:schemeClr val="bg1"/>
                </a:solidFill>
              </a:rPr>
              <a:t> Inc</a:t>
            </a:r>
            <a:r>
              <a:rPr lang="en-CA" sz="2800" i="1" dirty="0">
                <a:solidFill>
                  <a:schemeClr val="bg1"/>
                </a:solidFill>
              </a:rPr>
              <a:t>.</a:t>
            </a:r>
            <a:r>
              <a:rPr lang="en-CA" sz="2800" dirty="0">
                <a:solidFill>
                  <a:schemeClr val="bg1"/>
                </a:solidFill>
              </a:rPr>
              <a:t>, [1954] Ex. CR 382, 20 CPR 75</a:t>
            </a:r>
          </a:p>
          <a:p>
            <a:pPr>
              <a:lnSpc>
                <a:spcPct val="100000"/>
              </a:lnSpc>
            </a:pPr>
            <a:r>
              <a:rPr lang="en-CA" sz="2800" dirty="0">
                <a:solidFill>
                  <a:srgbClr val="FFFF00"/>
                </a:solidFill>
              </a:rPr>
              <a:t>Is the fixation requirement beneficial</a:t>
            </a:r>
            <a:r>
              <a:rPr lang="en-CA" sz="2800" dirty="0">
                <a:solidFill>
                  <a:srgbClr val="FF0000"/>
                </a:solidFill>
              </a:rPr>
              <a:t>?</a:t>
            </a:r>
            <a:r>
              <a:rPr lang="en-CA" sz="2800" dirty="0">
                <a:solidFill>
                  <a:srgbClr val="FFFF00"/>
                </a:solidFill>
              </a:rPr>
              <a:t> </a:t>
            </a:r>
          </a:p>
          <a:p>
            <a:pPr>
              <a:lnSpc>
                <a:spcPct val="100000"/>
              </a:lnSpc>
            </a:pPr>
            <a:r>
              <a:rPr lang="en-CA" sz="2800" dirty="0">
                <a:solidFill>
                  <a:schemeClr val="bg1"/>
                </a:solidFill>
              </a:rPr>
              <a:t>Does add some certainty + more works in public domain</a:t>
            </a:r>
          </a:p>
        </p:txBody>
      </p:sp>
      <p:sp>
        <p:nvSpPr>
          <p:cNvPr id="4" name="Slide Number Placeholder 3"/>
          <p:cNvSpPr>
            <a:spLocks noGrp="1"/>
          </p:cNvSpPr>
          <p:nvPr>
            <p:ph type="sldNum" sz="quarter" idx="12"/>
          </p:nvPr>
        </p:nvSpPr>
        <p:spPr/>
        <p:txBody>
          <a:bodyPr/>
          <a:lstStyle/>
          <a:p>
            <a:fld id="{600857A6-B069-5747-8C2C-4237D03FF20B}" type="slidenum">
              <a:rPr lang="en-US" smtClean="0"/>
              <a:t>42</a:t>
            </a:fld>
            <a:endParaRPr lang="en-US"/>
          </a:p>
        </p:txBody>
      </p:sp>
    </p:spTree>
    <p:extLst>
      <p:ext uri="{BB962C8B-B14F-4D97-AF65-F5344CB8AC3E}">
        <p14:creationId xmlns:p14="http://schemas.microsoft.com/office/powerpoint/2010/main" val="3771344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 </a:t>
            </a:r>
            <a:r>
              <a:rPr lang="en-US" b="1" dirty="0">
                <a:solidFill>
                  <a:srgbClr val="FF0000"/>
                </a:solidFill>
              </a:rPr>
              <a:t>Originality</a:t>
            </a:r>
          </a:p>
        </p:txBody>
      </p:sp>
      <p:sp>
        <p:nvSpPr>
          <p:cNvPr id="2" name="Content Placeholder 1"/>
          <p:cNvSpPr>
            <a:spLocks noGrp="1"/>
          </p:cNvSpPr>
          <p:nvPr>
            <p:ph idx="1"/>
          </p:nvPr>
        </p:nvSpPr>
        <p:spPr>
          <a:xfrm>
            <a:off x="457200" y="1431542"/>
            <a:ext cx="8229600" cy="4339865"/>
          </a:xfrm>
        </p:spPr>
        <p:txBody>
          <a:bodyPr>
            <a:noAutofit/>
          </a:bodyPr>
          <a:lstStyle/>
          <a:p>
            <a:pPr marL="0" indent="0">
              <a:lnSpc>
                <a:spcPct val="100000"/>
              </a:lnSpc>
              <a:buNone/>
            </a:pPr>
            <a:r>
              <a:rPr lang="en-US" sz="4400" b="1" dirty="0">
                <a:solidFill>
                  <a:schemeClr val="bg1"/>
                </a:solidFill>
              </a:rPr>
              <a:t>5.</a:t>
            </a:r>
            <a:r>
              <a:rPr lang="en-US" sz="4400" dirty="0">
                <a:solidFill>
                  <a:schemeClr val="bg1"/>
                </a:solidFill>
              </a:rPr>
              <a:t> (1) Subject to this Act, copyright shall subsist in Canada, for the term hereinafter mentioned, in every </a:t>
            </a:r>
            <a:r>
              <a:rPr lang="en-US" sz="4400" dirty="0">
                <a:solidFill>
                  <a:srgbClr val="FF0000"/>
                </a:solidFill>
              </a:rPr>
              <a:t>original</a:t>
            </a:r>
            <a:r>
              <a:rPr lang="en-US" sz="4400" dirty="0">
                <a:solidFill>
                  <a:schemeClr val="bg1"/>
                </a:solidFill>
              </a:rPr>
              <a:t> literary, dramatic, musical and artistic </a:t>
            </a:r>
            <a:r>
              <a:rPr lang="en-US" sz="4400" dirty="0">
                <a:solidFill>
                  <a:srgbClr val="FF0000"/>
                </a:solidFill>
              </a:rPr>
              <a:t>work</a:t>
            </a:r>
            <a:r>
              <a:rPr lang="en-US" sz="4400" dirty="0">
                <a:solidFill>
                  <a:schemeClr val="bg1"/>
                </a:solidFill>
              </a:rPr>
              <a:t> if…</a:t>
            </a:r>
            <a:endParaRPr lang="en-CA" sz="44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43</a:t>
            </a:fld>
            <a:endParaRPr lang="en-US"/>
          </a:p>
        </p:txBody>
      </p:sp>
    </p:spTree>
    <p:extLst>
      <p:ext uri="{BB962C8B-B14F-4D97-AF65-F5344CB8AC3E}">
        <p14:creationId xmlns:p14="http://schemas.microsoft.com/office/powerpoint/2010/main" val="1985720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912894"/>
          </a:xfrm>
        </p:spPr>
        <p:txBody>
          <a:bodyPr/>
          <a:lstStyle/>
          <a:p>
            <a:r>
              <a:rPr lang="en-US" b="1" dirty="0">
                <a:solidFill>
                  <a:srgbClr val="FFFF00"/>
                </a:solidFill>
              </a:rPr>
              <a:t>What is copyrightable</a:t>
            </a:r>
          </a:p>
        </p:txBody>
      </p:sp>
      <p:sp>
        <p:nvSpPr>
          <p:cNvPr id="2" name="Content Placeholder 1"/>
          <p:cNvSpPr>
            <a:spLocks noGrp="1"/>
          </p:cNvSpPr>
          <p:nvPr>
            <p:ph idx="1"/>
          </p:nvPr>
        </p:nvSpPr>
        <p:spPr>
          <a:xfrm>
            <a:off x="457200" y="1187532"/>
            <a:ext cx="8229600" cy="4655127"/>
          </a:xfrm>
        </p:spPr>
        <p:txBody>
          <a:bodyPr>
            <a:normAutofit fontScale="92500" lnSpcReduction="20000"/>
          </a:bodyPr>
          <a:lstStyle/>
          <a:p>
            <a:pPr marL="0" indent="0">
              <a:lnSpc>
                <a:spcPct val="100000"/>
              </a:lnSpc>
              <a:buNone/>
            </a:pPr>
            <a:r>
              <a:rPr lang="en-US" sz="3200" b="1" dirty="0">
                <a:solidFill>
                  <a:schemeClr val="bg1"/>
                </a:solidFill>
              </a:rPr>
              <a:t>Originality in Canada</a:t>
            </a:r>
          </a:p>
          <a:p>
            <a:pPr>
              <a:lnSpc>
                <a:spcPct val="110000"/>
              </a:lnSpc>
            </a:pPr>
            <a:r>
              <a:rPr lang="en-US" sz="3500" dirty="0">
                <a:solidFill>
                  <a:srgbClr val="FF0000"/>
                </a:solidFill>
              </a:rPr>
              <a:t>Pre-2004	</a:t>
            </a:r>
          </a:p>
          <a:p>
            <a:pPr lvl="1">
              <a:lnSpc>
                <a:spcPct val="110000"/>
              </a:lnSpc>
              <a:buFont typeface="Courier New" panose="02070309020205020404" pitchFamily="49" charset="0"/>
              <a:buChar char="o"/>
            </a:pPr>
            <a:r>
              <a:rPr lang="en-US" sz="3500" dirty="0">
                <a:solidFill>
                  <a:schemeClr val="bg1"/>
                </a:solidFill>
              </a:rPr>
              <a:t>“</a:t>
            </a:r>
            <a:r>
              <a:rPr lang="en-US" sz="3500" dirty="0">
                <a:solidFill>
                  <a:srgbClr val="FFFF00"/>
                </a:solidFill>
              </a:rPr>
              <a:t>Sweat of the brow</a:t>
            </a:r>
            <a:r>
              <a:rPr lang="en-US" sz="3500" dirty="0">
                <a:solidFill>
                  <a:schemeClr val="bg1"/>
                </a:solidFill>
              </a:rPr>
              <a:t>”: </a:t>
            </a:r>
          </a:p>
          <a:p>
            <a:pPr lvl="2">
              <a:lnSpc>
                <a:spcPct val="110000"/>
              </a:lnSpc>
              <a:buFont typeface="Wingdings" pitchFamily="2" charset="2"/>
              <a:buChar char="q"/>
            </a:pPr>
            <a:r>
              <a:rPr lang="en-US" sz="3500" dirty="0">
                <a:solidFill>
                  <a:schemeClr val="bg1"/>
                </a:solidFill>
              </a:rPr>
              <a:t>Work receives copyright protection if it originates from an author and is more than a mere copy. </a:t>
            </a:r>
          </a:p>
          <a:p>
            <a:pPr lvl="1">
              <a:lnSpc>
                <a:spcPct val="110000"/>
              </a:lnSpc>
              <a:buFont typeface="Courier New" panose="02070309020205020404" pitchFamily="49" charset="0"/>
              <a:buChar char="o"/>
            </a:pPr>
            <a:r>
              <a:rPr lang="en-US" sz="3500" dirty="0">
                <a:solidFill>
                  <a:schemeClr val="bg1"/>
                </a:solidFill>
              </a:rPr>
              <a:t>“</a:t>
            </a:r>
            <a:r>
              <a:rPr lang="en-US" sz="3500" dirty="0">
                <a:solidFill>
                  <a:srgbClr val="FFFF00"/>
                </a:solidFill>
              </a:rPr>
              <a:t>Creativity</a:t>
            </a:r>
            <a:r>
              <a:rPr lang="en-US" sz="3500" dirty="0">
                <a:solidFill>
                  <a:schemeClr val="bg1"/>
                </a:solidFill>
              </a:rPr>
              <a:t>”</a:t>
            </a:r>
          </a:p>
          <a:p>
            <a:pPr lvl="2">
              <a:lnSpc>
                <a:spcPct val="110000"/>
              </a:lnSpc>
              <a:buFont typeface="Wingdings" pitchFamily="2" charset="2"/>
              <a:buChar char="q"/>
            </a:pPr>
            <a:r>
              <a:rPr lang="en-US" sz="3500" dirty="0">
                <a:solidFill>
                  <a:schemeClr val="bg1"/>
                </a:solidFill>
              </a:rPr>
              <a:t>A work must be the product of creativity in order to be original</a:t>
            </a:r>
          </a:p>
        </p:txBody>
      </p:sp>
      <p:sp>
        <p:nvSpPr>
          <p:cNvPr id="4" name="Slide Number Placeholder 3"/>
          <p:cNvSpPr>
            <a:spLocks noGrp="1"/>
          </p:cNvSpPr>
          <p:nvPr>
            <p:ph type="sldNum" sz="quarter" idx="12"/>
          </p:nvPr>
        </p:nvSpPr>
        <p:spPr/>
        <p:txBody>
          <a:bodyPr/>
          <a:lstStyle/>
          <a:p>
            <a:fld id="{600857A6-B069-5747-8C2C-4237D03FF20B}" type="slidenum">
              <a:rPr lang="en-US" smtClean="0"/>
              <a:t>44</a:t>
            </a:fld>
            <a:endParaRPr lang="en-US"/>
          </a:p>
        </p:txBody>
      </p:sp>
    </p:spTree>
    <p:extLst>
      <p:ext uri="{BB962C8B-B14F-4D97-AF65-F5344CB8AC3E}">
        <p14:creationId xmlns:p14="http://schemas.microsoft.com/office/powerpoint/2010/main" val="3198801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F1EA-EAB6-4B43-B426-12FCBE48D50A}"/>
              </a:ext>
            </a:extLst>
          </p:cNvPr>
          <p:cNvSpPr>
            <a:spLocks noGrp="1"/>
          </p:cNvSpPr>
          <p:nvPr>
            <p:ph type="title"/>
          </p:nvPr>
        </p:nvSpPr>
        <p:spPr/>
        <p:txBody>
          <a:bodyPr>
            <a:normAutofit/>
          </a:bodyPr>
          <a:lstStyle/>
          <a:p>
            <a:pPr algn="ctr"/>
            <a:r>
              <a:rPr lang="en-US" b="1" dirty="0">
                <a:solidFill>
                  <a:srgbClr val="FFFF00"/>
                </a:solidFill>
              </a:rPr>
              <a:t>SCC takes the </a:t>
            </a:r>
            <a:r>
              <a:rPr lang="en-US" b="1" dirty="0">
                <a:solidFill>
                  <a:srgbClr val="FF0000"/>
                </a:solidFill>
              </a:rPr>
              <a:t>“</a:t>
            </a:r>
            <a:r>
              <a:rPr lang="en-US" b="1" dirty="0">
                <a:solidFill>
                  <a:schemeClr val="bg1"/>
                </a:solidFill>
              </a:rPr>
              <a:t>middle way</a:t>
            </a:r>
            <a:r>
              <a:rPr lang="en-US" b="1" dirty="0">
                <a:solidFill>
                  <a:srgbClr val="FF0000"/>
                </a:solidFill>
              </a:rPr>
              <a:t>”</a:t>
            </a:r>
          </a:p>
        </p:txBody>
      </p:sp>
      <p:pic>
        <p:nvPicPr>
          <p:cNvPr id="3" name="Picture 2">
            <a:extLst>
              <a:ext uri="{FF2B5EF4-FFF2-40B4-BE49-F238E27FC236}">
                <a16:creationId xmlns:a16="http://schemas.microsoft.com/office/drawing/2014/main" id="{DE33FACD-7686-4A48-9930-CFE2364ADFC9}"/>
              </a:ext>
            </a:extLst>
          </p:cNvPr>
          <p:cNvPicPr>
            <a:picLocks noChangeAspect="1"/>
          </p:cNvPicPr>
          <p:nvPr/>
        </p:nvPicPr>
        <p:blipFill>
          <a:blip r:embed="rId2"/>
          <a:stretch>
            <a:fillRect/>
          </a:stretch>
        </p:blipFill>
        <p:spPr>
          <a:xfrm>
            <a:off x="3358567" y="2692731"/>
            <a:ext cx="2426866" cy="1819798"/>
          </a:xfrm>
          <a:prstGeom prst="rect">
            <a:avLst/>
          </a:prstGeom>
        </p:spPr>
      </p:pic>
    </p:spTree>
    <p:extLst>
      <p:ext uri="{BB962C8B-B14F-4D97-AF65-F5344CB8AC3E}">
        <p14:creationId xmlns:p14="http://schemas.microsoft.com/office/powerpoint/2010/main" val="2578725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What is copyrightable</a:t>
            </a:r>
          </a:p>
        </p:txBody>
      </p:sp>
      <p:sp>
        <p:nvSpPr>
          <p:cNvPr id="2" name="Content Placeholder 1"/>
          <p:cNvSpPr>
            <a:spLocks noGrp="1"/>
          </p:cNvSpPr>
          <p:nvPr>
            <p:ph idx="1"/>
          </p:nvPr>
        </p:nvSpPr>
        <p:spPr>
          <a:xfrm>
            <a:off x="296883" y="1431543"/>
            <a:ext cx="8645235" cy="4318000"/>
          </a:xfrm>
        </p:spPr>
        <p:txBody>
          <a:bodyPr>
            <a:noAutofit/>
          </a:bodyPr>
          <a:lstStyle/>
          <a:p>
            <a:pPr marL="0" indent="0">
              <a:buNone/>
            </a:pPr>
            <a:r>
              <a:rPr lang="en-US" sz="2800" b="1" dirty="0">
                <a:solidFill>
                  <a:schemeClr val="bg1"/>
                </a:solidFill>
              </a:rPr>
              <a:t>Originality</a:t>
            </a:r>
          </a:p>
          <a:p>
            <a:r>
              <a:rPr lang="en-US" sz="2800" i="1" u="sng" dirty="0">
                <a:solidFill>
                  <a:srgbClr val="00B0F0"/>
                </a:solidFill>
              </a:rPr>
              <a:t>CCH Canadian Ltd. v. Law Society of Upper Canada</a:t>
            </a:r>
            <a:r>
              <a:rPr lang="en-US" sz="2800" i="1" dirty="0">
                <a:solidFill>
                  <a:srgbClr val="00B0F0"/>
                </a:solidFill>
              </a:rPr>
              <a:t>, </a:t>
            </a:r>
            <a:r>
              <a:rPr lang="en-US" sz="2800" dirty="0">
                <a:solidFill>
                  <a:schemeClr val="bg1"/>
                </a:solidFill>
              </a:rPr>
              <a:t>2004 SCC 13</a:t>
            </a:r>
          </a:p>
          <a:p>
            <a:pPr lvl="1"/>
            <a:r>
              <a:rPr lang="en-US" sz="2800" dirty="0">
                <a:solidFill>
                  <a:schemeClr val="bg1"/>
                </a:solidFill>
              </a:rPr>
              <a:t>For a work to be original, you need an </a:t>
            </a:r>
            <a:r>
              <a:rPr lang="en-US" sz="2800" dirty="0">
                <a:solidFill>
                  <a:srgbClr val="FFFF00"/>
                </a:solidFill>
              </a:rPr>
              <a:t>exercise of skill and judgment</a:t>
            </a:r>
            <a:r>
              <a:rPr lang="en-US" sz="2800" dirty="0">
                <a:solidFill>
                  <a:schemeClr val="bg1"/>
                </a:solidFill>
              </a:rPr>
              <a:t> that is </a:t>
            </a:r>
            <a:r>
              <a:rPr lang="en-US" sz="2800" dirty="0">
                <a:solidFill>
                  <a:srgbClr val="FFFF00"/>
                </a:solidFill>
              </a:rPr>
              <a:t>more than </a:t>
            </a:r>
            <a:r>
              <a:rPr lang="en-US" sz="2800" dirty="0">
                <a:solidFill>
                  <a:schemeClr val="bg1"/>
                </a:solidFill>
              </a:rPr>
              <a:t>a purely </a:t>
            </a:r>
            <a:r>
              <a:rPr lang="en-US" sz="2800" dirty="0">
                <a:solidFill>
                  <a:srgbClr val="FFFF00"/>
                </a:solidFill>
              </a:rPr>
              <a:t>mechanical exercise</a:t>
            </a:r>
          </a:p>
          <a:p>
            <a:pPr lvl="1"/>
            <a:r>
              <a:rPr lang="en-US" sz="2800" dirty="0">
                <a:solidFill>
                  <a:srgbClr val="FFFF00"/>
                </a:solidFill>
              </a:rPr>
              <a:t>Skill </a:t>
            </a:r>
            <a:r>
              <a:rPr lang="en-US" sz="2800" dirty="0">
                <a:solidFill>
                  <a:srgbClr val="FF0000"/>
                </a:solidFill>
              </a:rPr>
              <a:t>=</a:t>
            </a:r>
            <a:r>
              <a:rPr lang="en-US" sz="2800" dirty="0">
                <a:solidFill>
                  <a:srgbClr val="FFFF00"/>
                </a:solidFill>
              </a:rPr>
              <a:t> </a:t>
            </a:r>
            <a:r>
              <a:rPr lang="en-US" sz="2800" dirty="0">
                <a:solidFill>
                  <a:schemeClr val="bg1"/>
                </a:solidFill>
              </a:rPr>
              <a:t>use of one’s knowledge, developed aptitude or practiced ability in producing the work</a:t>
            </a:r>
          </a:p>
          <a:p>
            <a:pPr lvl="1"/>
            <a:r>
              <a:rPr lang="en-US" sz="2800" dirty="0">
                <a:solidFill>
                  <a:srgbClr val="FFFF00"/>
                </a:solidFill>
              </a:rPr>
              <a:t>Judgment </a:t>
            </a:r>
            <a:r>
              <a:rPr lang="en-US" sz="2800" dirty="0">
                <a:solidFill>
                  <a:srgbClr val="FF0000"/>
                </a:solidFill>
              </a:rPr>
              <a:t>=</a:t>
            </a:r>
            <a:r>
              <a:rPr lang="en-US" sz="2800" dirty="0">
                <a:solidFill>
                  <a:srgbClr val="FFFF00"/>
                </a:solidFill>
              </a:rPr>
              <a:t> </a:t>
            </a:r>
            <a:r>
              <a:rPr lang="en-US" sz="2800" dirty="0">
                <a:solidFill>
                  <a:schemeClr val="bg1"/>
                </a:solidFill>
              </a:rPr>
              <a:t>use of one’s capacity for discernment or ability to form an opinion or evaluation by comparing different possible options in producing the work</a:t>
            </a:r>
          </a:p>
        </p:txBody>
      </p:sp>
      <p:sp>
        <p:nvSpPr>
          <p:cNvPr id="4" name="Slide Number Placeholder 3"/>
          <p:cNvSpPr>
            <a:spLocks noGrp="1"/>
          </p:cNvSpPr>
          <p:nvPr>
            <p:ph type="sldNum" sz="quarter" idx="12"/>
          </p:nvPr>
        </p:nvSpPr>
        <p:spPr/>
        <p:txBody>
          <a:bodyPr/>
          <a:lstStyle/>
          <a:p>
            <a:fld id="{600857A6-B069-5747-8C2C-4237D03FF20B}" type="slidenum">
              <a:rPr lang="en-US" smtClean="0"/>
              <a:t>46</a:t>
            </a:fld>
            <a:endParaRPr lang="en-US"/>
          </a:p>
        </p:txBody>
      </p:sp>
    </p:spTree>
    <p:extLst>
      <p:ext uri="{BB962C8B-B14F-4D97-AF65-F5344CB8AC3E}">
        <p14:creationId xmlns:p14="http://schemas.microsoft.com/office/powerpoint/2010/main" val="525836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FE86-4B40-2E4F-AE30-0A6E29551946}"/>
              </a:ext>
            </a:extLst>
          </p:cNvPr>
          <p:cNvSpPr>
            <a:spLocks noGrp="1"/>
          </p:cNvSpPr>
          <p:nvPr>
            <p:ph type="title"/>
          </p:nvPr>
        </p:nvSpPr>
        <p:spPr>
          <a:xfrm>
            <a:off x="190005" y="178130"/>
            <a:ext cx="8496795" cy="831273"/>
          </a:xfrm>
        </p:spPr>
        <p:txBody>
          <a:bodyPr/>
          <a:lstStyle/>
          <a:p>
            <a:r>
              <a:rPr lang="en-CA" dirty="0" err="1">
                <a:solidFill>
                  <a:srgbClr val="FFFF00"/>
                </a:solidFill>
              </a:rPr>
              <a:t>McLachlin</a:t>
            </a:r>
            <a:r>
              <a:rPr lang="en-CA" dirty="0">
                <a:solidFill>
                  <a:srgbClr val="FFFF00"/>
                </a:solidFill>
              </a:rPr>
              <a:t> C.J.</a:t>
            </a:r>
            <a:endParaRPr lang="en-US" dirty="0">
              <a:solidFill>
                <a:srgbClr val="FFFF00"/>
              </a:solidFill>
            </a:endParaRPr>
          </a:p>
        </p:txBody>
      </p:sp>
      <p:sp>
        <p:nvSpPr>
          <p:cNvPr id="3" name="Content Placeholder 2">
            <a:extLst>
              <a:ext uri="{FF2B5EF4-FFF2-40B4-BE49-F238E27FC236}">
                <a16:creationId xmlns:a16="http://schemas.microsoft.com/office/drawing/2014/main" id="{DCC97399-7262-2A45-B820-1334817C5B21}"/>
              </a:ext>
            </a:extLst>
          </p:cNvPr>
          <p:cNvSpPr>
            <a:spLocks noGrp="1"/>
          </p:cNvSpPr>
          <p:nvPr>
            <p:ph sz="quarter" idx="10"/>
          </p:nvPr>
        </p:nvSpPr>
        <p:spPr>
          <a:xfrm>
            <a:off x="190005" y="1009403"/>
            <a:ext cx="8787739" cy="4940135"/>
          </a:xfrm>
        </p:spPr>
        <p:txBody>
          <a:bodyPr>
            <a:noAutofit/>
          </a:bodyPr>
          <a:lstStyle/>
          <a:p>
            <a:pPr marL="0" indent="0">
              <a:lnSpc>
                <a:spcPct val="110000"/>
              </a:lnSpc>
              <a:buNone/>
            </a:pPr>
            <a:r>
              <a:rPr lang="en-CA" sz="2100" i="1" dirty="0">
                <a:solidFill>
                  <a:schemeClr val="bg1"/>
                </a:solidFill>
              </a:rPr>
              <a:t>[16]   ”I conclude that the </a:t>
            </a:r>
            <a:r>
              <a:rPr lang="en-CA" sz="2100" i="1" dirty="0">
                <a:solidFill>
                  <a:srgbClr val="FFFF00"/>
                </a:solidFill>
              </a:rPr>
              <a:t>correct position falls between these extremes</a:t>
            </a:r>
            <a:r>
              <a:rPr lang="en-CA" sz="2100" i="1" dirty="0">
                <a:solidFill>
                  <a:schemeClr val="bg1"/>
                </a:solidFill>
              </a:rPr>
              <a:t>.  For a work to be </a:t>
            </a:r>
            <a:r>
              <a:rPr lang="en-CA" sz="2100" i="1" dirty="0">
                <a:solidFill>
                  <a:srgbClr val="FFFF00"/>
                </a:solidFill>
              </a:rPr>
              <a:t>“original” </a:t>
            </a:r>
            <a:r>
              <a:rPr lang="en-CA" sz="2100" i="1" dirty="0">
                <a:solidFill>
                  <a:schemeClr val="bg1"/>
                </a:solidFill>
              </a:rPr>
              <a:t>within the meaning of the Copyright Act , </a:t>
            </a:r>
            <a:r>
              <a:rPr lang="en-CA" sz="2100" i="1" dirty="0">
                <a:solidFill>
                  <a:srgbClr val="FFFF00"/>
                </a:solidFill>
              </a:rPr>
              <a:t>it must be more than a mere copy</a:t>
            </a:r>
            <a:r>
              <a:rPr lang="en-CA" sz="2100" i="1" dirty="0">
                <a:solidFill>
                  <a:schemeClr val="bg1"/>
                </a:solidFill>
              </a:rPr>
              <a:t> of another work.  At the same time, </a:t>
            </a:r>
            <a:r>
              <a:rPr lang="en-CA" sz="2100" i="1" dirty="0">
                <a:solidFill>
                  <a:srgbClr val="FFFF00"/>
                </a:solidFill>
              </a:rPr>
              <a:t>it need not be creative, in the sense of being novel or unique</a:t>
            </a:r>
            <a:r>
              <a:rPr lang="en-CA" sz="2100" i="1" dirty="0">
                <a:solidFill>
                  <a:schemeClr val="bg1"/>
                </a:solidFill>
              </a:rPr>
              <a:t>.  </a:t>
            </a:r>
            <a:r>
              <a:rPr lang="en-CA" sz="2100" i="1" dirty="0">
                <a:solidFill>
                  <a:srgbClr val="FF0000"/>
                </a:solidFill>
              </a:rPr>
              <a:t>What is required to attract copyright protection in the expression of an idea is an exercise of skill and judgment</a:t>
            </a:r>
            <a:r>
              <a:rPr lang="en-CA" sz="2100" i="1" dirty="0">
                <a:solidFill>
                  <a:schemeClr val="bg1"/>
                </a:solidFill>
              </a:rPr>
              <a:t>.  By skill, I mean the use of one’s knowledge, developed aptitude or practised ability in producing the work.  By judgment, I mean the use of one’s capacity for discernment or ability to form an opinion or evaluation by comparing different possible options in producing the work. </a:t>
            </a:r>
            <a:r>
              <a:rPr lang="en-CA" sz="2100" i="1" dirty="0">
                <a:solidFill>
                  <a:srgbClr val="FFFF00"/>
                </a:solidFill>
              </a:rPr>
              <a:t>This exercise of skill and judgment will necessarily involve intellectual effort</a:t>
            </a:r>
            <a:r>
              <a:rPr lang="en-CA" sz="2100" i="1" dirty="0">
                <a:solidFill>
                  <a:schemeClr val="bg1"/>
                </a:solidFill>
              </a:rPr>
              <a:t>. The exercise of skill and judgment required to produce the work </a:t>
            </a:r>
            <a:r>
              <a:rPr lang="en-CA" sz="2100" i="1" dirty="0">
                <a:solidFill>
                  <a:srgbClr val="FFFF00"/>
                </a:solidFill>
              </a:rPr>
              <a:t>must not be </a:t>
            </a:r>
            <a:r>
              <a:rPr lang="en-CA" sz="2100" i="1" dirty="0">
                <a:solidFill>
                  <a:schemeClr val="bg1"/>
                </a:solidFill>
              </a:rPr>
              <a:t>so trivial that it could be characterized as </a:t>
            </a:r>
            <a:r>
              <a:rPr lang="en-CA" sz="2100" i="1" dirty="0">
                <a:solidFill>
                  <a:srgbClr val="FFFF00"/>
                </a:solidFill>
              </a:rPr>
              <a:t>a purely mechanical exercise</a:t>
            </a:r>
            <a:r>
              <a:rPr lang="en-CA" sz="2100" i="1" dirty="0">
                <a:solidFill>
                  <a:schemeClr val="bg1"/>
                </a:solidFill>
              </a:rPr>
              <a:t>.  For example, any skill and judgment that might be involved in simply changing the font of a work to produce “another” work would be too trivial to merit copyright protection as an “original” work.”</a:t>
            </a:r>
            <a:endParaRPr lang="en-US" sz="2100" i="1" dirty="0">
              <a:solidFill>
                <a:schemeClr val="bg1"/>
              </a:solidFill>
            </a:endParaRPr>
          </a:p>
        </p:txBody>
      </p:sp>
    </p:spTree>
    <p:extLst>
      <p:ext uri="{BB962C8B-B14F-4D97-AF65-F5344CB8AC3E}">
        <p14:creationId xmlns:p14="http://schemas.microsoft.com/office/powerpoint/2010/main" val="2020149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364B1-41B9-6D43-8184-0DBB279BD924}"/>
              </a:ext>
            </a:extLst>
          </p:cNvPr>
          <p:cNvSpPr>
            <a:spLocks noGrp="1"/>
          </p:cNvSpPr>
          <p:nvPr>
            <p:ph type="title"/>
          </p:nvPr>
        </p:nvSpPr>
        <p:spPr>
          <a:xfrm>
            <a:off x="457200" y="552225"/>
            <a:ext cx="8229600" cy="1016000"/>
          </a:xfrm>
        </p:spPr>
        <p:txBody>
          <a:bodyPr>
            <a:normAutofit/>
          </a:bodyPr>
          <a:lstStyle/>
          <a:p>
            <a:pPr algn="ctr"/>
            <a:r>
              <a:rPr lang="en-US" sz="4400" b="1" dirty="0">
                <a:solidFill>
                  <a:srgbClr val="FFFF00"/>
                </a:solidFill>
              </a:rPr>
              <a:t>What is copyrightable</a:t>
            </a:r>
            <a:endParaRPr lang="en-US" sz="4400" dirty="0"/>
          </a:p>
        </p:txBody>
      </p:sp>
      <p:sp>
        <p:nvSpPr>
          <p:cNvPr id="3" name="Content Placeholder 2">
            <a:extLst>
              <a:ext uri="{FF2B5EF4-FFF2-40B4-BE49-F238E27FC236}">
                <a16:creationId xmlns:a16="http://schemas.microsoft.com/office/drawing/2014/main" id="{83C72258-08C7-444D-8571-C38AE9739887}"/>
              </a:ext>
            </a:extLst>
          </p:cNvPr>
          <p:cNvSpPr>
            <a:spLocks noGrp="1"/>
          </p:cNvSpPr>
          <p:nvPr>
            <p:ph sz="quarter" idx="10"/>
          </p:nvPr>
        </p:nvSpPr>
        <p:spPr>
          <a:xfrm>
            <a:off x="952995" y="1745673"/>
            <a:ext cx="7238010" cy="3861708"/>
          </a:xfrm>
        </p:spPr>
        <p:txBody>
          <a:bodyPr>
            <a:normAutofit fontScale="55000" lnSpcReduction="20000"/>
          </a:bodyPr>
          <a:lstStyle/>
          <a:p>
            <a:pPr marL="0" indent="0" algn="ctr">
              <a:buNone/>
            </a:pPr>
            <a:endParaRPr lang="en-US" sz="14500" b="1" dirty="0">
              <a:solidFill>
                <a:srgbClr val="FF0000"/>
              </a:solidFill>
            </a:endParaRPr>
          </a:p>
          <a:p>
            <a:pPr marL="0" indent="0" algn="ctr">
              <a:lnSpc>
                <a:spcPct val="120000"/>
              </a:lnSpc>
              <a:buNone/>
            </a:pPr>
            <a:r>
              <a:rPr lang="en-US" sz="11400" b="1" dirty="0">
                <a:solidFill>
                  <a:schemeClr val="bg1"/>
                </a:solidFill>
              </a:rPr>
              <a:t>What about </a:t>
            </a:r>
            <a:r>
              <a:rPr lang="en-US" sz="11400" b="1" dirty="0">
                <a:solidFill>
                  <a:srgbClr val="FF0000"/>
                </a:solidFill>
              </a:rPr>
              <a:t>A</a:t>
            </a:r>
            <a:r>
              <a:rPr lang="en-US" sz="11400" b="1" dirty="0">
                <a:solidFill>
                  <a:schemeClr val="bg1"/>
                </a:solidFill>
              </a:rPr>
              <a:t>.</a:t>
            </a:r>
            <a:r>
              <a:rPr lang="en-US" sz="11400" b="1" dirty="0">
                <a:solidFill>
                  <a:srgbClr val="FF0000"/>
                </a:solidFill>
              </a:rPr>
              <a:t>I</a:t>
            </a:r>
            <a:r>
              <a:rPr lang="en-US" sz="11400" b="1" dirty="0">
                <a:solidFill>
                  <a:schemeClr val="bg1"/>
                </a:solidFill>
              </a:rPr>
              <a:t>. </a:t>
            </a:r>
            <a:r>
              <a:rPr lang="en-US" sz="11400" b="1" dirty="0">
                <a:solidFill>
                  <a:srgbClr val="FF0000"/>
                </a:solidFill>
              </a:rPr>
              <a:t>mediated</a:t>
            </a:r>
            <a:r>
              <a:rPr lang="en-US" sz="11400" b="1" dirty="0">
                <a:solidFill>
                  <a:schemeClr val="bg1"/>
                </a:solidFill>
              </a:rPr>
              <a:t> creativity </a:t>
            </a:r>
            <a:r>
              <a:rPr lang="en-US" sz="11400" b="1" dirty="0">
                <a:solidFill>
                  <a:srgbClr val="FFFF00"/>
                </a:solidFill>
              </a:rPr>
              <a:t>?</a:t>
            </a:r>
          </a:p>
        </p:txBody>
      </p:sp>
    </p:spTree>
    <p:extLst>
      <p:ext uri="{BB962C8B-B14F-4D97-AF65-F5344CB8AC3E}">
        <p14:creationId xmlns:p14="http://schemas.microsoft.com/office/powerpoint/2010/main" val="1738986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34384" y="2356372"/>
            <a:ext cx="8875231" cy="3287684"/>
          </a:xfrm>
        </p:spPr>
        <p:txBody>
          <a:bodyPr>
            <a:normAutofit/>
          </a:bodyPr>
          <a:lstStyle/>
          <a:p>
            <a:pPr marL="0" indent="0" algn="ctr">
              <a:buNone/>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Appendices</a:t>
            </a:r>
            <a:endParaRPr lang="en-US" sz="9600" dirty="0"/>
          </a:p>
        </p:txBody>
      </p:sp>
    </p:spTree>
    <p:extLst>
      <p:ext uri="{BB962C8B-B14F-4D97-AF65-F5344CB8AC3E}">
        <p14:creationId xmlns:p14="http://schemas.microsoft.com/office/powerpoint/2010/main" val="215689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7" y="0"/>
            <a:ext cx="8906493" cy="1762298"/>
          </a:xfrm>
        </p:spPr>
        <p:txBody>
          <a:bodyPr>
            <a:normAutofit/>
          </a:bodyPr>
          <a:lstStyle/>
          <a:p>
            <a:pPr algn="ctr"/>
            <a:r>
              <a:rPr lang="en-US" b="1" dirty="0">
                <a:solidFill>
                  <a:srgbClr val="FFFF00"/>
                </a:solidFill>
              </a:rPr>
              <a:t>Office </a:t>
            </a:r>
            <a:r>
              <a:rPr lang="en-US" b="1" dirty="0">
                <a:solidFill>
                  <a:schemeClr val="bg1"/>
                </a:solidFill>
              </a:rPr>
              <a:t>“</a:t>
            </a:r>
            <a:r>
              <a:rPr lang="en-US" b="1" dirty="0">
                <a:solidFill>
                  <a:srgbClr val="FFFF00"/>
                </a:solidFill>
              </a:rPr>
              <a:t>Hours</a:t>
            </a:r>
            <a:r>
              <a:rPr lang="en-US" b="1" dirty="0">
                <a:solidFill>
                  <a:schemeClr val="bg1"/>
                </a:solidFill>
              </a:rPr>
              <a:t>”</a:t>
            </a:r>
            <a:r>
              <a:rPr lang="en-US" b="1" dirty="0">
                <a:solidFill>
                  <a:srgbClr val="FF0000"/>
                </a:solidFill>
              </a:rPr>
              <a:t>:</a:t>
            </a:r>
            <a:r>
              <a:rPr lang="en-US" b="1" dirty="0">
                <a:solidFill>
                  <a:srgbClr val="FFFF00"/>
                </a:solidFill>
              </a:rPr>
              <a:t> </a:t>
            </a:r>
            <a:r>
              <a:rPr lang="en-US" b="1" dirty="0">
                <a:solidFill>
                  <a:schemeClr val="bg1"/>
                </a:solidFill>
              </a:rPr>
              <a:t>Ideally Fridays before or  after class but </a:t>
            </a:r>
            <a:r>
              <a:rPr lang="en-US" b="1" dirty="0">
                <a:solidFill>
                  <a:srgbClr val="FFFF00"/>
                </a:solidFill>
              </a:rPr>
              <a:t>am flexible</a:t>
            </a:r>
            <a:r>
              <a:rPr lang="mr-IN" b="1" dirty="0">
                <a:solidFill>
                  <a:srgbClr val="FF0000"/>
                </a:solidFill>
              </a:rPr>
              <a:t>…</a:t>
            </a:r>
            <a:endParaRPr lang="en-US" b="1" dirty="0">
              <a:solidFill>
                <a:srgbClr val="FF0000"/>
              </a:solidFill>
            </a:endParaRPr>
          </a:p>
        </p:txBody>
      </p:sp>
      <p:sp>
        <p:nvSpPr>
          <p:cNvPr id="3" name="Content Placeholder 2"/>
          <p:cNvSpPr>
            <a:spLocks noGrp="1"/>
          </p:cNvSpPr>
          <p:nvPr>
            <p:ph sz="quarter" idx="10"/>
          </p:nvPr>
        </p:nvSpPr>
        <p:spPr>
          <a:xfrm>
            <a:off x="237507" y="2028305"/>
            <a:ext cx="8740238" cy="4463012"/>
          </a:xfrm>
        </p:spPr>
        <p:txBody>
          <a:bodyPr>
            <a:normAutofit/>
          </a:bodyPr>
          <a:lstStyle/>
          <a:p>
            <a:pPr marL="0" indent="0">
              <a:lnSpc>
                <a:spcPct val="100000"/>
              </a:lnSpc>
              <a:buNone/>
            </a:pPr>
            <a:r>
              <a:rPr lang="en-US" sz="3600" dirty="0">
                <a:solidFill>
                  <a:srgbClr val="CCFFCC"/>
                </a:solidFill>
              </a:rPr>
              <a:t>Email</a:t>
            </a:r>
            <a:r>
              <a:rPr lang="en-US" sz="3600" dirty="0">
                <a:solidFill>
                  <a:schemeClr val="bg1"/>
                </a:solidFill>
              </a:rPr>
              <a:t> me : </a:t>
            </a:r>
            <a:r>
              <a:rPr lang="en-US" sz="3600" dirty="0" err="1">
                <a:solidFill>
                  <a:schemeClr val="bg1"/>
                </a:solidFill>
              </a:rPr>
              <a:t>jon.festinger@ubc.ca</a:t>
            </a:r>
            <a:endParaRPr lang="en-US" sz="3600" dirty="0">
              <a:solidFill>
                <a:schemeClr val="bg1"/>
              </a:solidFill>
            </a:endParaRPr>
          </a:p>
          <a:p>
            <a:pPr marL="0" indent="0">
              <a:lnSpc>
                <a:spcPct val="100000"/>
              </a:lnSpc>
              <a:buNone/>
            </a:pPr>
            <a:r>
              <a:rPr lang="en-US" sz="3600" dirty="0">
                <a:solidFill>
                  <a:srgbClr val="CCFFCC"/>
                </a:solidFill>
              </a:rPr>
              <a:t>Skype</a:t>
            </a:r>
            <a:r>
              <a:rPr lang="en-US" sz="3600" dirty="0">
                <a:solidFill>
                  <a:schemeClr val="bg1"/>
                </a:solidFill>
              </a:rPr>
              <a:t>: </a:t>
            </a:r>
            <a:r>
              <a:rPr lang="en-US" sz="3600" dirty="0" err="1">
                <a:solidFill>
                  <a:schemeClr val="bg1"/>
                </a:solidFill>
              </a:rPr>
              <a:t>jon.festinger</a:t>
            </a:r>
            <a:endParaRPr lang="en-US" sz="3600" dirty="0">
              <a:solidFill>
                <a:schemeClr val="bg1"/>
              </a:solidFill>
            </a:endParaRPr>
          </a:p>
          <a:p>
            <a:pPr marL="0" indent="0">
              <a:lnSpc>
                <a:spcPct val="100000"/>
              </a:lnSpc>
              <a:buNone/>
            </a:pPr>
            <a:r>
              <a:rPr lang="en-US" sz="3600" dirty="0">
                <a:solidFill>
                  <a:srgbClr val="CCFFCC"/>
                </a:solidFill>
              </a:rPr>
              <a:t>Phone</a:t>
            </a:r>
            <a:r>
              <a:rPr lang="en-US" sz="3600" dirty="0">
                <a:solidFill>
                  <a:schemeClr val="bg1"/>
                </a:solidFill>
              </a:rPr>
              <a:t>: </a:t>
            </a:r>
          </a:p>
          <a:p>
            <a:pPr marL="0" indent="0">
              <a:lnSpc>
                <a:spcPct val="100000"/>
              </a:lnSpc>
              <a:buNone/>
            </a:pPr>
            <a:r>
              <a:rPr lang="en-US" sz="3600" dirty="0">
                <a:solidFill>
                  <a:schemeClr val="bg1"/>
                </a:solidFill>
              </a:rPr>
              <a:t>o. 604-568-9192</a:t>
            </a:r>
          </a:p>
          <a:p>
            <a:pPr marL="0" indent="0">
              <a:lnSpc>
                <a:spcPct val="100000"/>
              </a:lnSpc>
              <a:buNone/>
            </a:pPr>
            <a:r>
              <a:rPr lang="en-US" sz="3600" dirty="0">
                <a:solidFill>
                  <a:schemeClr val="bg1"/>
                </a:solidFill>
              </a:rPr>
              <a:t>c. 604-837-6426</a:t>
            </a:r>
          </a:p>
          <a:p>
            <a:pPr marL="0" indent="0">
              <a:buNone/>
            </a:pPr>
            <a:endParaRPr lang="en-US" sz="40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120" y="4286992"/>
            <a:ext cx="4022680" cy="1567458"/>
          </a:xfrm>
          <a:prstGeom prst="rect">
            <a:avLst/>
          </a:prstGeom>
        </p:spPr>
      </p:pic>
    </p:spTree>
    <p:extLst>
      <p:ext uri="{BB962C8B-B14F-4D97-AF65-F5344CB8AC3E}">
        <p14:creationId xmlns:p14="http://schemas.microsoft.com/office/powerpoint/2010/main" val="39124370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3DB4-4252-EE46-AD4D-F346544C1622}"/>
              </a:ext>
            </a:extLst>
          </p:cNvPr>
          <p:cNvSpPr>
            <a:spLocks noGrp="1"/>
          </p:cNvSpPr>
          <p:nvPr>
            <p:ph type="title"/>
          </p:nvPr>
        </p:nvSpPr>
        <p:spPr>
          <a:xfrm>
            <a:off x="457199" y="219033"/>
            <a:ext cx="8229600" cy="1016000"/>
          </a:xfrm>
        </p:spPr>
        <p:txBody>
          <a:bodyPr>
            <a:normAutofit/>
          </a:bodyPr>
          <a:lstStyle/>
          <a:p>
            <a:pPr algn="ctr"/>
            <a:r>
              <a:rPr lang="en-US" sz="4800" dirty="0">
                <a:solidFill>
                  <a:srgbClr val="FFFF00"/>
                </a:solidFill>
              </a:rPr>
              <a:t>???????????????????????????</a:t>
            </a:r>
          </a:p>
        </p:txBody>
      </p:sp>
      <p:pic>
        <p:nvPicPr>
          <p:cNvPr id="4" name="Picture 3" descr="A screenshot of a social media post&#10;&#10;Description automatically generated">
            <a:extLst>
              <a:ext uri="{FF2B5EF4-FFF2-40B4-BE49-F238E27FC236}">
                <a16:creationId xmlns:a16="http://schemas.microsoft.com/office/drawing/2014/main" id="{9405DB67-AB9C-C745-951E-125937DA94F8}"/>
              </a:ext>
            </a:extLst>
          </p:cNvPr>
          <p:cNvPicPr>
            <a:picLocks noChangeAspect="1"/>
          </p:cNvPicPr>
          <p:nvPr/>
        </p:nvPicPr>
        <p:blipFill>
          <a:blip r:embed="rId2"/>
          <a:stretch>
            <a:fillRect/>
          </a:stretch>
        </p:blipFill>
        <p:spPr>
          <a:xfrm>
            <a:off x="3042570" y="1235033"/>
            <a:ext cx="3058859" cy="4653478"/>
          </a:xfrm>
          <a:prstGeom prst="rect">
            <a:avLst/>
          </a:prstGeom>
        </p:spPr>
      </p:pic>
    </p:spTree>
    <p:extLst>
      <p:ext uri="{BB962C8B-B14F-4D97-AF65-F5344CB8AC3E}">
        <p14:creationId xmlns:p14="http://schemas.microsoft.com/office/powerpoint/2010/main" val="986500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22E2FB-976C-F94A-BDD3-2F97290A079A}"/>
              </a:ext>
            </a:extLst>
          </p:cNvPr>
          <p:cNvSpPr txBox="1"/>
          <p:nvPr/>
        </p:nvSpPr>
        <p:spPr>
          <a:xfrm>
            <a:off x="834406" y="5475890"/>
            <a:ext cx="7475188" cy="369332"/>
          </a:xfrm>
          <a:prstGeom prst="rect">
            <a:avLst/>
          </a:prstGeom>
          <a:noFill/>
        </p:spPr>
        <p:txBody>
          <a:bodyPr wrap="none" rtlCol="0">
            <a:spAutoFit/>
          </a:bodyPr>
          <a:lstStyle/>
          <a:p>
            <a:r>
              <a:rPr lang="en-US" dirty="0">
                <a:hlinkClick r:id="rId2"/>
              </a:rPr>
              <a:t>https://scholar.google.com/scholar_case?case=6021003493814451958</a:t>
            </a:r>
            <a:r>
              <a:rPr lang="en-US" dirty="0"/>
              <a:t> </a:t>
            </a:r>
          </a:p>
        </p:txBody>
      </p:sp>
      <p:pic>
        <p:nvPicPr>
          <p:cNvPr id="4" name="Picture 3" descr="Text, letter&#10;&#10;Description automatically generated">
            <a:extLst>
              <a:ext uri="{FF2B5EF4-FFF2-40B4-BE49-F238E27FC236}">
                <a16:creationId xmlns:a16="http://schemas.microsoft.com/office/drawing/2014/main" id="{9D66D37C-4DE3-E74A-ABC5-6F4246C6073E}"/>
              </a:ext>
            </a:extLst>
          </p:cNvPr>
          <p:cNvPicPr>
            <a:picLocks noChangeAspect="1"/>
          </p:cNvPicPr>
          <p:nvPr/>
        </p:nvPicPr>
        <p:blipFill>
          <a:blip r:embed="rId3"/>
          <a:stretch>
            <a:fillRect/>
          </a:stretch>
        </p:blipFill>
        <p:spPr>
          <a:xfrm>
            <a:off x="1881350" y="125317"/>
            <a:ext cx="5154217" cy="5298021"/>
          </a:xfrm>
          <a:prstGeom prst="rect">
            <a:avLst/>
          </a:prstGeom>
        </p:spPr>
      </p:pic>
    </p:spTree>
    <p:extLst>
      <p:ext uri="{BB962C8B-B14F-4D97-AF65-F5344CB8AC3E}">
        <p14:creationId xmlns:p14="http://schemas.microsoft.com/office/powerpoint/2010/main" val="4202745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02A8-FA32-C446-A35C-61C0D7A8A631}"/>
              </a:ext>
            </a:extLst>
          </p:cNvPr>
          <p:cNvSpPr>
            <a:spLocks noGrp="1"/>
          </p:cNvSpPr>
          <p:nvPr>
            <p:ph type="title"/>
          </p:nvPr>
        </p:nvSpPr>
        <p:spPr>
          <a:xfrm>
            <a:off x="457200" y="116386"/>
            <a:ext cx="8229600" cy="1016000"/>
          </a:xfrm>
        </p:spPr>
        <p:txBody>
          <a:bodyPr>
            <a:normAutofit/>
          </a:bodyPr>
          <a:lstStyle/>
          <a:p>
            <a:pPr algn="ctr"/>
            <a:r>
              <a:rPr lang="en-US" sz="4400" dirty="0">
                <a:solidFill>
                  <a:srgbClr val="FFFF00"/>
                </a:solidFill>
              </a:rPr>
              <a:t>Re</a:t>
            </a:r>
            <a:r>
              <a:rPr lang="en-US" sz="4400" dirty="0">
                <a:solidFill>
                  <a:srgbClr val="FF0000"/>
                </a:solidFill>
              </a:rPr>
              <a:t>:</a:t>
            </a:r>
            <a:r>
              <a:rPr lang="en-US" sz="4400" dirty="0">
                <a:solidFill>
                  <a:schemeClr val="bg1"/>
                </a:solidFill>
              </a:rPr>
              <a:t> Comedy </a:t>
            </a:r>
            <a:r>
              <a:rPr lang="en-US" sz="4400" dirty="0">
                <a:solidFill>
                  <a:srgbClr val="FF0000"/>
                </a:solidFill>
              </a:rPr>
              <a:t>&amp;</a:t>
            </a:r>
            <a:r>
              <a:rPr lang="en-US" sz="4400" dirty="0">
                <a:solidFill>
                  <a:schemeClr val="bg1"/>
                </a:solidFill>
              </a:rPr>
              <a:t> Copyright</a:t>
            </a:r>
          </a:p>
        </p:txBody>
      </p:sp>
      <p:sp>
        <p:nvSpPr>
          <p:cNvPr id="3" name="TextBox 2">
            <a:extLst>
              <a:ext uri="{FF2B5EF4-FFF2-40B4-BE49-F238E27FC236}">
                <a16:creationId xmlns:a16="http://schemas.microsoft.com/office/drawing/2014/main" id="{8C186A87-F5E5-3444-AC9A-FB1D43936B8C}"/>
              </a:ext>
            </a:extLst>
          </p:cNvPr>
          <p:cNvSpPr txBox="1"/>
          <p:nvPr/>
        </p:nvSpPr>
        <p:spPr>
          <a:xfrm>
            <a:off x="2340458" y="5374145"/>
            <a:ext cx="4463081" cy="461665"/>
          </a:xfrm>
          <a:prstGeom prst="rect">
            <a:avLst/>
          </a:prstGeom>
          <a:noFill/>
        </p:spPr>
        <p:txBody>
          <a:bodyPr wrap="none" rtlCol="0">
            <a:spAutoFit/>
          </a:bodyPr>
          <a:lstStyle/>
          <a:p>
            <a:r>
              <a:rPr lang="en-US" sz="2400" dirty="0">
                <a:hlinkClick r:id="rId2"/>
              </a:rPr>
              <a:t>https://youtu.be/8U7bUo1vChs</a:t>
            </a:r>
            <a:r>
              <a:rPr lang="en-US" sz="2400" dirty="0"/>
              <a:t> </a:t>
            </a:r>
          </a:p>
        </p:txBody>
      </p:sp>
      <p:pic>
        <p:nvPicPr>
          <p:cNvPr id="5" name="Picture 4" descr="A person standing in front of a podium with a microphone&#10;&#10;Description automatically generated with low confidence">
            <a:extLst>
              <a:ext uri="{FF2B5EF4-FFF2-40B4-BE49-F238E27FC236}">
                <a16:creationId xmlns:a16="http://schemas.microsoft.com/office/drawing/2014/main" id="{207F8A8F-28E8-874E-BB02-964073039DF3}"/>
              </a:ext>
            </a:extLst>
          </p:cNvPr>
          <p:cNvPicPr>
            <a:picLocks noChangeAspect="1"/>
          </p:cNvPicPr>
          <p:nvPr/>
        </p:nvPicPr>
        <p:blipFill>
          <a:blip r:embed="rId3"/>
          <a:stretch>
            <a:fillRect/>
          </a:stretch>
        </p:blipFill>
        <p:spPr>
          <a:xfrm>
            <a:off x="1855873" y="1253022"/>
            <a:ext cx="5432253" cy="3965596"/>
          </a:xfrm>
          <a:prstGeom prst="rect">
            <a:avLst/>
          </a:prstGeom>
        </p:spPr>
      </p:pic>
    </p:spTree>
    <p:extLst>
      <p:ext uri="{BB962C8B-B14F-4D97-AF65-F5344CB8AC3E}">
        <p14:creationId xmlns:p14="http://schemas.microsoft.com/office/powerpoint/2010/main" val="38875856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1236429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202646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68"/>
            <a:ext cx="8229600" cy="1227125"/>
          </a:xfrm>
        </p:spPr>
        <p:txBody>
          <a:bodyPr>
            <a:noAutofit/>
          </a:bodyPr>
          <a:lstStyle/>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Coming Soon</a:t>
            </a:r>
          </a:p>
        </p:txBody>
      </p:sp>
      <p:sp>
        <p:nvSpPr>
          <p:cNvPr id="3" name="Content Placeholder 2"/>
          <p:cNvSpPr>
            <a:spLocks noGrp="1"/>
          </p:cNvSpPr>
          <p:nvPr>
            <p:ph sz="quarter" idx="10"/>
          </p:nvPr>
        </p:nvSpPr>
        <p:spPr>
          <a:xfrm>
            <a:off x="160867" y="1543792"/>
            <a:ext cx="8844993" cy="4182341"/>
          </a:xfrm>
        </p:spPr>
        <p:txBody>
          <a:bodyPr>
            <a:normAutofit/>
          </a:bodyPr>
          <a:lstStyle/>
          <a:p>
            <a:pPr marL="0" indent="0" algn="ctr">
              <a:buNone/>
            </a:pPr>
            <a:r>
              <a:rPr lang="en-CA" sz="6000" dirty="0">
                <a:solidFill>
                  <a:schemeClr val="bg1"/>
                </a:solidFill>
              </a:rPr>
              <a:t>“Rights of Copyright Owners”</a:t>
            </a:r>
          </a:p>
          <a:p>
            <a:pPr marL="0" indent="0" algn="ctr">
              <a:buNone/>
            </a:pPr>
            <a:r>
              <a:rPr lang="en-US" sz="3600" dirty="0">
                <a:solidFill>
                  <a:srgbClr val="FFFF00"/>
                </a:solidFill>
              </a:rPr>
              <a:t>What rights should be part of the bundle of rights of copyright owners? </a:t>
            </a:r>
          </a:p>
          <a:p>
            <a:pPr marL="0" indent="0" algn="ctr">
              <a:buNone/>
            </a:pPr>
            <a:endParaRPr lang="en-US" sz="6000" dirty="0">
              <a:solidFill>
                <a:schemeClr val="bg1"/>
              </a:solidFill>
            </a:endParaRPr>
          </a:p>
        </p:txBody>
      </p:sp>
      <p:pic>
        <p:nvPicPr>
          <p:cNvPr id="5" name="Picture 4">
            <a:extLst>
              <a:ext uri="{FF2B5EF4-FFF2-40B4-BE49-F238E27FC236}">
                <a16:creationId xmlns:a16="http://schemas.microsoft.com/office/drawing/2014/main" id="{32B27E4D-DB66-B246-9585-ABE05B2E31B3}"/>
              </a:ext>
            </a:extLst>
          </p:cNvPr>
          <p:cNvPicPr>
            <a:picLocks noChangeAspect="1"/>
          </p:cNvPicPr>
          <p:nvPr/>
        </p:nvPicPr>
        <p:blipFill>
          <a:blip r:embed="rId2"/>
          <a:stretch>
            <a:fillRect/>
          </a:stretch>
        </p:blipFill>
        <p:spPr>
          <a:xfrm>
            <a:off x="3181023" y="4310743"/>
            <a:ext cx="2781953" cy="1557894"/>
          </a:xfrm>
          <a:prstGeom prst="rect">
            <a:avLst/>
          </a:prstGeom>
        </p:spPr>
      </p:pic>
    </p:spTree>
    <p:extLst>
      <p:ext uri="{BB962C8B-B14F-4D97-AF65-F5344CB8AC3E}">
        <p14:creationId xmlns:p14="http://schemas.microsoft.com/office/powerpoint/2010/main" val="25833379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69076" y="593766"/>
            <a:ext cx="8229600" cy="5322373"/>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400" dirty="0">
                <a:solidFill>
                  <a:srgbClr val="FFFF00"/>
                </a:solidFill>
                <a:latin typeface="Apple Chancery" charset="0"/>
                <a:ea typeface="Apple Chancery" charset="0"/>
                <a:cs typeface="Apple Chancery" charset="0"/>
              </a:rPr>
              <a:t>SEE YOU NEXT WEEK</a:t>
            </a:r>
            <a:r>
              <a:rPr lang="en-US" sz="10400" dirty="0">
                <a:solidFill>
                  <a:srgbClr val="FF0000"/>
                </a:solidFill>
                <a:latin typeface="Apple Chancery" charset="0"/>
                <a:ea typeface="Apple Chancery" charset="0"/>
                <a:cs typeface="Apple Chancery" charset="0"/>
              </a:rPr>
              <a:t>!</a:t>
            </a:r>
          </a:p>
        </p:txBody>
      </p:sp>
    </p:spTree>
    <p:extLst>
      <p:ext uri="{BB962C8B-B14F-4D97-AF65-F5344CB8AC3E}">
        <p14:creationId xmlns:p14="http://schemas.microsoft.com/office/powerpoint/2010/main" val="3283980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pPr algn="ctr"/>
            <a:r>
              <a:rPr lang="en-US" sz="48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a:solidFill>
                  <a:schemeClr val="bg1"/>
                </a:solidFill>
                <a:latin typeface="+mn-lt"/>
                <a:cs typeface="Times New Roman"/>
              </a:rPr>
              <a:t>          </a:t>
            </a:r>
            <a:endParaRPr lang="en-US" sz="3200" dirty="0">
              <a:solidFill>
                <a:schemeClr val="bg1"/>
              </a:solidFill>
              <a:latin typeface="+mn-lt"/>
              <a:cs typeface="Times New Roman"/>
            </a:endParaRPr>
          </a:p>
          <a:p>
            <a:pPr marL="0" indent="0">
              <a:buNone/>
            </a:pPr>
            <a:r>
              <a:rPr lang="en-US" dirty="0"/>
              <a:t> </a:t>
            </a:r>
          </a:p>
        </p:txBody>
      </p:sp>
      <p:pic>
        <p:nvPicPr>
          <p:cNvPr id="6" name="Content Placeholder 3" descr="cat-1382015906Wuw.jpg"/>
          <p:cNvPicPr>
            <a:picLocks noChangeAspect="1"/>
          </p:cNvPicPr>
          <p:nvPr/>
        </p:nvPicPr>
        <p:blipFill rotWithShape="1">
          <a:blip r:embed="rId2">
            <a:extLst>
              <a:ext uri="{28A0092B-C50C-407E-A947-70E740481C1C}">
                <a14:useLocalDpi xmlns:a14="http://schemas.microsoft.com/office/drawing/2010/main" val="0"/>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33725621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CD4E67-81EB-DA46-A659-3E51151D4C79}"/>
              </a:ext>
            </a:extLst>
          </p:cNvPr>
          <p:cNvSpPr>
            <a:spLocks noGrp="1"/>
          </p:cNvSpPr>
          <p:nvPr>
            <p:ph sz="quarter" idx="10"/>
          </p:nvPr>
        </p:nvSpPr>
        <p:spPr>
          <a:xfrm>
            <a:off x="457200" y="2201332"/>
            <a:ext cx="8229600" cy="3524801"/>
          </a:xfrm>
        </p:spPr>
        <p:txBody>
          <a:bodyPr/>
          <a:lstStyle/>
          <a:p>
            <a:pPr marL="0" indent="0" algn="ctr" fontAlgn="base">
              <a:buNone/>
            </a:pPr>
            <a:r>
              <a:rPr lang="en-CA" i="1" dirty="0">
                <a:solidFill>
                  <a:schemeClr val="bg1"/>
                </a:solidFill>
              </a:rPr>
              <a:t>In learning you will teach</a:t>
            </a:r>
          </a:p>
          <a:p>
            <a:pPr marL="0" indent="0" algn="ctr" fontAlgn="base">
              <a:buNone/>
            </a:pPr>
            <a:r>
              <a:rPr lang="en-CA" i="1" dirty="0">
                <a:solidFill>
                  <a:schemeClr val="bg1"/>
                </a:solidFill>
              </a:rPr>
              <a:t>And in teaching you will learn</a:t>
            </a:r>
          </a:p>
          <a:p>
            <a:pPr marL="0" indent="0" algn="ctr">
              <a:buNone/>
            </a:pPr>
            <a:endParaRPr lang="en-US" dirty="0"/>
          </a:p>
          <a:p>
            <a:pPr marL="0" indent="0" algn="ctr">
              <a:buNone/>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extLst>
      <p:ext uri="{BB962C8B-B14F-4D97-AF65-F5344CB8AC3E}">
        <p14:creationId xmlns:p14="http://schemas.microsoft.com/office/powerpoint/2010/main" val="785322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078"/>
            <a:ext cx="8229600" cy="1016000"/>
          </a:xfrm>
        </p:spPr>
        <p:txBody>
          <a:bodyPr>
            <a:normAutofit/>
          </a:bodyPr>
          <a:lstStyle/>
          <a:p>
            <a:pPr algn="ctr"/>
            <a:r>
              <a:rPr lang="en-US" sz="5400" b="1" dirty="0">
                <a:solidFill>
                  <a:srgbClr val="FFFFFF"/>
                </a:solidFill>
                <a:latin typeface="Arial"/>
                <a:cs typeface="Arial"/>
              </a:rPr>
              <a:t> </a:t>
            </a:r>
            <a:r>
              <a:rPr lang="en-US" b="1" dirty="0">
                <a:solidFill>
                  <a:srgbClr val="FFFF00"/>
                </a:solidFill>
                <a:latin typeface="+mn-lt"/>
                <a:cs typeface="Arial"/>
              </a:rPr>
              <a:t>Our Academic Partners</a:t>
            </a:r>
            <a:r>
              <a:rPr lang="en-US" b="1" dirty="0">
                <a:solidFill>
                  <a:srgbClr val="FFFF00"/>
                </a:solidFill>
                <a:latin typeface="Arial"/>
                <a:cs typeface="Arial"/>
              </a:rPr>
              <a:t> </a:t>
            </a:r>
          </a:p>
        </p:txBody>
      </p:sp>
      <p:pic>
        <p:nvPicPr>
          <p:cNvPr id="10" name="Picture 9"/>
          <p:cNvPicPr>
            <a:picLocks noChangeAspect="1"/>
          </p:cNvPicPr>
          <p:nvPr/>
        </p:nvPicPr>
        <p:blipFill>
          <a:blip r:embed="rId2"/>
          <a:stretch>
            <a:fillRect/>
          </a:stretch>
        </p:blipFill>
        <p:spPr>
          <a:xfrm>
            <a:off x="446536" y="2526632"/>
            <a:ext cx="8210484" cy="1225445"/>
          </a:xfrm>
          <a:prstGeom prst="rect">
            <a:avLst/>
          </a:prstGeom>
        </p:spPr>
      </p:pic>
    </p:spTree>
    <p:extLst>
      <p:ext uri="{BB962C8B-B14F-4D97-AF65-F5344CB8AC3E}">
        <p14:creationId xmlns:p14="http://schemas.microsoft.com/office/powerpoint/2010/main" val="18682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C7BC-E631-A047-82F6-5BF56C544039}"/>
              </a:ext>
            </a:extLst>
          </p:cNvPr>
          <p:cNvSpPr>
            <a:spLocks noGrp="1"/>
          </p:cNvSpPr>
          <p:nvPr>
            <p:ph type="title"/>
          </p:nvPr>
        </p:nvSpPr>
        <p:spPr>
          <a:xfrm>
            <a:off x="457200" y="127087"/>
            <a:ext cx="8229600" cy="1016000"/>
          </a:xfrm>
        </p:spPr>
        <p:txBody>
          <a:bodyPr>
            <a:noAutofit/>
          </a:bodyPr>
          <a:lstStyle/>
          <a:p>
            <a:pPr algn="ctr"/>
            <a:br>
              <a:rPr lang="en-CA" sz="4400" b="1" dirty="0">
                <a:solidFill>
                  <a:srgbClr val="FFFF00"/>
                </a:solidFill>
              </a:rPr>
            </a:br>
            <a:br>
              <a:rPr lang="en-CA" sz="4400" dirty="0">
                <a:solidFill>
                  <a:srgbClr val="FFFF00"/>
                </a:solidFill>
              </a:rPr>
            </a:br>
            <a:endParaRPr lang="en-US" sz="4400" dirty="0">
              <a:solidFill>
                <a:srgbClr val="FFFF00"/>
              </a:solidFill>
            </a:endParaRPr>
          </a:p>
        </p:txBody>
      </p:sp>
      <p:sp>
        <p:nvSpPr>
          <p:cNvPr id="3" name="Content Placeholder 2">
            <a:extLst>
              <a:ext uri="{FF2B5EF4-FFF2-40B4-BE49-F238E27FC236}">
                <a16:creationId xmlns:a16="http://schemas.microsoft.com/office/drawing/2014/main" id="{0583174F-B20A-C641-BDB0-DD9B7CA6762E}"/>
              </a:ext>
            </a:extLst>
          </p:cNvPr>
          <p:cNvSpPr>
            <a:spLocks noGrp="1"/>
          </p:cNvSpPr>
          <p:nvPr>
            <p:ph sz="quarter" idx="10"/>
          </p:nvPr>
        </p:nvSpPr>
        <p:spPr>
          <a:xfrm>
            <a:off x="457200" y="1864427"/>
            <a:ext cx="8229600" cy="3788228"/>
          </a:xfrm>
        </p:spPr>
        <p:txBody>
          <a:bodyPr>
            <a:normAutofit/>
          </a:bodyPr>
          <a:lstStyle/>
          <a:p>
            <a:pPr marL="0" indent="0" algn="ctr">
              <a:buNone/>
            </a:pPr>
            <a:r>
              <a:rPr lang="en-CA" sz="9600" b="1" dirty="0">
                <a:solidFill>
                  <a:srgbClr val="FFFF00"/>
                </a:solidFill>
              </a:rPr>
              <a:t>Evaluation</a:t>
            </a:r>
          </a:p>
          <a:p>
            <a:pPr marL="0" indent="0" algn="ctr">
              <a:buNone/>
            </a:pPr>
            <a:r>
              <a:rPr lang="en-CA" sz="4000" b="1" dirty="0">
                <a:solidFill>
                  <a:schemeClr val="bg1"/>
                </a:solidFill>
                <a:latin typeface="+mn-lt"/>
              </a:rPr>
              <a:t>(LLMCL students?)</a:t>
            </a:r>
            <a:r>
              <a:rPr lang="en-CA" sz="9600" b="1" dirty="0">
                <a:solidFill>
                  <a:srgbClr val="FFFF00"/>
                </a:solidFill>
              </a:rPr>
              <a:t> </a:t>
            </a:r>
            <a:endParaRPr lang="en-US" sz="9600" dirty="0"/>
          </a:p>
        </p:txBody>
      </p:sp>
    </p:spTree>
    <p:extLst>
      <p:ext uri="{BB962C8B-B14F-4D97-AF65-F5344CB8AC3E}">
        <p14:creationId xmlns:p14="http://schemas.microsoft.com/office/powerpoint/2010/main" val="173294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CEE7D-0163-A043-A052-E5EFC53E4BBF}"/>
              </a:ext>
            </a:extLst>
          </p:cNvPr>
          <p:cNvSpPr>
            <a:spLocks noGrp="1"/>
          </p:cNvSpPr>
          <p:nvPr>
            <p:ph type="title"/>
          </p:nvPr>
        </p:nvSpPr>
        <p:spPr>
          <a:xfrm>
            <a:off x="457200" y="82370"/>
            <a:ext cx="8229600" cy="1016000"/>
          </a:xfrm>
        </p:spPr>
        <p:txBody>
          <a:bodyPr>
            <a:normAutofit/>
          </a:bodyPr>
          <a:lstStyle/>
          <a:p>
            <a:pPr algn="ctr"/>
            <a:r>
              <a:rPr lang="en-US" sz="4400" b="1" dirty="0">
                <a:solidFill>
                  <a:srgbClr val="FFFF00"/>
                </a:solidFill>
              </a:rPr>
              <a:t>Course Website </a:t>
            </a:r>
            <a:endParaRPr lang="en-US" sz="4400" dirty="0">
              <a:solidFill>
                <a:srgbClr val="FF0000"/>
              </a:solidFill>
            </a:endParaRPr>
          </a:p>
        </p:txBody>
      </p:sp>
      <p:pic>
        <p:nvPicPr>
          <p:cNvPr id="6" name="Content Placeholder 5" descr="Graphical user interface, text&#10;&#10;Description automatically generated">
            <a:extLst>
              <a:ext uri="{FF2B5EF4-FFF2-40B4-BE49-F238E27FC236}">
                <a16:creationId xmlns:a16="http://schemas.microsoft.com/office/drawing/2014/main" id="{196FC9A9-00B3-0B4D-B3D7-1D8E96024010}"/>
              </a:ext>
            </a:extLst>
          </p:cNvPr>
          <p:cNvPicPr>
            <a:picLocks noGrp="1" noChangeAspect="1"/>
          </p:cNvPicPr>
          <p:nvPr>
            <p:ph sz="quarter" idx="10"/>
          </p:nvPr>
        </p:nvPicPr>
        <p:blipFill>
          <a:blip r:embed="rId2"/>
          <a:stretch>
            <a:fillRect/>
          </a:stretch>
        </p:blipFill>
        <p:spPr>
          <a:xfrm>
            <a:off x="1940411" y="1098550"/>
            <a:ext cx="5263177" cy="4367213"/>
          </a:xfrm>
        </p:spPr>
      </p:pic>
      <p:sp>
        <p:nvSpPr>
          <p:cNvPr id="3" name="TextBox 2">
            <a:extLst>
              <a:ext uri="{FF2B5EF4-FFF2-40B4-BE49-F238E27FC236}">
                <a16:creationId xmlns:a16="http://schemas.microsoft.com/office/drawing/2014/main" id="{45989A6C-50D6-9643-87A2-AE6D6C5ECC0B}"/>
              </a:ext>
            </a:extLst>
          </p:cNvPr>
          <p:cNvSpPr txBox="1"/>
          <p:nvPr/>
        </p:nvSpPr>
        <p:spPr>
          <a:xfrm>
            <a:off x="4285210" y="5585474"/>
            <a:ext cx="4401590" cy="523220"/>
          </a:xfrm>
          <a:prstGeom prst="rect">
            <a:avLst/>
          </a:prstGeom>
          <a:noFill/>
        </p:spPr>
        <p:txBody>
          <a:bodyPr wrap="none" rtlCol="0">
            <a:spAutoFit/>
          </a:bodyPr>
          <a:lstStyle/>
          <a:p>
            <a:r>
              <a:rPr lang="en-US" sz="2800" dirty="0">
                <a:hlinkClick r:id="rId3"/>
              </a:rPr>
              <a:t>https://iplaw.allard.ubc.ca/</a:t>
            </a:r>
            <a:r>
              <a:rPr lang="en-US" sz="2800" dirty="0"/>
              <a:t> </a:t>
            </a:r>
          </a:p>
        </p:txBody>
      </p:sp>
    </p:spTree>
    <p:extLst>
      <p:ext uri="{BB962C8B-B14F-4D97-AF65-F5344CB8AC3E}">
        <p14:creationId xmlns:p14="http://schemas.microsoft.com/office/powerpoint/2010/main" val="372689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E8F00E-0E5C-5B41-A797-C3B570476D99}"/>
              </a:ext>
            </a:extLst>
          </p:cNvPr>
          <p:cNvSpPr>
            <a:spLocks noGrp="1"/>
          </p:cNvSpPr>
          <p:nvPr>
            <p:ph sz="quarter" idx="10"/>
          </p:nvPr>
        </p:nvSpPr>
        <p:spPr>
          <a:xfrm>
            <a:off x="457200" y="1433911"/>
            <a:ext cx="8229600" cy="3766705"/>
          </a:xfrm>
        </p:spPr>
        <p:txBody>
          <a:bodyPr/>
          <a:lstStyle/>
          <a:p>
            <a:pPr marL="0" indent="0" algn="ctr">
              <a:buNone/>
            </a:pPr>
            <a:r>
              <a:rPr lang="en-US" sz="9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PLEASE </a:t>
            </a:r>
          </a:p>
          <a:p>
            <a:pPr marL="0" indent="0" algn="ctr">
              <a:buNone/>
            </a:pPr>
            <a:r>
              <a:rPr lang="en-US" sz="9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SIGN UP</a:t>
            </a:r>
          </a:p>
        </p:txBody>
      </p:sp>
    </p:spTree>
    <p:extLst>
      <p:ext uri="{BB962C8B-B14F-4D97-AF65-F5344CB8AC3E}">
        <p14:creationId xmlns:p14="http://schemas.microsoft.com/office/powerpoint/2010/main" val="176921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94833"/>
          </a:xfrm>
        </p:spPr>
        <p:txBody>
          <a:bodyPr>
            <a:noAutofit/>
          </a:bodyPr>
          <a:lstStyle/>
          <a:p>
            <a:br>
              <a:rPr lang="en-US" b="1" dirty="0">
                <a:latin typeface="+mn-lt"/>
              </a:rPr>
            </a:br>
            <a:r>
              <a:rPr lang="en-US" b="1" dirty="0">
                <a:solidFill>
                  <a:srgbClr val="FFFF00"/>
                </a:solidFill>
                <a:latin typeface="+mn-lt"/>
              </a:rPr>
              <a:t>For </a:t>
            </a:r>
            <a:r>
              <a:rPr lang="en-CA" b="1" dirty="0">
                <a:solidFill>
                  <a:srgbClr val="FFFF00"/>
                </a:solidFill>
                <a:latin typeface="+mn-lt"/>
              </a:rPr>
              <a:t>full privileges on the website </a:t>
            </a:r>
            <a:br>
              <a:rPr lang="en-CA" b="1" dirty="0">
                <a:latin typeface="+mn-lt"/>
              </a:rPr>
            </a:br>
            <a:endParaRPr lang="en-US" b="1" dirty="0">
              <a:latin typeface="+mn-lt"/>
            </a:endParaRPr>
          </a:p>
        </p:txBody>
      </p:sp>
      <p:sp>
        <p:nvSpPr>
          <p:cNvPr id="3" name="Content Placeholder 2"/>
          <p:cNvSpPr>
            <a:spLocks noGrp="1"/>
          </p:cNvSpPr>
          <p:nvPr>
            <p:ph sz="quarter" idx="10"/>
          </p:nvPr>
        </p:nvSpPr>
        <p:spPr>
          <a:xfrm>
            <a:off x="228600" y="1135117"/>
            <a:ext cx="8686800" cy="5129049"/>
          </a:xfrm>
        </p:spPr>
        <p:txBody>
          <a:bodyPr>
            <a:normAutofit fontScale="85000" lnSpcReduction="10000"/>
          </a:bodyPr>
          <a:lstStyle/>
          <a:p>
            <a:pPr marL="0" indent="0">
              <a:lnSpc>
                <a:spcPct val="110000"/>
              </a:lnSpc>
              <a:buNone/>
            </a:pPr>
            <a:r>
              <a:rPr lang="en-CA" sz="3200" dirty="0">
                <a:solidFill>
                  <a:schemeClr val="bg1"/>
                </a:solidFill>
                <a:latin typeface="+mn-lt"/>
              </a:rPr>
              <a:t>1. Please create an account at </a:t>
            </a:r>
            <a:r>
              <a:rPr lang="en-CA" sz="3200" dirty="0">
                <a:solidFill>
                  <a:schemeClr val="bg1"/>
                </a:solidFill>
                <a:latin typeface="+mn-lt"/>
                <a:hlinkClick r:id="rId2"/>
              </a:rPr>
              <a:t>http://cms.ubc.ca/</a:t>
            </a:r>
            <a:r>
              <a:rPr lang="en-CA" sz="3200" dirty="0">
                <a:solidFill>
                  <a:schemeClr val="bg1"/>
                </a:solidFill>
                <a:latin typeface="+mn-lt"/>
              </a:rPr>
              <a:t> using your CWL.</a:t>
            </a:r>
          </a:p>
          <a:p>
            <a:pPr marL="0" indent="0">
              <a:lnSpc>
                <a:spcPct val="110000"/>
              </a:lnSpc>
              <a:buNone/>
            </a:pPr>
            <a:r>
              <a:rPr lang="en-CA" sz="3200" dirty="0">
                <a:solidFill>
                  <a:schemeClr val="bg1"/>
                </a:solidFill>
                <a:latin typeface="+mn-lt"/>
              </a:rPr>
              <a:t>2. Once you create an account and sign in at </a:t>
            </a:r>
            <a:r>
              <a:rPr lang="en-CA" sz="3200" dirty="0">
                <a:solidFill>
                  <a:schemeClr val="bg1"/>
                </a:solidFill>
                <a:latin typeface="+mn-lt"/>
                <a:hlinkClick r:id="rId2"/>
              </a:rPr>
              <a:t>http://cms.ubc.ca/</a:t>
            </a:r>
            <a:r>
              <a:rPr lang="en-CA" sz="3200" dirty="0">
                <a:solidFill>
                  <a:schemeClr val="bg1"/>
                </a:solidFill>
                <a:latin typeface="+mn-lt"/>
              </a:rPr>
              <a:t> you can click your name in the top right. Halfway down the following page will be your WordPress email address.</a:t>
            </a:r>
          </a:p>
          <a:p>
            <a:pPr marL="0" indent="0">
              <a:lnSpc>
                <a:spcPct val="110000"/>
              </a:lnSpc>
              <a:buNone/>
            </a:pPr>
            <a:r>
              <a:rPr lang="en-CA" sz="3200" dirty="0">
                <a:solidFill>
                  <a:schemeClr val="bg1"/>
                </a:solidFill>
                <a:latin typeface="+mn-lt"/>
              </a:rPr>
              <a:t>3. Send me your WordPress email address at </a:t>
            </a:r>
            <a:r>
              <a:rPr lang="en-CA" sz="3200" dirty="0">
                <a:solidFill>
                  <a:schemeClr val="bg1"/>
                </a:solidFill>
                <a:latin typeface="+mn-lt"/>
                <a:hlinkClick r:id="rId3"/>
              </a:rPr>
              <a:t>jon.festinger@ubc.ca</a:t>
            </a:r>
            <a:r>
              <a:rPr lang="en-CA" sz="3200" dirty="0">
                <a:solidFill>
                  <a:schemeClr val="bg1"/>
                </a:solidFill>
                <a:latin typeface="+mn-lt"/>
              </a:rPr>
              <a:t>  or at </a:t>
            </a:r>
            <a:r>
              <a:rPr lang="en-CA" sz="3200" dirty="0">
                <a:solidFill>
                  <a:schemeClr val="bg1"/>
                </a:solidFill>
                <a:latin typeface="+mn-lt"/>
                <a:hlinkClick r:id="rId4"/>
              </a:rPr>
              <a:t>jon_festinger@thecdm.ca</a:t>
            </a:r>
            <a:r>
              <a:rPr lang="en-CA" sz="3200" dirty="0">
                <a:solidFill>
                  <a:schemeClr val="bg1"/>
                </a:solidFill>
                <a:latin typeface="+mn-lt"/>
              </a:rPr>
              <a:t> </a:t>
            </a:r>
          </a:p>
          <a:p>
            <a:pPr marL="0" indent="0">
              <a:lnSpc>
                <a:spcPct val="110000"/>
              </a:lnSpc>
              <a:buNone/>
            </a:pPr>
            <a:r>
              <a:rPr lang="en-CA" sz="3200" dirty="0">
                <a:solidFill>
                  <a:schemeClr val="bg1"/>
                </a:solidFill>
                <a:latin typeface="+mn-lt"/>
              </a:rPr>
              <a:t>4. Then, I will invite you to participate with authoring privileges via your WordPress email address.</a:t>
            </a:r>
          </a:p>
          <a:p>
            <a:pPr marL="0" indent="0">
              <a:buNone/>
            </a:pPr>
            <a:endParaRPr lang="en-US" dirty="0"/>
          </a:p>
        </p:txBody>
      </p:sp>
    </p:spTree>
    <p:extLst>
      <p:ext uri="{BB962C8B-B14F-4D97-AF65-F5344CB8AC3E}">
        <p14:creationId xmlns:p14="http://schemas.microsoft.com/office/powerpoint/2010/main" val="1698859797"/>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8750</TotalTime>
  <Words>1966</Words>
  <Application>Microsoft Macintosh PowerPoint</Application>
  <PresentationFormat>On-screen Show (4:3)</PresentationFormat>
  <Paragraphs>235</Paragraphs>
  <Slides>59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American Typewriter</vt:lpstr>
      <vt:lpstr>Apple Chancery</vt:lpstr>
      <vt:lpstr>Arial</vt:lpstr>
      <vt:lpstr>Calibri</vt:lpstr>
      <vt:lpstr>Courier New</vt:lpstr>
      <vt:lpstr>Klavika</vt:lpstr>
      <vt:lpstr>Wingdings</vt:lpstr>
      <vt:lpstr>CDM_PPT_Template </vt:lpstr>
      <vt:lpstr> Copyright Overview &amp;   What is copyrightable?  </vt:lpstr>
      <vt:lpstr>PowerPoint Presentation</vt:lpstr>
      <vt:lpstr>Any Questions?…</vt:lpstr>
      <vt:lpstr>PowerPoint Presentation</vt:lpstr>
      <vt:lpstr>Office “Hours”: Ideally Fridays before or  after class but am flexible…</vt:lpstr>
      <vt:lpstr>  </vt:lpstr>
      <vt:lpstr>Course Website </vt:lpstr>
      <vt:lpstr>PowerPoint Presentation</vt:lpstr>
      <vt:lpstr> For full privileges on the website  </vt:lpstr>
      <vt:lpstr>Why post?</vt:lpstr>
      <vt:lpstr>Tips:</vt:lpstr>
      <vt:lpstr>Anything &amp; everything can be done via email if you prefer</vt:lpstr>
      <vt:lpstr>Don’t forget about UBC Canvas</vt:lpstr>
      <vt:lpstr>PowerPoint Presentation</vt:lpstr>
      <vt:lpstr>PowerPoint Presentation</vt:lpstr>
      <vt:lpstr>Pause</vt:lpstr>
      <vt:lpstr>PowerPoint Presentation</vt:lpstr>
      <vt:lpstr>PowerPoint Presentation</vt:lpstr>
      <vt:lpstr>PowerPoint Presentation</vt:lpstr>
      <vt:lpstr>Pause</vt:lpstr>
      <vt:lpstr>PowerPoint Presentation</vt:lpstr>
      <vt:lpstr>Outline of Class</vt:lpstr>
      <vt:lpstr>Outline</vt:lpstr>
      <vt:lpstr>Outline</vt:lpstr>
      <vt:lpstr>Pause</vt:lpstr>
      <vt:lpstr>Overview of copyright</vt:lpstr>
      <vt:lpstr>Overview of copyright</vt:lpstr>
      <vt:lpstr>The Romantic Author (The “Unique Gift”)</vt:lpstr>
      <vt:lpstr>            Please Self Identify   </vt:lpstr>
      <vt:lpstr>PowerPoint Presentation</vt:lpstr>
      <vt:lpstr>Overview of copyright</vt:lpstr>
      <vt:lpstr>Overview of copyright</vt:lpstr>
      <vt:lpstr>PowerPoint Presentation</vt:lpstr>
      <vt:lpstr> Théberge promotes “balance” between the public interest in connecting &amp; just  reward for the author </vt:lpstr>
      <vt:lpstr>Overview of copyright  (my alternate perspective)</vt:lpstr>
      <vt:lpstr>Overview of copyright</vt:lpstr>
      <vt:lpstr>Overview of copyright</vt:lpstr>
      <vt:lpstr>Copyright is Federal</vt:lpstr>
      <vt:lpstr>Role of International Treaties:</vt:lpstr>
      <vt:lpstr>What is copyrightable</vt:lpstr>
      <vt:lpstr>What is copyrightable</vt:lpstr>
      <vt:lpstr>What is copyrightable</vt:lpstr>
      <vt:lpstr>What is copyrightable: Originality</vt:lpstr>
      <vt:lpstr>What is copyrightable</vt:lpstr>
      <vt:lpstr>SCC takes the “middle way”</vt:lpstr>
      <vt:lpstr>What is copyrightable</vt:lpstr>
      <vt:lpstr>McLachlin C.J.</vt:lpstr>
      <vt:lpstr>What is copyrightable</vt:lpstr>
      <vt:lpstr>PowerPoint Presentation</vt:lpstr>
      <vt:lpstr>???????????????????????????</vt:lpstr>
      <vt:lpstr>PowerPoint Presentation</vt:lpstr>
      <vt:lpstr>Re: Comedy &amp; Copyright</vt:lpstr>
      <vt:lpstr>PowerPoint Presentation</vt:lpstr>
      <vt:lpstr>Pause</vt:lpstr>
      <vt:lpstr>Coming Soon</vt:lpstr>
      <vt:lpstr>PowerPoint Presentation</vt:lpstr>
      <vt:lpstr>  Always include a cat picture</vt:lpstr>
      <vt:lpstr>PowerPoint Presentation</vt:lpstr>
      <vt:lpstr> Our Academic Partners </vt:lpstr>
    </vt:vector>
  </TitlesOfParts>
  <Company>Festinger Bahniwal Law &amp; Strategy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Wheelbarrows</dc:title>
  <dc:creator>Jon Festinger</dc:creator>
  <cp:lastModifiedBy>Jon Festinger</cp:lastModifiedBy>
  <cp:revision>820</cp:revision>
  <cp:lastPrinted>2013-12-30T23:16:45Z</cp:lastPrinted>
  <dcterms:created xsi:type="dcterms:W3CDTF">2013-02-08T08:35:59Z</dcterms:created>
  <dcterms:modified xsi:type="dcterms:W3CDTF">2021-01-16T03:26:07Z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4110491</vt:lpwstr>
  </property>
  <property fmtid="{D5CDD505-2E9C-101B-9397-08002B2CF9AE}" name="NXPowerLiteSettings" pid="3">
    <vt:lpwstr>C700052003A000</vt:lpwstr>
  </property>
  <property fmtid="{D5CDD505-2E9C-101B-9397-08002B2CF9AE}" name="NXPowerLiteVersion" pid="4">
    <vt:lpwstr>D8.0.8</vt:lpwstr>
  </property>
</Properties>
</file>