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3539" r:id="rId3"/>
    <p:sldId id="481" r:id="rId4"/>
    <p:sldId id="3562" r:id="rId5"/>
    <p:sldId id="3572" r:id="rId6"/>
    <p:sldId id="3573" r:id="rId7"/>
    <p:sldId id="3570" r:id="rId8"/>
    <p:sldId id="1084" r:id="rId9"/>
    <p:sldId id="1086" r:id="rId10"/>
    <p:sldId id="487" r:id="rId11"/>
    <p:sldId id="510" r:id="rId12"/>
    <p:sldId id="491" r:id="rId13"/>
    <p:sldId id="3558" r:id="rId14"/>
    <p:sldId id="3547" r:id="rId15"/>
    <p:sldId id="3543" r:id="rId16"/>
    <p:sldId id="3545" r:id="rId17"/>
    <p:sldId id="3548" r:id="rId18"/>
    <p:sldId id="3546" r:id="rId19"/>
    <p:sldId id="3542" r:id="rId20"/>
    <p:sldId id="3549" r:id="rId21"/>
    <p:sldId id="3540" r:id="rId22"/>
    <p:sldId id="2337" r:id="rId23"/>
    <p:sldId id="3541" r:id="rId24"/>
    <p:sldId id="3551" r:id="rId25"/>
    <p:sldId id="3559" r:id="rId26"/>
    <p:sldId id="3560" r:id="rId27"/>
    <p:sldId id="3561" r:id="rId28"/>
    <p:sldId id="3568" r:id="rId29"/>
    <p:sldId id="3569" r:id="rId30"/>
    <p:sldId id="1080" r:id="rId31"/>
    <p:sldId id="3544" r:id="rId32"/>
    <p:sldId id="1172" r:id="rId33"/>
    <p:sldId id="2346" r:id="rId34"/>
    <p:sldId id="3550" r:id="rId35"/>
    <p:sldId id="3565" r:id="rId36"/>
    <p:sldId id="1293" r:id="rId37"/>
    <p:sldId id="3574" r:id="rId38"/>
    <p:sldId id="3563" r:id="rId39"/>
    <p:sldId id="3557" r:id="rId40"/>
    <p:sldId id="3566" r:id="rId41"/>
    <p:sldId id="3567" r:id="rId42"/>
    <p:sldId id="1171" r:id="rId43"/>
    <p:sldId id="3556" r:id="rId44"/>
    <p:sldId id="1082" r:id="rId45"/>
    <p:sldId id="2539" r:id="rId46"/>
    <p:sldId id="823" r:id="rId47"/>
    <p:sldId id="2125" r:id="rId48"/>
    <p:sldId id="824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72"/>
  </p:normalViewPr>
  <p:slideViewPr>
    <p:cSldViewPr snapToGrid="0" snapToObjects="1">
      <p:cViewPr varScale="1">
        <p:scale>
          <a:sx n="135" d="100"/>
          <a:sy n="135" d="100"/>
        </p:scale>
        <p:origin x="49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202BD-CF37-7941-B69F-ED83CD9CEFE7}" type="datetimeFigureOut">
              <a:rPr lang="en-US" smtClean="0"/>
              <a:t>1/8/21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3FEEC-81F5-9048-8408-13A7B5AB1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3FEEC-81F5-9048-8408-13A7B5AB11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5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5DA9B-A4FC-2A41-AE4D-737D8F57035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94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706" y="2352435"/>
            <a:ext cx="8229600" cy="1016000"/>
          </a:xfrm>
        </p:spPr>
        <p:txBody>
          <a:bodyPr lIns="76200" tIns="76200" rIns="76200" bIns="76200"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706" y="3373189"/>
            <a:ext cx="8229600" cy="1197050"/>
          </a:xfrm>
        </p:spPr>
        <p:txBody>
          <a:bodyPr lIns="76200" tIns="76200" rIns="76200" bIns="0">
            <a:normAutofit/>
          </a:bodyPr>
          <a:lstStyle>
            <a:lvl1pPr marL="0" indent="0" algn="l">
              <a:buNone/>
              <a:defRPr sz="2400">
                <a:solidFill>
                  <a:srgbClr val="5E6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3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408134"/>
            <a:ext cx="8229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1701"/>
            <a:ext cx="4038600" cy="4318000"/>
          </a:xfrm>
        </p:spPr>
        <p:txBody>
          <a:bodyPr>
            <a:normAutofit/>
          </a:bodyPr>
          <a:lstStyle>
            <a:lvl1pPr marL="457200" indent="-457200">
              <a:buFont typeface="Arial"/>
              <a:buChar char="•"/>
              <a:defRPr sz="2400"/>
            </a:lvl1pPr>
            <a:lvl2pPr marL="914400" indent="-457200">
              <a:buFont typeface="Arial"/>
              <a:buChar char="•"/>
              <a:defRPr sz="2400"/>
            </a:lvl2pPr>
            <a:lvl3pPr marL="1371600" indent="-457200">
              <a:buFont typeface="Arial"/>
              <a:buChar char="•"/>
              <a:defRPr sz="2400"/>
            </a:lvl3pPr>
            <a:lvl4pPr marL="1828800" indent="-457200">
              <a:buFont typeface="Arial"/>
              <a:buChar char="•"/>
              <a:defRPr sz="2400"/>
            </a:lvl4pPr>
            <a:lvl5pPr marL="2286000" indent="-457200">
              <a:buFont typeface="Arial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701"/>
            <a:ext cx="4038600" cy="431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3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26593"/>
            <a:ext cx="8229600" cy="1016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4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76200" tIns="76200" rIns="76200" bIns="7620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1543"/>
            <a:ext cx="8229600" cy="4318000"/>
          </a:xfrm>
          <a:prstGeom prst="rect">
            <a:avLst/>
          </a:prstGeom>
        </p:spPr>
        <p:txBody>
          <a:bodyPr vert="horz" lIns="76200" tIns="76200" rIns="76200" bIns="7620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58034" y="5973244"/>
            <a:ext cx="4346075" cy="962351"/>
          </a:xfrm>
          <a:custGeom>
            <a:avLst/>
            <a:gdLst>
              <a:gd name="connsiteX0" fmla="*/ 0 w 4047989"/>
              <a:gd name="connsiteY0" fmla="*/ 0 h 843298"/>
              <a:gd name="connsiteX1" fmla="*/ 4047989 w 4047989"/>
              <a:gd name="connsiteY1" fmla="*/ 0 h 843298"/>
              <a:gd name="connsiteX2" fmla="*/ 4047989 w 4047989"/>
              <a:gd name="connsiteY2" fmla="*/ 843298 h 843298"/>
              <a:gd name="connsiteX3" fmla="*/ 0 w 4047989"/>
              <a:gd name="connsiteY3" fmla="*/ 843298 h 843298"/>
              <a:gd name="connsiteX4" fmla="*/ 0 w 4047989"/>
              <a:gd name="connsiteY4" fmla="*/ 0 h 843298"/>
              <a:gd name="connsiteX0" fmla="*/ 0 w 4980620"/>
              <a:gd name="connsiteY0" fmla="*/ 892904 h 892904"/>
              <a:gd name="connsiteX1" fmla="*/ 4980620 w 4980620"/>
              <a:gd name="connsiteY1" fmla="*/ 0 h 892904"/>
              <a:gd name="connsiteX2" fmla="*/ 4980620 w 4980620"/>
              <a:gd name="connsiteY2" fmla="*/ 843298 h 892904"/>
              <a:gd name="connsiteX3" fmla="*/ 932631 w 4980620"/>
              <a:gd name="connsiteY3" fmla="*/ 843298 h 892904"/>
              <a:gd name="connsiteX4" fmla="*/ 0 w 4980620"/>
              <a:gd name="connsiteY4" fmla="*/ 892904 h 892904"/>
              <a:gd name="connsiteX0" fmla="*/ 89294 w 5069914"/>
              <a:gd name="connsiteY0" fmla="*/ 892904 h 2648949"/>
              <a:gd name="connsiteX1" fmla="*/ 5069914 w 5069914"/>
              <a:gd name="connsiteY1" fmla="*/ 0 h 2648949"/>
              <a:gd name="connsiteX2" fmla="*/ 5069914 w 5069914"/>
              <a:gd name="connsiteY2" fmla="*/ 843298 h 2648949"/>
              <a:gd name="connsiteX3" fmla="*/ 0 w 5069914"/>
              <a:gd name="connsiteY3" fmla="*/ 2648949 h 2648949"/>
              <a:gd name="connsiteX4" fmla="*/ 89294 w 5069914"/>
              <a:gd name="connsiteY4" fmla="*/ 892904 h 2648949"/>
              <a:gd name="connsiteX0" fmla="*/ 0 w 5079836"/>
              <a:gd name="connsiteY0" fmla="*/ 982194 h 2648949"/>
              <a:gd name="connsiteX1" fmla="*/ 5079836 w 5079836"/>
              <a:gd name="connsiteY1" fmla="*/ 0 h 2648949"/>
              <a:gd name="connsiteX2" fmla="*/ 5079836 w 5079836"/>
              <a:gd name="connsiteY2" fmla="*/ 843298 h 2648949"/>
              <a:gd name="connsiteX3" fmla="*/ 9922 w 5079836"/>
              <a:gd name="connsiteY3" fmla="*/ 2648949 h 2648949"/>
              <a:gd name="connsiteX4" fmla="*/ 0 w 5079836"/>
              <a:gd name="connsiteY4" fmla="*/ 982194 h 2648949"/>
              <a:gd name="connsiteX0" fmla="*/ 0 w 5079836"/>
              <a:gd name="connsiteY0" fmla="*/ 138896 h 1805651"/>
              <a:gd name="connsiteX1" fmla="*/ 4891325 w 5079836"/>
              <a:gd name="connsiteY1" fmla="*/ 843299 h 1805651"/>
              <a:gd name="connsiteX2" fmla="*/ 5079836 w 5079836"/>
              <a:gd name="connsiteY2" fmla="*/ 0 h 1805651"/>
              <a:gd name="connsiteX3" fmla="*/ 9922 w 5079836"/>
              <a:gd name="connsiteY3" fmla="*/ 1805651 h 1805651"/>
              <a:gd name="connsiteX4" fmla="*/ 0 w 5079836"/>
              <a:gd name="connsiteY4" fmla="*/ 138896 h 1805651"/>
              <a:gd name="connsiteX0" fmla="*/ 0 w 4970699"/>
              <a:gd name="connsiteY0" fmla="*/ 0 h 1666755"/>
              <a:gd name="connsiteX1" fmla="*/ 4891325 w 4970699"/>
              <a:gd name="connsiteY1" fmla="*/ 704403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70699"/>
              <a:gd name="connsiteY0" fmla="*/ 0 h 1666755"/>
              <a:gd name="connsiteX1" fmla="*/ 4871481 w 4970699"/>
              <a:gd name="connsiteY1" fmla="*/ 476216 h 1666755"/>
              <a:gd name="connsiteX2" fmla="*/ 4970699 w 4970699"/>
              <a:gd name="connsiteY2" fmla="*/ 1170696 h 1666755"/>
              <a:gd name="connsiteX3" fmla="*/ 9922 w 4970699"/>
              <a:gd name="connsiteY3" fmla="*/ 1666755 h 1666755"/>
              <a:gd name="connsiteX4" fmla="*/ 0 w 4970699"/>
              <a:gd name="connsiteY4" fmla="*/ 0 h 1666755"/>
              <a:gd name="connsiteX0" fmla="*/ 0 w 4990542"/>
              <a:gd name="connsiteY0" fmla="*/ 396846 h 1190539"/>
              <a:gd name="connsiteX1" fmla="*/ 4891324 w 4990542"/>
              <a:gd name="connsiteY1" fmla="*/ 0 h 1190539"/>
              <a:gd name="connsiteX2" fmla="*/ 4990542 w 4990542"/>
              <a:gd name="connsiteY2" fmla="*/ 694480 h 1190539"/>
              <a:gd name="connsiteX3" fmla="*/ 29765 w 4990542"/>
              <a:gd name="connsiteY3" fmla="*/ 1190539 h 1190539"/>
              <a:gd name="connsiteX4" fmla="*/ 0 w 4990542"/>
              <a:gd name="connsiteY4" fmla="*/ 396846 h 1190539"/>
              <a:gd name="connsiteX0" fmla="*/ 0 w 5238582"/>
              <a:gd name="connsiteY0" fmla="*/ 396846 h 1190539"/>
              <a:gd name="connsiteX1" fmla="*/ 4891324 w 5238582"/>
              <a:gd name="connsiteY1" fmla="*/ 0 h 1190539"/>
              <a:gd name="connsiteX2" fmla="*/ 5238582 w 5238582"/>
              <a:gd name="connsiteY2" fmla="*/ 863140 h 1190539"/>
              <a:gd name="connsiteX3" fmla="*/ 29765 w 5238582"/>
              <a:gd name="connsiteY3" fmla="*/ 1190539 h 1190539"/>
              <a:gd name="connsiteX4" fmla="*/ 0 w 5238582"/>
              <a:gd name="connsiteY4" fmla="*/ 396846 h 1190539"/>
              <a:gd name="connsiteX0" fmla="*/ 0 w 5238582"/>
              <a:gd name="connsiteY0" fmla="*/ 248029 h 1041722"/>
              <a:gd name="connsiteX1" fmla="*/ 5139364 w 5238582"/>
              <a:gd name="connsiteY1" fmla="*/ 0 h 1041722"/>
              <a:gd name="connsiteX2" fmla="*/ 5238582 w 5238582"/>
              <a:gd name="connsiteY2" fmla="*/ 714323 h 1041722"/>
              <a:gd name="connsiteX3" fmla="*/ 29765 w 5238582"/>
              <a:gd name="connsiteY3" fmla="*/ 1041722 h 1041722"/>
              <a:gd name="connsiteX4" fmla="*/ 0 w 5238582"/>
              <a:gd name="connsiteY4" fmla="*/ 248029 h 1041722"/>
              <a:gd name="connsiteX0" fmla="*/ 0 w 5228660"/>
              <a:gd name="connsiteY0" fmla="*/ 248029 h 1041722"/>
              <a:gd name="connsiteX1" fmla="*/ 5129442 w 5228660"/>
              <a:gd name="connsiteY1" fmla="*/ 0 h 1041722"/>
              <a:gd name="connsiteX2" fmla="*/ 5228660 w 5228660"/>
              <a:gd name="connsiteY2" fmla="*/ 714323 h 1041722"/>
              <a:gd name="connsiteX3" fmla="*/ 19843 w 5228660"/>
              <a:gd name="connsiteY3" fmla="*/ 1041722 h 1041722"/>
              <a:gd name="connsiteX4" fmla="*/ 0 w 5228660"/>
              <a:gd name="connsiteY4" fmla="*/ 248029 h 1041722"/>
              <a:gd name="connsiteX0" fmla="*/ 954 w 5229614"/>
              <a:gd name="connsiteY0" fmla="*/ 248029 h 1160776"/>
              <a:gd name="connsiteX1" fmla="*/ 5130396 w 5229614"/>
              <a:gd name="connsiteY1" fmla="*/ 0 h 1160776"/>
              <a:gd name="connsiteX2" fmla="*/ 5229614 w 5229614"/>
              <a:gd name="connsiteY2" fmla="*/ 714323 h 1160776"/>
              <a:gd name="connsiteX3" fmla="*/ 954 w 5229614"/>
              <a:gd name="connsiteY3" fmla="*/ 1160776 h 1160776"/>
              <a:gd name="connsiteX4" fmla="*/ 954 w 5229614"/>
              <a:gd name="connsiteY4" fmla="*/ 248029 h 1160776"/>
              <a:gd name="connsiteX0" fmla="*/ 954 w 5239536"/>
              <a:gd name="connsiteY0" fmla="*/ 248029 h 1160776"/>
              <a:gd name="connsiteX1" fmla="*/ 5130396 w 5239536"/>
              <a:gd name="connsiteY1" fmla="*/ 0 h 1160776"/>
              <a:gd name="connsiteX2" fmla="*/ 5239536 w 5239536"/>
              <a:gd name="connsiteY2" fmla="*/ 1041721 h 1160776"/>
              <a:gd name="connsiteX3" fmla="*/ 954 w 5239536"/>
              <a:gd name="connsiteY3" fmla="*/ 1160776 h 1160776"/>
              <a:gd name="connsiteX4" fmla="*/ 954 w 5239536"/>
              <a:gd name="connsiteY4" fmla="*/ 248029 h 1160776"/>
              <a:gd name="connsiteX0" fmla="*/ 954 w 5368517"/>
              <a:gd name="connsiteY0" fmla="*/ 248029 h 1190538"/>
              <a:gd name="connsiteX1" fmla="*/ 5130396 w 5368517"/>
              <a:gd name="connsiteY1" fmla="*/ 0 h 1190538"/>
              <a:gd name="connsiteX2" fmla="*/ 5368517 w 5368517"/>
              <a:gd name="connsiteY2" fmla="*/ 1190538 h 1190538"/>
              <a:gd name="connsiteX3" fmla="*/ 954 w 5368517"/>
              <a:gd name="connsiteY3" fmla="*/ 1160776 h 1190538"/>
              <a:gd name="connsiteX4" fmla="*/ 954 w 5368517"/>
              <a:gd name="connsiteY4" fmla="*/ 248029 h 1190538"/>
              <a:gd name="connsiteX0" fmla="*/ 954 w 5368517"/>
              <a:gd name="connsiteY0" fmla="*/ 257950 h 1200459"/>
              <a:gd name="connsiteX1" fmla="*/ 5170083 w 5368517"/>
              <a:gd name="connsiteY1" fmla="*/ 0 h 1200459"/>
              <a:gd name="connsiteX2" fmla="*/ 5368517 w 5368517"/>
              <a:gd name="connsiteY2" fmla="*/ 1200459 h 1200459"/>
              <a:gd name="connsiteX3" fmla="*/ 954 w 5368517"/>
              <a:gd name="connsiteY3" fmla="*/ 1170697 h 1200459"/>
              <a:gd name="connsiteX4" fmla="*/ 954 w 5368517"/>
              <a:gd name="connsiteY4" fmla="*/ 257950 h 1200459"/>
              <a:gd name="connsiteX0" fmla="*/ 0 w 5387407"/>
              <a:gd name="connsiteY0" fmla="*/ 198423 h 1200459"/>
              <a:gd name="connsiteX1" fmla="*/ 5188973 w 5387407"/>
              <a:gd name="connsiteY1" fmla="*/ 0 h 1200459"/>
              <a:gd name="connsiteX2" fmla="*/ 5387407 w 5387407"/>
              <a:gd name="connsiteY2" fmla="*/ 1200459 h 1200459"/>
              <a:gd name="connsiteX3" fmla="*/ 19844 w 5387407"/>
              <a:gd name="connsiteY3" fmla="*/ 1170697 h 1200459"/>
              <a:gd name="connsiteX4" fmla="*/ 0 w 5387407"/>
              <a:gd name="connsiteY4" fmla="*/ 198423 h 1200459"/>
              <a:gd name="connsiteX0" fmla="*/ 1002091 w 5367572"/>
              <a:gd name="connsiteY0" fmla="*/ 148818 h 1200459"/>
              <a:gd name="connsiteX1" fmla="*/ 5169138 w 5367572"/>
              <a:gd name="connsiteY1" fmla="*/ 0 h 1200459"/>
              <a:gd name="connsiteX2" fmla="*/ 5367572 w 5367572"/>
              <a:gd name="connsiteY2" fmla="*/ 1200459 h 1200459"/>
              <a:gd name="connsiteX3" fmla="*/ 9 w 5367572"/>
              <a:gd name="connsiteY3" fmla="*/ 1170697 h 1200459"/>
              <a:gd name="connsiteX4" fmla="*/ 1002091 w 5367572"/>
              <a:gd name="connsiteY4" fmla="*/ 148818 h 1200459"/>
              <a:gd name="connsiteX0" fmla="*/ 954 w 4366435"/>
              <a:gd name="connsiteY0" fmla="*/ 148818 h 1200459"/>
              <a:gd name="connsiteX1" fmla="*/ 4168001 w 4366435"/>
              <a:gd name="connsiteY1" fmla="*/ 0 h 1200459"/>
              <a:gd name="connsiteX2" fmla="*/ 4366435 w 4366435"/>
              <a:gd name="connsiteY2" fmla="*/ 1200459 h 1200459"/>
              <a:gd name="connsiteX3" fmla="*/ 955 w 4366435"/>
              <a:gd name="connsiteY3" fmla="*/ 853220 h 1200459"/>
              <a:gd name="connsiteX4" fmla="*/ 954 w 4366435"/>
              <a:gd name="connsiteY4" fmla="*/ 148818 h 1200459"/>
              <a:gd name="connsiteX0" fmla="*/ 954 w 4336670"/>
              <a:gd name="connsiteY0" fmla="*/ 148818 h 962351"/>
              <a:gd name="connsiteX1" fmla="*/ 4168001 w 4336670"/>
              <a:gd name="connsiteY1" fmla="*/ 0 h 962351"/>
              <a:gd name="connsiteX2" fmla="*/ 4336670 w 4336670"/>
              <a:gd name="connsiteY2" fmla="*/ 962351 h 962351"/>
              <a:gd name="connsiteX3" fmla="*/ 955 w 4336670"/>
              <a:gd name="connsiteY3" fmla="*/ 853220 h 962351"/>
              <a:gd name="connsiteX4" fmla="*/ 954 w 4336670"/>
              <a:gd name="connsiteY4" fmla="*/ 148818 h 962351"/>
              <a:gd name="connsiteX0" fmla="*/ 10359 w 4346075"/>
              <a:gd name="connsiteY0" fmla="*/ 148818 h 962351"/>
              <a:gd name="connsiteX1" fmla="*/ 4177406 w 4346075"/>
              <a:gd name="connsiteY1" fmla="*/ 0 h 962351"/>
              <a:gd name="connsiteX2" fmla="*/ 4346075 w 4346075"/>
              <a:gd name="connsiteY2" fmla="*/ 962351 h 962351"/>
              <a:gd name="connsiteX3" fmla="*/ 439 w 4346075"/>
              <a:gd name="connsiteY3" fmla="*/ 942511 h 962351"/>
              <a:gd name="connsiteX4" fmla="*/ 10359 w 4346075"/>
              <a:gd name="connsiteY4" fmla="*/ 148818 h 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6075" h="962351">
                <a:moveTo>
                  <a:pt x="10359" y="148818"/>
                </a:moveTo>
                <a:lnTo>
                  <a:pt x="4177406" y="0"/>
                </a:lnTo>
                <a:lnTo>
                  <a:pt x="4346075" y="962351"/>
                </a:lnTo>
                <a:lnTo>
                  <a:pt x="439" y="942511"/>
                </a:lnTo>
                <a:cubicBezTo>
                  <a:pt x="-2868" y="386926"/>
                  <a:pt x="13666" y="704403"/>
                  <a:pt x="10359" y="148818"/>
                </a:cubicBezTo>
                <a:close/>
              </a:path>
            </a:pathLst>
          </a:custGeom>
          <a:solidFill>
            <a:srgbClr val="359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20" y="6347963"/>
            <a:ext cx="3321425" cy="268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0400" y="6297942"/>
            <a:ext cx="294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none">
          <a:solidFill>
            <a:srgbClr val="5E6062"/>
          </a:solidFill>
          <a:latin typeface="Klavik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ct val="20000"/>
        </a:spcBef>
        <a:buFont typeface="Arial"/>
        <a:buChar char="•"/>
        <a:defRPr sz="2000" kern="1200">
          <a:solidFill>
            <a:srgbClr val="5E6062"/>
          </a:solidFill>
          <a:latin typeface="Klavik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law.allard.ubc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jon_festinger@thecdm.c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3" Target="https://iplaw.allard.ubc.ca/" TargetMode="External" Type="http://schemas.openxmlformats.org/officeDocument/2006/relationships/hyperlink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9.jpg" Type="http://schemas.openxmlformats.org/officeDocument/2006/relationships/image"/><Relationship Id="rId4" Target="../media/image8.jp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5686" y="261257"/>
            <a:ext cx="8042050" cy="1151907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FF00"/>
                </a:solidFill>
                <a:cs typeface="OCR A Std"/>
              </a:rPr>
            </a:br>
            <a:r>
              <a:rPr lang="en-US" b="1" dirty="0">
                <a:solidFill>
                  <a:schemeClr val="bg1"/>
                </a:solidFill>
                <a:cs typeface="OCR A Std"/>
              </a:rPr>
              <a:t>Intellectual Property Law</a:t>
            </a:r>
            <a:r>
              <a:rPr lang="en-US" b="1" dirty="0">
                <a:solidFill>
                  <a:srgbClr val="FF0000"/>
                </a:solidFill>
                <a:cs typeface="OCR A Std"/>
              </a:rPr>
              <a:t>: </a:t>
            </a:r>
            <a:r>
              <a:rPr lang="en-US" b="1" dirty="0">
                <a:solidFill>
                  <a:srgbClr val="FFFF00"/>
                </a:solidFill>
                <a:cs typeface="OCR A Std"/>
              </a:rPr>
              <a:t> </a:t>
            </a:r>
            <a:br>
              <a:rPr lang="en-US" b="1" dirty="0">
                <a:solidFill>
                  <a:srgbClr val="FFFF00"/>
                </a:solidFill>
                <a:cs typeface="OCR A Std"/>
              </a:rPr>
            </a:br>
            <a:r>
              <a:rPr lang="en-US" b="1" dirty="0">
                <a:solidFill>
                  <a:schemeClr val="bg1"/>
                </a:solidFill>
                <a:cs typeface="OCR A Std"/>
              </a:rPr>
              <a:t>Introducing the Course </a:t>
            </a:r>
            <a:br>
              <a:rPr lang="en-US" dirty="0"/>
            </a:b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55686" y="1793174"/>
            <a:ext cx="7958922" cy="4144487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Talk 1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LAW 424 001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Intellectual Property Law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Allard School of Law, UBC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>
                <a:solidFill>
                  <a:srgbClr val="FFFF00"/>
                </a:solidFill>
                <a:cs typeface="Lucida Console"/>
              </a:rPr>
              <a:t>Spring, 2021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  <a:cs typeface="Lucida Console"/>
              </a:rPr>
              <a:t>Jon Festinger Q.C.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  <a:cs typeface="Lucida Console"/>
              </a:rPr>
              <a:t>Centre for Digital Media</a:t>
            </a:r>
          </a:p>
          <a:p>
            <a:pPr marL="0" indent="0">
              <a:buNone/>
            </a:pPr>
            <a:r>
              <a:rPr lang="en-CA" sz="1900" dirty="0">
                <a:solidFill>
                  <a:srgbClr val="FFFFFF"/>
                </a:solidFill>
                <a:cs typeface="Lucida Console"/>
              </a:rPr>
              <a:t>QMUL School of Law (CCLS)</a:t>
            </a:r>
          </a:p>
          <a:p>
            <a:pPr marL="0" indent="0">
              <a:buNone/>
            </a:pPr>
            <a:r>
              <a:rPr lang="en-CA" sz="1900" dirty="0">
                <a:solidFill>
                  <a:srgbClr val="FFFFFF"/>
                </a:solidFill>
                <a:cs typeface="Lucida Console"/>
              </a:rPr>
              <a:t>Whiteboard Law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00"/>
                </a:solidFill>
                <a:cs typeface="Lucida Console"/>
                <a:hlinkClick r:id="rId3"/>
              </a:rPr>
              <a:t>http://commlaw.allard.ubc</a:t>
            </a:r>
            <a:r>
              <a:rPr lang="en-US" sz="1900" dirty="0">
                <a:solidFill>
                  <a:srgbClr val="FFFF00"/>
                </a:solidFill>
                <a:cs typeface="Lucida Console"/>
              </a:rPr>
              <a:t>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  <a:cs typeface="Lucida Console"/>
              </a:rPr>
              <a:t>@</a:t>
            </a:r>
            <a:r>
              <a:rPr lang="en-US" sz="1900" dirty="0" err="1">
                <a:solidFill>
                  <a:srgbClr val="FFFFFF"/>
                </a:solidFill>
                <a:cs typeface="Lucida Console"/>
              </a:rPr>
              <a:t>jonfestinger</a:t>
            </a:r>
            <a:endParaRPr lang="en-US" sz="1900" dirty="0">
              <a:solidFill>
                <a:srgbClr val="FFFFFF"/>
              </a:solidFill>
              <a:cs typeface="Lucida Console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FFFF00"/>
                </a:solidFill>
                <a:cs typeface="Lucida Console"/>
                <a:hlinkClick r:id="rId4"/>
              </a:rPr>
              <a:t>jon_festinger@thecdm.ca</a:t>
            </a:r>
            <a:endParaRPr lang="en-US" sz="1900" dirty="0">
              <a:solidFill>
                <a:srgbClr val="FFFF00"/>
              </a:solidFill>
              <a:cs typeface="Lucida Console"/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 descr="JF.png">
            <a:extLst>
              <a:ext uri="{FF2B5EF4-FFF2-40B4-BE49-F238E27FC236}">
                <a16:creationId xmlns:a16="http://schemas.microsoft.com/office/drawing/2014/main" id="{52C6527D-1855-3E4C-B033-779C7409E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29807" r="941" b="27147"/>
          <a:stretch/>
        </p:blipFill>
        <p:spPr>
          <a:xfrm>
            <a:off x="5822429" y="3631800"/>
            <a:ext cx="2384718" cy="18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7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jp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7" b="-1487"/>
          <a:stretch/>
        </p:blipFill>
        <p:spPr>
          <a:xfrm>
            <a:off x="2523293" y="0"/>
            <a:ext cx="4295478" cy="5913010"/>
          </a:xfrm>
        </p:spPr>
      </p:pic>
    </p:spTree>
    <p:extLst>
      <p:ext uri="{BB962C8B-B14F-4D97-AF65-F5344CB8AC3E}">
        <p14:creationId xmlns:p14="http://schemas.microsoft.com/office/powerpoint/2010/main" val="44237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-1071" t="1" r="142" b="-1386"/>
          <a:stretch/>
        </p:blipFill>
        <p:spPr>
          <a:xfrm>
            <a:off x="2666593" y="601586"/>
            <a:ext cx="3544202" cy="52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9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6-09-05 at 11.20.34 PM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409" r="-7011" b="409"/>
          <a:stretch/>
        </p:blipFill>
        <p:spPr>
          <a:xfrm>
            <a:off x="994430" y="851319"/>
            <a:ext cx="7155139" cy="4459493"/>
          </a:xfrm>
        </p:spPr>
      </p:pic>
    </p:spTree>
    <p:extLst>
      <p:ext uri="{BB962C8B-B14F-4D97-AF65-F5344CB8AC3E}">
        <p14:creationId xmlns:p14="http://schemas.microsoft.com/office/powerpoint/2010/main" val="3061367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monitor, front, water&#10;&#10;Description automatically generated">
            <a:extLst>
              <a:ext uri="{FF2B5EF4-FFF2-40B4-BE49-F238E27FC236}">
                <a16:creationId xmlns:a16="http://schemas.microsoft.com/office/drawing/2014/main" id="{37452D2B-60A3-5341-AF76-5269794C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52" y="895350"/>
            <a:ext cx="7473696" cy="46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0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71D24C-2CF1-F84C-8EA6-933CDB01F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99" y="949960"/>
            <a:ext cx="6408801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7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272B4-9386-2D45-B3A3-99B08518A1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57548"/>
            <a:ext cx="8229600" cy="39685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</a:rPr>
              <a:t>Favorite Intellectual Property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(current or all-time)</a:t>
            </a:r>
            <a:r>
              <a:rPr lang="en-US" sz="6000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68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uffed toy&#10;&#10;Description automatically generated">
            <a:extLst>
              <a:ext uri="{FF2B5EF4-FFF2-40B4-BE49-F238E27FC236}">
                <a16:creationId xmlns:a16="http://schemas.microsoft.com/office/drawing/2014/main" id="{CCB3D5A8-A033-164A-854A-FE7C5B5F3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14" y="1070903"/>
            <a:ext cx="7333571" cy="411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33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2CEFF-23E8-8740-BD1B-B59C2EF2A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760" y="665018"/>
            <a:ext cx="3878480" cy="4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0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C583D-093A-7C44-9EED-CEDC5071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1590"/>
            <a:ext cx="8229600" cy="1016000"/>
          </a:xfrm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If you believe in </a:t>
            </a:r>
            <a:r>
              <a:rPr lang="en-US">
                <a:solidFill>
                  <a:srgbClr val="00B0F0"/>
                </a:solidFill>
              </a:rPr>
              <a:t>Linked In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120411-B2E7-4A48-BC66-42F34C1C7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940" y="1670801"/>
            <a:ext cx="3246120" cy="37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58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38796"/>
            <a:ext cx="8229600" cy="4175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</a:rPr>
              <a:t>Now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FFFF00"/>
                </a:solidFill>
              </a:rPr>
              <a:t>You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6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F404-3C6E-4B47-90C1-FD598080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66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5F764-E48E-8647-BB27-6FE11AC295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1. Introductions (instructor and class)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2. Syllabus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3. Introduction of course material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4. Exercise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9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9D90-0CBB-5440-A6A1-DBFBFA56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Please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rgbClr val="FFFF00"/>
                </a:solidFill>
              </a:rPr>
              <a:t> please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65A4-4843-3541-A8D1-F081797628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66648"/>
            <a:ext cx="8229600" cy="4559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By next week email me a short bio of yourself referencing: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Anything at all you want to say about yourself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Your academic interests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Interests outside of law you wish to mention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What you would like to get out of this course  specifically (I.E. interest in a type of patent, or a copyright issue etc.) and law school more generally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Comments on evaluation &amp; delivery schemes </a:t>
            </a:r>
          </a:p>
        </p:txBody>
      </p:sp>
    </p:spTree>
    <p:extLst>
      <p:ext uri="{BB962C8B-B14F-4D97-AF65-F5344CB8AC3E}">
        <p14:creationId xmlns:p14="http://schemas.microsoft.com/office/powerpoint/2010/main" val="1292302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BB10-F45D-2A4F-8EC7-1B1C768F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FF00"/>
                </a:solidFill>
              </a:rPr>
              <a:t> Don</a:t>
            </a:r>
            <a:r>
              <a:rPr lang="en-US" dirty="0">
                <a:solidFill>
                  <a:srgbClr val="FF0000"/>
                </a:solidFill>
              </a:rPr>
              <a:t>’</a:t>
            </a:r>
            <a:r>
              <a:rPr lang="en-US" dirty="0">
                <a:solidFill>
                  <a:srgbClr val="FFFF00"/>
                </a:solidFill>
              </a:rPr>
              <a:t>t Forget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Name</a:t>
            </a:r>
          </a:p>
          <a:p>
            <a:pPr>
              <a:lnSpc>
                <a:spcPct val="110000"/>
              </a:lnSpc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Year of law school</a:t>
            </a:r>
          </a:p>
          <a:p>
            <a:pPr>
              <a:lnSpc>
                <a:spcPct val="110000"/>
              </a:lnSpc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From Allard or Exchange or Visiting or LLMCL (&amp; from where if not Allard)</a:t>
            </a:r>
          </a:p>
          <a:p>
            <a:pPr>
              <a:lnSpc>
                <a:spcPct val="110000"/>
              </a:lnSpc>
            </a:pPr>
            <a:r>
              <a:rPr lang="en-US" sz="4800" dirty="0">
                <a:solidFill>
                  <a:srgbClr val="FFFF00"/>
                </a:solidFill>
                <a:latin typeface="+mn-lt"/>
              </a:rPr>
              <a:t>Favorite Intellectual Property 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(current or all-time)</a:t>
            </a:r>
          </a:p>
        </p:txBody>
      </p:sp>
    </p:spTree>
    <p:extLst>
      <p:ext uri="{BB962C8B-B14F-4D97-AF65-F5344CB8AC3E}">
        <p14:creationId xmlns:p14="http://schemas.microsoft.com/office/powerpoint/2010/main" val="1845448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EE7D-0163-A043-A052-E5EFC53E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370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Course Website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96FC9A9-00B3-0B4D-B3D7-1D8E9602401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40411" y="1098550"/>
            <a:ext cx="5263177" cy="43672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989A6C-50D6-9643-87A2-AE6D6C5ECC0B}"/>
              </a:ext>
            </a:extLst>
          </p:cNvPr>
          <p:cNvSpPr txBox="1"/>
          <p:nvPr/>
        </p:nvSpPr>
        <p:spPr>
          <a:xfrm>
            <a:off x="4285210" y="5585474"/>
            <a:ext cx="4401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https://iplaw.allard.ubc.ca/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337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D0E5A-3016-C542-B3FE-C16284CC65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728768"/>
            <a:ext cx="8229600" cy="4185144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American Typewriter"/>
                <a:cs typeface="American Typewriter"/>
              </a:rPr>
              <a:t>News of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bg1"/>
                </a:solidFill>
                <a:latin typeface="American Typewriter"/>
                <a:cs typeface="American Typewriter"/>
              </a:rPr>
              <a:t>the Week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50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4893365E-DEFC-C741-81E1-BEAB74AB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7" y="281590"/>
            <a:ext cx="7601826" cy="54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21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F538603-715F-7141-B042-8DBACB408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578" y="147145"/>
            <a:ext cx="6462844" cy="570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67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4579-4936-5044-BC11-68A8A71BF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861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760E07B-91AE-9343-A8BD-78864593E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812" y="1342593"/>
            <a:ext cx="3278660" cy="43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63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0DB8-4EF4-B049-AFC9-0ACA8FA8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New </a:t>
            </a:r>
            <a:r>
              <a:rPr lang="en-US" dirty="0">
                <a:solidFill>
                  <a:srgbClr val="FF0000"/>
                </a:solidFill>
              </a:rPr>
              <a:t>&amp;</a:t>
            </a:r>
            <a:r>
              <a:rPr lang="en-US" dirty="0">
                <a:solidFill>
                  <a:srgbClr val="FFFF00"/>
                </a:solidFill>
              </a:rPr>
              <a:t> Improved Features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122FC-E707-584E-AC4B-90E8518DE0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207172"/>
            <a:ext cx="8229600" cy="351896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70% Exam not 100%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IP Law ”In Context”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Website usage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Technology</a:t>
            </a:r>
            <a:r>
              <a:rPr lang="en-US" sz="4400" dirty="0">
                <a:solidFill>
                  <a:srgbClr val="FFFF00"/>
                </a:solidFill>
              </a:rPr>
              <a:t>?</a:t>
            </a:r>
          </a:p>
          <a:p>
            <a:pPr marL="0" indent="0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78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488D-0B9D-5248-8124-E4B31496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66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Syllabus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  <a:r>
              <a:rPr lang="en-US" sz="4800" dirty="0"/>
              <a:t> </a:t>
            </a:r>
            <a:r>
              <a:rPr lang="en-US" sz="4800" dirty="0">
                <a:solidFill>
                  <a:schemeClr val="bg1"/>
                </a:solidFill>
              </a:rPr>
              <a:t>The Same But</a:t>
            </a:r>
            <a:r>
              <a:rPr lang="en-US" sz="4800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3227ED9-345F-7D4C-B42F-F6FF24C5D49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99703" y="1408113"/>
            <a:ext cx="6544593" cy="4519612"/>
          </a:xfrm>
        </p:spPr>
      </p:pic>
    </p:spTree>
    <p:extLst>
      <p:ext uri="{BB962C8B-B14F-4D97-AF65-F5344CB8AC3E}">
        <p14:creationId xmlns:p14="http://schemas.microsoft.com/office/powerpoint/2010/main" val="1721115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2CBE563-DFFD-7747-B57C-FC1A8974F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290" y="168166"/>
            <a:ext cx="4449419" cy="562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2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315885"/>
            <a:ext cx="8229600" cy="5552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</a:rPr>
              <a:t>No, we will not spend the whole three hours</a:t>
            </a:r>
            <a:r>
              <a:rPr lang="is-IS" sz="3200" dirty="0">
                <a:solidFill>
                  <a:srgbClr val="FFFF00"/>
                </a:solidFill>
              </a:rPr>
              <a:t>…</a:t>
            </a:r>
          </a:p>
          <a:p>
            <a:pPr marL="0" indent="0" algn="ctr">
              <a:buNone/>
            </a:pPr>
            <a:r>
              <a:rPr lang="is-IS" sz="3200" dirty="0">
                <a:solidFill>
                  <a:srgbClr val="FFFF00"/>
                </a:solidFill>
              </a:rPr>
              <a:t>Maybe an hour</a:t>
            </a:r>
            <a:r>
              <a:rPr lang="is-IS" sz="3200" dirty="0">
                <a:solidFill>
                  <a:srgbClr val="FF0000"/>
                </a:solidFill>
              </a:rPr>
              <a:t>...</a:t>
            </a:r>
          </a:p>
          <a:p>
            <a:pPr marL="0" indent="0">
              <a:buNone/>
            </a:pPr>
            <a:endParaRPr lang="is-IS" sz="3200" dirty="0">
              <a:solidFill>
                <a:srgbClr val="FFFF00"/>
              </a:solidFill>
            </a:endParaRPr>
          </a:p>
        </p:txBody>
      </p:sp>
      <p:pic>
        <p:nvPicPr>
          <p:cNvPr id="4" name="Picture 3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272861CD-0A6E-C14B-93F1-7B05FD96B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908" y="2006600"/>
            <a:ext cx="2708184" cy="32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5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07" y="0"/>
            <a:ext cx="8906493" cy="176229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Office </a:t>
            </a:r>
            <a:r>
              <a:rPr lang="en-US" b="1" dirty="0">
                <a:solidFill>
                  <a:schemeClr val="bg1"/>
                </a:solidFill>
              </a:rPr>
              <a:t>“</a:t>
            </a:r>
            <a:r>
              <a:rPr lang="en-US" b="1" dirty="0">
                <a:solidFill>
                  <a:srgbClr val="FFFF00"/>
                </a:solidFill>
              </a:rPr>
              <a:t>Hours</a:t>
            </a:r>
            <a:r>
              <a:rPr lang="en-US" b="1" dirty="0">
                <a:solidFill>
                  <a:schemeClr val="bg1"/>
                </a:solidFill>
              </a:rPr>
              <a:t>”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Ideally Fridays before or  after class but </a:t>
            </a:r>
            <a:r>
              <a:rPr lang="en-US" b="1" dirty="0">
                <a:solidFill>
                  <a:srgbClr val="FFFF00"/>
                </a:solidFill>
              </a:rPr>
              <a:t>am flexible</a:t>
            </a:r>
            <a:r>
              <a:rPr lang="mr-IN" b="1" dirty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37507" y="2028305"/>
            <a:ext cx="8740238" cy="44630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CCFFCC"/>
                </a:solidFill>
              </a:rPr>
              <a:t>Email</a:t>
            </a:r>
            <a:r>
              <a:rPr lang="en-US" sz="3600" dirty="0">
                <a:solidFill>
                  <a:schemeClr val="bg1"/>
                </a:solidFill>
              </a:rPr>
              <a:t> me : </a:t>
            </a:r>
            <a:r>
              <a:rPr lang="en-US" sz="3600" dirty="0" err="1">
                <a:solidFill>
                  <a:schemeClr val="bg1"/>
                </a:solidFill>
              </a:rPr>
              <a:t>jon.festinger@ubc.ca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CCFFCC"/>
                </a:solidFill>
              </a:rPr>
              <a:t>Skype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  <a:r>
              <a:rPr lang="en-US" sz="3600" dirty="0" err="1">
                <a:solidFill>
                  <a:schemeClr val="bg1"/>
                </a:solidFill>
              </a:rPr>
              <a:t>jon.festinger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CCFFCC"/>
                </a:solidFill>
              </a:rPr>
              <a:t>Phone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o. 604-568-9192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chemeClr val="bg1"/>
                </a:solidFill>
              </a:rPr>
              <a:t>c. 604-837-6426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20" y="4286992"/>
            <a:ext cx="4022680" cy="15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40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40" y="154378"/>
            <a:ext cx="8176160" cy="139619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26713" y="1776619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2403035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0374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C7BC-E631-A047-82F6-5BF56C54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087"/>
            <a:ext cx="8229600" cy="1016000"/>
          </a:xfrm>
        </p:spPr>
        <p:txBody>
          <a:bodyPr>
            <a:noAutofit/>
          </a:bodyPr>
          <a:lstStyle/>
          <a:p>
            <a:pPr algn="ctr"/>
            <a:br>
              <a:rPr lang="en-CA" sz="4400" b="1" dirty="0">
                <a:solidFill>
                  <a:srgbClr val="FFFF00"/>
                </a:solidFill>
              </a:rPr>
            </a:br>
            <a:br>
              <a:rPr lang="en-CA" sz="4400" dirty="0">
                <a:solidFill>
                  <a:srgbClr val="FFFF00"/>
                </a:solidFill>
              </a:rPr>
            </a:b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3174F-B20A-C641-BDB0-DD9B7CA676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864427"/>
            <a:ext cx="8229600" cy="3788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9600" b="1" dirty="0">
                <a:solidFill>
                  <a:srgbClr val="FFFF00"/>
                </a:solidFill>
              </a:rPr>
              <a:t>Evaluation</a:t>
            </a:r>
          </a:p>
          <a:p>
            <a:pPr marL="0" indent="0" algn="ctr">
              <a:buNone/>
            </a:pPr>
            <a:r>
              <a:rPr lang="en-CA" sz="4000" b="1" dirty="0">
                <a:solidFill>
                  <a:schemeClr val="bg1"/>
                </a:solidFill>
                <a:latin typeface="+mn-lt"/>
              </a:rPr>
              <a:t>(LLMCL students?)</a:t>
            </a:r>
            <a:r>
              <a:rPr lang="en-CA" sz="9600" b="1" dirty="0">
                <a:solidFill>
                  <a:srgbClr val="FFFF00"/>
                </a:solidFill>
              </a:rPr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85807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F1613-7F8F-E246-A0C2-9BA83B10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153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Let’s talk about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E7A8AF-A6AF-A344-98F5-5DB155978C65}"/>
              </a:ext>
            </a:extLst>
          </p:cNvPr>
          <p:cNvSpPr txBox="1"/>
          <p:nvPr/>
        </p:nvSpPr>
        <p:spPr>
          <a:xfrm>
            <a:off x="3321269" y="1650125"/>
            <a:ext cx="4046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highlight>
                  <a:srgbClr val="FFFF00"/>
                </a:highlight>
              </a:rPr>
              <a:t>The 30%</a:t>
            </a:r>
          </a:p>
        </p:txBody>
      </p:sp>
    </p:spTree>
    <p:extLst>
      <p:ext uri="{BB962C8B-B14F-4D97-AF65-F5344CB8AC3E}">
        <p14:creationId xmlns:p14="http://schemas.microsoft.com/office/powerpoint/2010/main" val="2185712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4E44D7-0BFB-AB40-BCF3-43FFD917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 modest proposal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E3CAD-BD7B-C948-B7EC-1F2E060D0C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300" dirty="0">
                <a:solidFill>
                  <a:schemeClr val="bg1"/>
                </a:solidFill>
              </a:rPr>
              <a:t>500-1000 words (or equivalent) per person </a:t>
            </a:r>
          </a:p>
          <a:p>
            <a:r>
              <a:rPr lang="en-US" sz="4300" dirty="0">
                <a:solidFill>
                  <a:schemeClr val="bg1"/>
                </a:solidFill>
              </a:rPr>
              <a:t>written, video, </a:t>
            </a:r>
            <a:r>
              <a:rPr lang="en-US" sz="4300" i="1" dirty="0">
                <a:solidFill>
                  <a:schemeClr val="bg1"/>
                </a:solidFill>
              </a:rPr>
              <a:t>interpretive dance</a:t>
            </a:r>
          </a:p>
          <a:p>
            <a:r>
              <a:rPr lang="en-US" sz="4300" dirty="0">
                <a:solidFill>
                  <a:schemeClr val="bg1"/>
                </a:solidFill>
              </a:rPr>
              <a:t>Website or not</a:t>
            </a:r>
          </a:p>
          <a:p>
            <a:r>
              <a:rPr lang="en-US" sz="4300" dirty="0">
                <a:solidFill>
                  <a:schemeClr val="bg1"/>
                </a:solidFill>
              </a:rPr>
              <a:t>Groups or individually</a:t>
            </a:r>
          </a:p>
        </p:txBody>
      </p:sp>
    </p:spTree>
    <p:extLst>
      <p:ext uri="{BB962C8B-B14F-4D97-AF65-F5344CB8AC3E}">
        <p14:creationId xmlns:p14="http://schemas.microsoft.com/office/powerpoint/2010/main" val="1407331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878681"/>
            <a:ext cx="5753100" cy="4470400"/>
          </a:xfrm>
        </p:spPr>
      </p:pic>
    </p:spTree>
    <p:extLst>
      <p:ext uri="{BB962C8B-B14F-4D97-AF65-F5344CB8AC3E}">
        <p14:creationId xmlns:p14="http://schemas.microsoft.com/office/powerpoint/2010/main" val="175769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CECD-F5D9-B145-B771-C52BE7CFB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66"/>
            <a:ext cx="8229600" cy="84643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Course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26215-E876-DC41-AA08-70B5315C53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199" y="962299"/>
            <a:ext cx="8573589" cy="49334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  <a:r>
              <a:rPr lang="en-US" sz="3200" dirty="0">
                <a:solidFill>
                  <a:schemeClr val="bg1"/>
                </a:solidFill>
              </a:rPr>
              <a:t> Voice over slides or video of slides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</a:rPr>
              <a:t>Recommend voice over slides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dirty="0">
                <a:solidFill>
                  <a:srgbClr val="FFFF00"/>
                </a:solidFill>
              </a:rPr>
              <a:t>but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  <a:r>
              <a:rPr lang="en-US" sz="3200" dirty="0">
                <a:solidFill>
                  <a:srgbClr val="FF0000"/>
                </a:solidFill>
              </a:rPr>
              <a:t>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  <a:r>
              <a:rPr lang="en-US" sz="3200" dirty="0">
                <a:solidFill>
                  <a:schemeClr val="bg1"/>
                </a:solidFill>
              </a:rPr>
              <a:t> Live one hour class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chemeClr val="bg1"/>
                </a:solidFill>
              </a:rPr>
              <a:t>Q</a:t>
            </a:r>
            <a:r>
              <a:rPr lang="en-US" sz="3200" dirty="0">
                <a:solidFill>
                  <a:srgbClr val="FF0000"/>
                </a:solidFill>
              </a:rPr>
              <a:t>&amp;</a:t>
            </a:r>
            <a:r>
              <a:rPr lang="en-US" sz="3200" dirty="0">
                <a:solidFill>
                  <a:schemeClr val="bg1"/>
                </a:solidFill>
              </a:rPr>
              <a:t>A weekly or bi-weekly</a:t>
            </a:r>
            <a:r>
              <a:rPr lang="en-US" sz="3200" dirty="0">
                <a:solidFill>
                  <a:srgbClr val="FFFF00"/>
                </a:solidFill>
              </a:rPr>
              <a:t>; </a:t>
            </a:r>
            <a:r>
              <a:rPr lang="en-US" sz="3200" dirty="0">
                <a:solidFill>
                  <a:srgbClr val="FF0000"/>
                </a:solidFill>
              </a:rPr>
              <a:t>or</a:t>
            </a:r>
            <a:r>
              <a:rPr lang="en-US" sz="3200" dirty="0">
                <a:solidFill>
                  <a:schemeClr val="bg1"/>
                </a:solidFill>
              </a:rPr>
              <a:t> simply 3-hour live lecture every week; </a:t>
            </a:r>
            <a:r>
              <a:rPr lang="en-US" sz="3200" dirty="0">
                <a:solidFill>
                  <a:srgbClr val="FF0000"/>
                </a:solidFill>
              </a:rPr>
              <a:t>or</a:t>
            </a:r>
            <a:r>
              <a:rPr lang="en-US" sz="3200" dirty="0">
                <a:solidFill>
                  <a:schemeClr val="bg1"/>
                </a:solidFill>
              </a:rPr>
              <a:t>...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FFFF00"/>
                </a:solidFill>
              </a:rPr>
              <a:t>Recommend Live one hour class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>
                <a:solidFill>
                  <a:srgbClr val="FFFF00"/>
                </a:solidFill>
              </a:rPr>
              <a:t>Q</a:t>
            </a:r>
            <a:r>
              <a:rPr lang="en-US" sz="3200" dirty="0">
                <a:solidFill>
                  <a:srgbClr val="FF0000"/>
                </a:solidFill>
              </a:rPr>
              <a:t>&amp;</a:t>
            </a:r>
            <a:r>
              <a:rPr lang="en-US" sz="3200" dirty="0">
                <a:solidFill>
                  <a:srgbClr val="FFFF00"/>
                </a:solidFill>
              </a:rPr>
              <a:t>A where class part introduces that week’s materials and Q</a:t>
            </a:r>
            <a:r>
              <a:rPr lang="en-US" sz="3200" dirty="0">
                <a:solidFill>
                  <a:srgbClr val="FF0000"/>
                </a:solidFill>
              </a:rPr>
              <a:t>&amp;</a:t>
            </a:r>
            <a:r>
              <a:rPr lang="en-US" sz="3200" dirty="0">
                <a:solidFill>
                  <a:srgbClr val="FFFF00"/>
                </a:solidFill>
              </a:rPr>
              <a:t>A is primarily related to previous weeks materials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0000"/>
                </a:solidFill>
              </a:rPr>
              <a:t>3</a:t>
            </a:r>
            <a:r>
              <a:rPr lang="en-US" sz="3200" dirty="0">
                <a:solidFill>
                  <a:srgbClr val="FFFF00"/>
                </a:solidFill>
              </a:rPr>
              <a:t>.</a:t>
            </a:r>
            <a:r>
              <a:rPr lang="en-US" sz="3200" dirty="0">
                <a:solidFill>
                  <a:schemeClr val="bg1"/>
                </a:solidFill>
              </a:rPr>
              <a:t> Other ideas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380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F17B-1789-7349-B306-747C266E61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953407"/>
            <a:ext cx="8229600" cy="277272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Think about for next week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14153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03384D-BDCB-4847-B7E3-3C54DEBBF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33" r="29833"/>
          <a:stretch/>
        </p:blipFill>
        <p:spPr>
          <a:xfrm>
            <a:off x="2484087" y="170555"/>
            <a:ext cx="4175826" cy="56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2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05E95-6186-D545-8D75-4AA39FD132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56441" y="830065"/>
            <a:ext cx="7688317" cy="431800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CA" sz="9600" dirty="0">
                <a:solidFill>
                  <a:schemeClr val="bg1"/>
                </a:solidFill>
              </a:rPr>
              <a:t>Copyright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9600" dirty="0">
                <a:solidFill>
                  <a:schemeClr val="bg1"/>
                </a:solidFill>
              </a:rPr>
              <a:t>Trademark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9600" dirty="0">
                <a:solidFill>
                  <a:schemeClr val="bg1"/>
                </a:solidFill>
              </a:rPr>
              <a:t>Patents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98356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9D90-0CBB-5440-A6A1-DBFBFA56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Also please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rgbClr val="FFFF00"/>
                </a:solidFill>
              </a:rPr>
              <a:t> please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965A4-4843-3541-A8D1-F081797628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66648"/>
            <a:ext cx="8229600" cy="4559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By Thursday 1.14.21  email me a short bio of yourself referencing: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Anything at all you want to say about yourself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Your academic interests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Interests outside of law you wish to mention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What you would like to get out of this course  specifically (I.E. interest in a type of patent, or a copyright issue etc.) and law school more generally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Comments on evaluation &amp; delivery schemes </a:t>
            </a:r>
          </a:p>
        </p:txBody>
      </p:sp>
    </p:spTree>
    <p:extLst>
      <p:ext uri="{BB962C8B-B14F-4D97-AF65-F5344CB8AC3E}">
        <p14:creationId xmlns:p14="http://schemas.microsoft.com/office/powerpoint/2010/main" val="4084177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4760" y="688769"/>
            <a:ext cx="7732970" cy="50373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Name</a:t>
            </a:r>
          </a:p>
          <a:p>
            <a:pPr>
              <a:lnSpc>
                <a:spcPct val="110000"/>
              </a:lnSpc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Year of law school</a:t>
            </a:r>
          </a:p>
          <a:p>
            <a:pPr>
              <a:lnSpc>
                <a:spcPct val="110000"/>
              </a:lnSpc>
            </a:pPr>
            <a:r>
              <a:rPr lang="en-US" sz="4800" dirty="0">
                <a:solidFill>
                  <a:schemeClr val="bg1"/>
                </a:solidFill>
                <a:latin typeface="+mn-lt"/>
              </a:rPr>
              <a:t>From Allard or Exchange or Visiting or LLMCL (&amp; from where if not Allard)</a:t>
            </a:r>
          </a:p>
          <a:p>
            <a:pPr>
              <a:lnSpc>
                <a:spcPct val="110000"/>
              </a:lnSpc>
            </a:pPr>
            <a:r>
              <a:rPr lang="en-US" sz="4800" dirty="0">
                <a:solidFill>
                  <a:srgbClr val="FFFF00"/>
                </a:solidFill>
                <a:latin typeface="+mn-lt"/>
              </a:rPr>
              <a:t>Favorite Intellectual Property </a:t>
            </a:r>
            <a:r>
              <a:rPr lang="en-US" sz="4800" dirty="0">
                <a:solidFill>
                  <a:schemeClr val="bg1"/>
                </a:solidFill>
                <a:latin typeface="+mn-lt"/>
              </a:rPr>
              <a:t>(current or all-time)</a:t>
            </a:r>
          </a:p>
        </p:txBody>
      </p:sp>
    </p:spTree>
    <p:extLst>
      <p:ext uri="{BB962C8B-B14F-4D97-AF65-F5344CB8AC3E}">
        <p14:creationId xmlns:p14="http://schemas.microsoft.com/office/powerpoint/2010/main" val="2634930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17600"/>
            <a:ext cx="8229600" cy="46085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92D050"/>
                </a:solidFill>
              </a:rPr>
              <a:t>QUESTIONS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00"/>
                </a:solidFill>
              </a:rPr>
              <a:t>THOUGHTS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en-US" sz="8800" dirty="0">
                <a:solidFill>
                  <a:srgbClr val="FFFFFF"/>
                </a:solidFill>
              </a:rPr>
              <a:t> DISCUSSION</a:t>
            </a:r>
            <a:r>
              <a:rPr lang="en-US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642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40" y="154378"/>
            <a:ext cx="8176160" cy="139619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Pause</a:t>
            </a:r>
          </a:p>
        </p:txBody>
      </p:sp>
      <p:pic>
        <p:nvPicPr>
          <p:cNvPr id="4" name="Content Placeholder 3" descr="Crystal_Project_pause-queue.png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" r="296"/>
          <a:stretch/>
        </p:blipFill>
        <p:spPr>
          <a:xfrm>
            <a:off x="2526713" y="1776619"/>
            <a:ext cx="4090574" cy="4175125"/>
          </a:xfrm>
        </p:spPr>
      </p:pic>
    </p:spTree>
    <p:extLst>
      <p:ext uri="{BB962C8B-B14F-4D97-AF65-F5344CB8AC3E}">
        <p14:creationId xmlns:p14="http://schemas.microsoft.com/office/powerpoint/2010/main" val="2202646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68"/>
            <a:ext cx="8229600" cy="1227125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Coming Soon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0867" y="1650670"/>
            <a:ext cx="8844993" cy="4075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7200" i="1" dirty="0">
                <a:solidFill>
                  <a:schemeClr val="bg1"/>
                </a:solidFill>
              </a:rPr>
              <a:t>“Copyright Law”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90316-B492-1C41-B9E3-9CAB03C7F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043" y="3131653"/>
            <a:ext cx="1951914" cy="26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37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9076" y="593766"/>
            <a:ext cx="8229600" cy="532237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400" dirty="0">
                <a:solidFill>
                  <a:srgbClr val="FFFF00"/>
                </a:solidFill>
                <a:latin typeface="Apple Chancery" charset="0"/>
                <a:ea typeface="Apple Chancery" charset="0"/>
                <a:cs typeface="Apple Chancery" charset="0"/>
              </a:rPr>
              <a:t>SEE YOU NEXT WEEK</a:t>
            </a:r>
            <a:r>
              <a:rPr lang="en-US" sz="10400" dirty="0">
                <a:solidFill>
                  <a:srgbClr val="FF0000"/>
                </a:solidFill>
                <a:latin typeface="Apple Chancery" charset="0"/>
                <a:ea typeface="Apple Chancery" charset="0"/>
                <a:cs typeface="Apple Chancery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83980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2"/>
            <a:ext cx="9144000" cy="125098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+mn-lt"/>
                <a:cs typeface="Times New Roman"/>
              </a:rPr>
              <a:t>  </a:t>
            </a:r>
            <a:r>
              <a:rPr lang="en-US" b="1" dirty="0">
                <a:solidFill>
                  <a:srgbClr val="FFFF00"/>
                </a:solidFill>
                <a:latin typeface="+mn-lt"/>
                <a:cs typeface="Times New Roman"/>
              </a:rPr>
              <a:t>Always include a cat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7114"/>
            <a:ext cx="8229600" cy="446902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  <a:latin typeface="+mn-lt"/>
                <a:cs typeface="Times New Roman"/>
              </a:rPr>
              <a:t>          </a:t>
            </a:r>
            <a:endParaRPr lang="en-US" sz="3200" dirty="0">
              <a:solidFill>
                <a:schemeClr val="bg1"/>
              </a:solidFill>
              <a:latin typeface="+mn-lt"/>
              <a:cs typeface="Times New Roman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Content Placeholder 3" descr="cat-1382015906Wuw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" r="-270"/>
          <a:stretch/>
        </p:blipFill>
        <p:spPr>
          <a:xfrm>
            <a:off x="1303130" y="1408134"/>
            <a:ext cx="654878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62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D4E67-81EB-DA46-A659-3E51151D4C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201332"/>
            <a:ext cx="8229600" cy="3524801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en-CA" i="1" dirty="0">
                <a:solidFill>
                  <a:schemeClr val="bg1"/>
                </a:solidFill>
              </a:rPr>
              <a:t>In learning you will teach</a:t>
            </a:r>
          </a:p>
          <a:p>
            <a:pPr marL="0" indent="0" algn="ctr" fontAlgn="base">
              <a:buNone/>
            </a:pPr>
            <a:r>
              <a:rPr lang="en-CA" i="1" dirty="0">
                <a:solidFill>
                  <a:schemeClr val="bg1"/>
                </a:solidFill>
              </a:rPr>
              <a:t>And in teaching you will learn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Phil Collins' </a:t>
            </a:r>
            <a:r>
              <a:rPr lang="en-CA" i="1" dirty="0">
                <a:solidFill>
                  <a:schemeClr val="bg1">
                    <a:lumMod val="65000"/>
                  </a:schemeClr>
                </a:solidFill>
              </a:rPr>
              <a:t>Son of Man  </a:t>
            </a:r>
            <a:r>
              <a:rPr lang="en-CA" dirty="0">
                <a:solidFill>
                  <a:schemeClr val="bg1">
                    <a:lumMod val="65000"/>
                  </a:schemeClr>
                </a:solidFill>
              </a:rPr>
              <a:t>(1999)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226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078"/>
            <a:ext cx="8229600" cy="1016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+mn-lt"/>
                <a:cs typeface="Arial"/>
              </a:rPr>
              <a:t>Our Academic Partners</a:t>
            </a:r>
            <a:r>
              <a:rPr lang="en-US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6" y="2526632"/>
            <a:ext cx="8210484" cy="12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05E95-6186-D545-8D75-4AA39FD132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200" dirty="0">
                <a:solidFill>
                  <a:srgbClr val="FFFF00"/>
                </a:solidFill>
              </a:rPr>
              <a:t>Intellectual Property Law </a:t>
            </a:r>
            <a:r>
              <a:rPr lang="en-CA" sz="3200" dirty="0">
                <a:solidFill>
                  <a:schemeClr val="bg1"/>
                </a:solidFill>
              </a:rPr>
              <a:t>is about: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3200" dirty="0">
                <a:solidFill>
                  <a:schemeClr val="bg1"/>
                </a:solidFill>
              </a:rPr>
              <a:t>What kinds of creations of the mind can one have rights in?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3200" dirty="0">
                <a:solidFill>
                  <a:schemeClr val="bg1"/>
                </a:solidFill>
              </a:rPr>
              <a:t>Who can have those rights?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CA" sz="3200" dirty="0">
                <a:solidFill>
                  <a:schemeClr val="bg1"/>
                </a:solidFill>
              </a:rPr>
              <a:t>What kinds of rights are there; and how are those rights enforced?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5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D165A-5DD4-C24A-B2D2-5570D9E12D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366344"/>
            <a:ext cx="8229600" cy="4359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0" dirty="0">
                <a:solidFill>
                  <a:srgbClr val="FF0000"/>
                </a:solidFill>
              </a:rPr>
              <a:t>A</a:t>
            </a:r>
            <a:r>
              <a:rPr lang="en-US" sz="25000" dirty="0">
                <a:solidFill>
                  <a:srgbClr val="FFFF00"/>
                </a:solidFill>
              </a:rPr>
              <a:t>.</a:t>
            </a:r>
            <a:r>
              <a:rPr lang="en-US" sz="25000" dirty="0">
                <a:solidFill>
                  <a:srgbClr val="FF0000"/>
                </a:solidFill>
              </a:rPr>
              <a:t>I</a:t>
            </a:r>
            <a:r>
              <a:rPr lang="en-US" sz="250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520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00558-12BC-9C40-B141-1CFF9DB6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8965"/>
            <a:ext cx="8229600" cy="1016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Once a niche area</a:t>
            </a:r>
            <a:r>
              <a:rPr lang="en-US" dirty="0">
                <a:solidFill>
                  <a:srgbClr val="FFFF00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 not anymore</a:t>
            </a:r>
            <a:r>
              <a:rPr lang="en-US" dirty="0">
                <a:solidFill>
                  <a:srgbClr val="FFFF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2156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30629" y="1946468"/>
            <a:ext cx="8875231" cy="37796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Logistics</a:t>
            </a:r>
            <a:endParaRPr lang="en-US" sz="14500" dirty="0"/>
          </a:p>
        </p:txBody>
      </p:sp>
    </p:spTree>
    <p:extLst>
      <p:ext uri="{BB962C8B-B14F-4D97-AF65-F5344CB8AC3E}">
        <p14:creationId xmlns:p14="http://schemas.microsoft.com/office/powerpoint/2010/main" val="228873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60" y="48801"/>
            <a:ext cx="7744845" cy="1016000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FF00"/>
                </a:solidFill>
                <a:latin typeface="+mn-lt"/>
              </a:rPr>
              <a:t>Me </a:t>
            </a:r>
            <a:r>
              <a:rPr lang="en-US" sz="5400">
                <a:solidFill>
                  <a:schemeClr val="bg1"/>
                </a:solidFill>
                <a:latin typeface="+mn-lt"/>
              </a:rPr>
              <a:t>(briefly</a:t>
            </a:r>
            <a:r>
              <a:rPr lang="en-US" sz="5400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  <p:pic>
        <p:nvPicPr>
          <p:cNvPr id="5" name="Content Placeholder 3" descr="Screen Shot 2016-09-05 at 7.48.35 PM.png">
            <a:extLst>
              <a:ext uri="{FF2B5EF4-FFF2-40B4-BE49-F238E27FC236}">
                <a16:creationId xmlns:a16="http://schemas.microsoft.com/office/drawing/2014/main" id="{41353E33-6609-A54D-BE99-3AB28572779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r="-177"/>
          <a:stretch/>
        </p:blipFill>
        <p:spPr>
          <a:xfrm>
            <a:off x="5565651" y="1371187"/>
            <a:ext cx="2161030" cy="205781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9E8B19-B8C1-B748-948E-3D235E70D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60" y="1371187"/>
            <a:ext cx="2775533" cy="2075245"/>
          </a:xfrm>
          <a:prstGeom prst="rect">
            <a:avLst/>
          </a:prstGeom>
        </p:spPr>
      </p:pic>
      <p:pic>
        <p:nvPicPr>
          <p:cNvPr id="7" name="Content Placeholder 3" descr="images.jpg">
            <a:extLst>
              <a:ext uri="{FF2B5EF4-FFF2-40B4-BE49-F238E27FC236}">
                <a16:creationId xmlns:a16="http://schemas.microsoft.com/office/drawing/2014/main" id="{304F2FB9-AC8F-3B42-84A2-7663B23A3D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r="2713" b="15598"/>
          <a:stretch/>
        </p:blipFill>
        <p:spPr>
          <a:xfrm>
            <a:off x="757757" y="3752818"/>
            <a:ext cx="2915114" cy="2075245"/>
          </a:xfrm>
          <a:prstGeom prst="rect">
            <a:avLst/>
          </a:prstGeom>
        </p:spPr>
      </p:pic>
      <p:pic>
        <p:nvPicPr>
          <p:cNvPr id="8" name="Picture 7" descr="imgres.jpg">
            <a:extLst>
              <a:ext uri="{FF2B5EF4-FFF2-40B4-BE49-F238E27FC236}">
                <a16:creationId xmlns:a16="http://schemas.microsoft.com/office/drawing/2014/main" id="{EAEDE816-77F9-654C-B9EC-96915232E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6" y="3921956"/>
            <a:ext cx="2913879" cy="21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18952"/>
      </p:ext>
    </p:extLst>
  </p:cSld>
  <p:clrMapOvr>
    <a:masterClrMapping/>
  </p:clrMapOvr>
</p:sld>
</file>

<file path=ppt/theme/theme1.xml><?xml version="1.0" encoding="utf-8"?>
<a:theme xmlns:a="http://schemas.openxmlformats.org/drawingml/2006/main" name="CDM_PPT_Templat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CDM_PPT_Template .thmx</Template>
  <TotalTime>7883</TotalTime>
  <Words>649</Words>
  <Application>Microsoft Macintosh PowerPoint</Application>
  <PresentationFormat>On-screen Show (4:3)</PresentationFormat>
  <Paragraphs>130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American Typewriter</vt:lpstr>
      <vt:lpstr>Apple Chancery</vt:lpstr>
      <vt:lpstr>Arial</vt:lpstr>
      <vt:lpstr>Calibri</vt:lpstr>
      <vt:lpstr>Klavika</vt:lpstr>
      <vt:lpstr>CDM_PPT_Template </vt:lpstr>
      <vt:lpstr> Intellectual Property Law:   Introducing the Course  </vt:lpstr>
      <vt:lpstr>Today’s Plan</vt:lpstr>
      <vt:lpstr>PowerPoint Presentation</vt:lpstr>
      <vt:lpstr>PowerPoint Presentation</vt:lpstr>
      <vt:lpstr>PowerPoint Presentation</vt:lpstr>
      <vt:lpstr>PowerPoint Presentation</vt:lpstr>
      <vt:lpstr>Once a niche area, not anymore…</vt:lpstr>
      <vt:lpstr>PowerPoint Presentation</vt:lpstr>
      <vt:lpstr>Me (briefly)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believe in Linked In</vt:lpstr>
      <vt:lpstr>PowerPoint Presentation</vt:lpstr>
      <vt:lpstr>Please, please…</vt:lpstr>
      <vt:lpstr>+ Don’t Forget</vt:lpstr>
      <vt:lpstr>Course Website </vt:lpstr>
      <vt:lpstr>PowerPoint Presentation</vt:lpstr>
      <vt:lpstr>PowerPoint Presentation</vt:lpstr>
      <vt:lpstr>PowerPoint Presentation</vt:lpstr>
      <vt:lpstr>Text</vt:lpstr>
      <vt:lpstr>New &amp; Improved Features of the Course</vt:lpstr>
      <vt:lpstr>Syllabus: The Same But…</vt:lpstr>
      <vt:lpstr>PowerPoint Presentation</vt:lpstr>
      <vt:lpstr>Office “Hours”: Ideally Fridays before or  after class but am flexible…</vt:lpstr>
      <vt:lpstr>Pause</vt:lpstr>
      <vt:lpstr>PowerPoint Presentation</vt:lpstr>
      <vt:lpstr>  </vt:lpstr>
      <vt:lpstr>Let’s talk about…</vt:lpstr>
      <vt:lpstr>A modest proposal…</vt:lpstr>
      <vt:lpstr>PowerPoint Presentation</vt:lpstr>
      <vt:lpstr>Course Delivery</vt:lpstr>
      <vt:lpstr>PowerPoint Presentation</vt:lpstr>
      <vt:lpstr>PowerPoint Presentation</vt:lpstr>
      <vt:lpstr>Also please, please…</vt:lpstr>
      <vt:lpstr>PowerPoint Presentation</vt:lpstr>
      <vt:lpstr>PowerPoint Presentation</vt:lpstr>
      <vt:lpstr>Pause</vt:lpstr>
      <vt:lpstr>Coming Soon</vt:lpstr>
      <vt:lpstr>PowerPoint Presentation</vt:lpstr>
      <vt:lpstr>  Always include a cat picture</vt:lpstr>
      <vt:lpstr>PowerPoint Presentation</vt:lpstr>
      <vt:lpstr> Our Academic Partners </vt:lpstr>
    </vt:vector>
  </TitlesOfParts>
  <Company>Festinger Bahniwal Law &amp; Strategy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Wheelbarrows</dc:title>
  <dc:creator>Jon Festinger</dc:creator>
  <cp:lastModifiedBy>Jon Festinger</cp:lastModifiedBy>
  <cp:revision>739</cp:revision>
  <cp:lastPrinted>2013-12-30T23:16:45Z</cp:lastPrinted>
  <dcterms:created xsi:type="dcterms:W3CDTF">2013-02-08T08:35:59Z</dcterms:created>
  <dcterms:modified xsi:type="dcterms:W3CDTF">2021-01-09T06:38:16Z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4637623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