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82"/>
  </p:notesMasterIdLst>
  <p:sldIdLst>
    <p:sldId id="338" r:id="rId3"/>
    <p:sldId id="256" r:id="rId4"/>
    <p:sldId id="345" r:id="rId5"/>
    <p:sldId id="341" r:id="rId6"/>
    <p:sldId id="350" r:id="rId7"/>
    <p:sldId id="374" r:id="rId8"/>
    <p:sldId id="347" r:id="rId9"/>
    <p:sldId id="353" r:id="rId10"/>
    <p:sldId id="379" r:id="rId11"/>
    <p:sldId id="351" r:id="rId12"/>
    <p:sldId id="365" r:id="rId13"/>
    <p:sldId id="372" r:id="rId14"/>
    <p:sldId id="371" r:id="rId15"/>
    <p:sldId id="367" r:id="rId16"/>
    <p:sldId id="368" r:id="rId17"/>
    <p:sldId id="369" r:id="rId18"/>
    <p:sldId id="370" r:id="rId19"/>
    <p:sldId id="354" r:id="rId20"/>
    <p:sldId id="307" r:id="rId21"/>
    <p:sldId id="358" r:id="rId22"/>
    <p:sldId id="364" r:id="rId23"/>
    <p:sldId id="376" r:id="rId24"/>
    <p:sldId id="309" r:id="rId25"/>
    <p:sldId id="310" r:id="rId26"/>
    <p:sldId id="301" r:id="rId27"/>
    <p:sldId id="355" r:id="rId28"/>
    <p:sldId id="302" r:id="rId29"/>
    <p:sldId id="316" r:id="rId30"/>
    <p:sldId id="312" r:id="rId31"/>
    <p:sldId id="305" r:id="rId32"/>
    <p:sldId id="317" r:id="rId33"/>
    <p:sldId id="299" r:id="rId34"/>
    <p:sldId id="366" r:id="rId35"/>
    <p:sldId id="385" r:id="rId36"/>
    <p:sldId id="259" r:id="rId37"/>
    <p:sldId id="384" r:id="rId38"/>
    <p:sldId id="382" r:id="rId39"/>
    <p:sldId id="383" r:id="rId40"/>
    <p:sldId id="275" r:id="rId41"/>
    <p:sldId id="276" r:id="rId42"/>
    <p:sldId id="278" r:id="rId43"/>
    <p:sldId id="277" r:id="rId44"/>
    <p:sldId id="279" r:id="rId45"/>
    <p:sldId id="294" r:id="rId46"/>
    <p:sldId id="348" r:id="rId47"/>
    <p:sldId id="356" r:id="rId48"/>
    <p:sldId id="282" r:id="rId49"/>
    <p:sldId id="290" r:id="rId50"/>
    <p:sldId id="293" r:id="rId51"/>
    <p:sldId id="319" r:id="rId52"/>
    <p:sldId id="360" r:id="rId53"/>
    <p:sldId id="361" r:id="rId54"/>
    <p:sldId id="320" r:id="rId55"/>
    <p:sldId id="373" r:id="rId56"/>
    <p:sldId id="321" r:id="rId57"/>
    <p:sldId id="285" r:id="rId58"/>
    <p:sldId id="359" r:id="rId59"/>
    <p:sldId id="322" r:id="rId60"/>
    <p:sldId id="325" r:id="rId61"/>
    <p:sldId id="326" r:id="rId62"/>
    <p:sldId id="332" r:id="rId63"/>
    <p:sldId id="333" r:id="rId64"/>
    <p:sldId id="334" r:id="rId65"/>
    <p:sldId id="337" r:id="rId66"/>
    <p:sldId id="323" r:id="rId67"/>
    <p:sldId id="327" r:id="rId68"/>
    <p:sldId id="328" r:id="rId69"/>
    <p:sldId id="330" r:id="rId70"/>
    <p:sldId id="335" r:id="rId71"/>
    <p:sldId id="336" r:id="rId72"/>
    <p:sldId id="386" r:id="rId73"/>
    <p:sldId id="387" r:id="rId74"/>
    <p:sldId id="388" r:id="rId75"/>
    <p:sldId id="389" r:id="rId76"/>
    <p:sldId id="390" r:id="rId77"/>
    <p:sldId id="298" r:id="rId78"/>
    <p:sldId id="339" r:id="rId79"/>
    <p:sldId id="340" r:id="rId80"/>
    <p:sldId id="377"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513DC7-3B97-ED47-B4A9-3399EAEA2879}">
          <p14:sldIdLst>
            <p14:sldId id="338"/>
            <p14:sldId id="256"/>
            <p14:sldId id="345"/>
            <p14:sldId id="341"/>
            <p14:sldId id="350"/>
            <p14:sldId id="374"/>
            <p14:sldId id="347"/>
            <p14:sldId id="353"/>
            <p14:sldId id="379"/>
            <p14:sldId id="351"/>
            <p14:sldId id="365"/>
            <p14:sldId id="372"/>
            <p14:sldId id="371"/>
            <p14:sldId id="367"/>
            <p14:sldId id="368"/>
            <p14:sldId id="369"/>
            <p14:sldId id="370"/>
            <p14:sldId id="354"/>
            <p14:sldId id="307"/>
            <p14:sldId id="358"/>
            <p14:sldId id="364"/>
            <p14:sldId id="376"/>
            <p14:sldId id="309"/>
            <p14:sldId id="310"/>
            <p14:sldId id="301"/>
            <p14:sldId id="355"/>
            <p14:sldId id="302"/>
            <p14:sldId id="316"/>
            <p14:sldId id="312"/>
            <p14:sldId id="305"/>
            <p14:sldId id="317"/>
            <p14:sldId id="299"/>
            <p14:sldId id="366"/>
            <p14:sldId id="385"/>
            <p14:sldId id="259"/>
            <p14:sldId id="384"/>
            <p14:sldId id="382"/>
            <p14:sldId id="383"/>
            <p14:sldId id="275"/>
            <p14:sldId id="276"/>
            <p14:sldId id="278"/>
            <p14:sldId id="277"/>
            <p14:sldId id="279"/>
            <p14:sldId id="294"/>
            <p14:sldId id="348"/>
            <p14:sldId id="356"/>
            <p14:sldId id="282"/>
            <p14:sldId id="290"/>
            <p14:sldId id="293"/>
            <p14:sldId id="319"/>
            <p14:sldId id="360"/>
            <p14:sldId id="361"/>
            <p14:sldId id="320"/>
            <p14:sldId id="373"/>
            <p14:sldId id="321"/>
            <p14:sldId id="285"/>
            <p14:sldId id="359"/>
            <p14:sldId id="322"/>
            <p14:sldId id="325"/>
            <p14:sldId id="326"/>
            <p14:sldId id="332"/>
            <p14:sldId id="333"/>
            <p14:sldId id="334"/>
            <p14:sldId id="337"/>
            <p14:sldId id="323"/>
            <p14:sldId id="327"/>
            <p14:sldId id="328"/>
            <p14:sldId id="330"/>
            <p14:sldId id="335"/>
            <p14:sldId id="336"/>
            <p14:sldId id="386"/>
            <p14:sldId id="387"/>
            <p14:sldId id="388"/>
            <p14:sldId id="389"/>
            <p14:sldId id="390"/>
            <p14:sldId id="298"/>
            <p14:sldId id="339"/>
            <p14:sldId id="340"/>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A0F39"/>
    <a:srgbClr val="161616"/>
    <a:srgbClr val="622331"/>
    <a:srgbClr val="70167B"/>
    <a:srgbClr val="BE4061"/>
    <a:srgbClr val="FF5B8A"/>
    <a:srgbClr val="702368"/>
    <a:srgbClr val="C37DC3"/>
    <a:srgbClr val="FF6C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52" autoAdjust="0"/>
  </p:normalViewPr>
  <p:slideViewPr>
    <p:cSldViewPr snapToGrid="0" snapToObjects="1">
      <p:cViewPr varScale="1">
        <p:scale>
          <a:sx n="43" d="100"/>
          <a:sy n="43" d="100"/>
        </p:scale>
        <p:origin x="-1368" y="-96"/>
      </p:cViewPr>
      <p:guideLst>
        <p:guide orient="horz" pos="2160"/>
        <p:guide pos="2880"/>
      </p:guideLst>
    </p:cSldViewPr>
  </p:slideViewPr>
  <p:outlineViewPr>
    <p:cViewPr>
      <p:scale>
        <a:sx n="33" d="100"/>
        <a:sy n="33" d="100"/>
      </p:scale>
      <p:origin x="0" y="343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58A8C-A3F6-E746-9942-F53B3D659610}" type="datetimeFigureOut">
              <a:rPr lang="en-US" smtClean="0"/>
              <a:t>15-10-12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43DED-E70C-3E4A-94E7-E4A33D16A59A}" type="slidenum">
              <a:rPr lang="en-US" smtClean="0"/>
              <a:t>‹#›</a:t>
            </a:fld>
            <a:endParaRPr lang="en-US"/>
          </a:p>
        </p:txBody>
      </p:sp>
    </p:spTree>
    <p:extLst>
      <p:ext uri="{BB962C8B-B14F-4D97-AF65-F5344CB8AC3E}">
        <p14:creationId xmlns:p14="http://schemas.microsoft.com/office/powerpoint/2010/main" val="3345085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09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343908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17889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41884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2778903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148663826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gamasutra.com/view/feature/134958/minecraft_intellectual_property_.php"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kotaku.com/preview/sims-4-mods-add-teen-pregnancy-incest-and-polygamy-163822319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s://www.techdirt.com/articles/20140821/21532628289/whats-so-bad-about-making-money-off-fan-fiction.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www.slideshare.net/greglas/the-player-authors-projec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nyti.ms/17cJXTO" TargetMode="External"/><Relationship Id="rId4" Type="http://schemas.openxmlformats.org/officeDocument/2006/relationships/hyperlink" Target="http://www.theverge.com/2012/12/12/3758576/douglas-rushkoff-gameplay-as-prototype" TargetMode="External"/><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www.nytimes.com/2013/08/27/arts/video-games/madden-nfl-25-portrays-real-football.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www.technologyreview.com/view/525696/how-virtual-gaming-worlds-are-revealing-the-nature-of-human-hierarchies/" TargetMode="External"/><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hyperlink" Target="http://papers.ssrn.com/sol3/papers.cfm?abstract_id=246559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hyperlink" Target="http://papers.ssrn.com/sol3/papers.cfm?abstract_id=2587339"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deeplinks/2010/12/mixed-ninth-circuit-ruling-mdy-v-blizzard-wow"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hyperlink" Target="http://www.newyorker.com/online/blogs/books/2012/05/on-censorship-salman-rushdie.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uardian.com/media/2006/feb/05/religion.news" TargetMode="External"/><Relationship Id="rId3"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brinksgilson.com/files/190.pdf" TargetMode="External"/><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3.xml"/><Relationship Id="rId2" Type="http://schemas.openxmlformats.org/officeDocument/2006/relationships/hyperlink" Target="http://www.dmlp.org/blog/2012/copyright-tattoo-case-escobedo-v-thq-inc"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pwatchdog.com/2012/10/05/copyright-fair-use-cases-of-the-united-states-supreme-court/id=26225/" TargetMode="External"/><Relationship Id="rId3" Type="http://schemas.openxmlformats.org/officeDocument/2006/relationships/image" Target="../media/image5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ademia.edu/860340/" TargetMode="External"/><Relationship Id="rId3" Type="http://schemas.openxmlformats.org/officeDocument/2006/relationships/image" Target="../media/image6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 Id="rId3" Type="http://schemas.openxmlformats.org/officeDocument/2006/relationships/image" Target="../media/image6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69.xml.rels><?xml version="1.0" encoding="UTF-8" standalone="yes"?>
<Relationships xmlns="http://schemas.openxmlformats.org/package/2006/relationships"><Relationship Id="rId3" Type="http://schemas.openxmlformats.org/officeDocument/2006/relationships/hyperlink" Target="http://cdn.ca9.uscourts.gov/datastore/opinions/2013/08/07/11-56573.pdf" TargetMode="External"/><Relationship Id="rId4" Type="http://schemas.openxmlformats.org/officeDocument/2006/relationships/hyperlink" Target="http://www.press.uottawa.ca/sites/default/files/9780776620848_14.pdf" TargetMode="External"/><Relationship Id="rId5" Type="http://schemas.openxmlformats.org/officeDocument/2006/relationships/hyperlink" Target="http://papers.ssrn.com/sol3/papers.cfm?abstract_id=2213601" TargetMode="External"/><Relationship Id="rId6" Type="http://schemas.openxmlformats.org/officeDocument/2006/relationships/hyperlink" Target="http://mako.cc/academic/hill_monroy-remixing_dilemma-DRAFT.pdf" TargetMode="External"/><Relationship Id="rId7" Type="http://schemas.openxmlformats.org/officeDocument/2006/relationships/hyperlink" Target="http://papers.ssrn.com/sol3/papers.cfm?abstract_id=2231821" TargetMode="External"/><Relationship Id="rId8" Type="http://schemas.openxmlformats.org/officeDocument/2006/relationships/hyperlink" Target="http://journals.tdl.org/jvwr/index.php/jvwr/article/view/7040" TargetMode="External"/><Relationship Id="rId1" Type="http://schemas.openxmlformats.org/officeDocument/2006/relationships/slideLayout" Target="../slideLayouts/slideLayout2.xml"/><Relationship Id="rId2" Type="http://schemas.openxmlformats.org/officeDocument/2006/relationships/hyperlink" Target="http://scholar.google.ca/scholar_case?case=5189514988129057173&amp;hl=en&amp;as_sdt=2&amp;as_vis=1&amp;oi=scholarr&amp;sa=X&amp;ei=RJxLUrzoHYaOigKinoGIAw&amp;ved=0CCoQgAMoATA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5749"/>
            <a:ext cx="9103281" cy="1260444"/>
          </a:xfrm>
        </p:spPr>
        <p:txBody>
          <a:bodyPr>
            <a:noAutofit/>
          </a:bodyPr>
          <a:lstStyle/>
          <a:p>
            <a:r>
              <a:rPr lang="en-US" sz="3600" b="1" dirty="0" smtClean="0">
                <a:solidFill>
                  <a:srgbClr val="000000"/>
                </a:solidFill>
              </a:rPr>
              <a:t>Right </a:t>
            </a:r>
            <a:r>
              <a:rPr lang="en-US" sz="3600" b="1" dirty="0">
                <a:solidFill>
                  <a:srgbClr val="000000"/>
                </a:solidFill>
              </a:rPr>
              <a:t>to </a:t>
            </a:r>
            <a:r>
              <a:rPr lang="en-US" sz="3600" b="1" dirty="0" err="1">
                <a:solidFill>
                  <a:srgbClr val="000000"/>
                </a:solidFill>
              </a:rPr>
              <a:t>CreaTE</a:t>
            </a:r>
            <a:r>
              <a:rPr lang="en-US" sz="3600" b="1" dirty="0">
                <a:solidFill>
                  <a:srgbClr val="000000"/>
                </a:solidFill>
              </a:rPr>
              <a:t> or Rights </a:t>
            </a:r>
            <a:r>
              <a:rPr lang="en-US" sz="3600" b="1" dirty="0" smtClean="0">
                <a:solidFill>
                  <a:srgbClr val="000000"/>
                </a:solidFill>
              </a:rPr>
              <a:t>to the </a:t>
            </a:r>
            <a:r>
              <a:rPr lang="en-US" sz="3600" b="1" dirty="0">
                <a:solidFill>
                  <a:srgbClr val="000000"/>
                </a:solidFill>
              </a:rPr>
              <a:t>Creation</a:t>
            </a:r>
            <a:endParaRPr lang="en-US" sz="3600" b="1" dirty="0">
              <a:solidFill>
                <a:schemeClr val="tx1"/>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lnSpcReduction="10000"/>
          </a:bodyPr>
          <a:lstStyle/>
          <a:p>
            <a:pPr marL="0" indent="0">
              <a:buNone/>
            </a:pPr>
            <a:r>
              <a:rPr lang="en-US" b="1" dirty="0" smtClean="0">
                <a:solidFill>
                  <a:schemeClr val="tx1"/>
                </a:solidFill>
                <a:latin typeface="+mn-lt"/>
                <a:cs typeface="Lucida Console"/>
              </a:rPr>
              <a:t>Talk 4</a:t>
            </a:r>
          </a:p>
          <a:p>
            <a:pPr marL="0" indent="0">
              <a:buNone/>
            </a:pPr>
            <a:r>
              <a:rPr lang="en-US" b="1" dirty="0" smtClean="0">
                <a:solidFill>
                  <a:schemeClr val="tx1"/>
                </a:solidFill>
                <a:latin typeface="+mn-lt"/>
                <a:cs typeface="Lucida Console"/>
              </a:rPr>
              <a:t>Part </a:t>
            </a:r>
            <a:r>
              <a:rPr lang="en-US" b="1" dirty="0">
                <a:solidFill>
                  <a:schemeClr val="tx1"/>
                </a:solidFill>
                <a:latin typeface="+mn-lt"/>
                <a:cs typeface="Lucida Console"/>
              </a:rPr>
              <a:t>A “Creating” </a:t>
            </a:r>
          </a:p>
          <a:p>
            <a:pPr marL="0" indent="0">
              <a:buNone/>
            </a:pPr>
            <a:r>
              <a:rPr lang="en-US" b="1" dirty="0">
                <a:solidFill>
                  <a:schemeClr val="tx1"/>
                </a:solidFill>
                <a:latin typeface="+mn-lt"/>
                <a:cs typeface="Lucida Console"/>
              </a:rPr>
              <a:t>Video Game Law - </a:t>
            </a:r>
            <a:r>
              <a:rPr lang="en-US" b="1">
                <a:solidFill>
                  <a:schemeClr val="tx1"/>
                </a:solidFill>
                <a:latin typeface="+mn-lt"/>
                <a:cs typeface="Lucida Console"/>
              </a:rPr>
              <a:t>Fall </a:t>
            </a:r>
            <a:r>
              <a:rPr lang="en-US" b="1" smtClean="0">
                <a:solidFill>
                  <a:schemeClr val="tx1"/>
                </a:solidFill>
                <a:latin typeface="+mn-lt"/>
                <a:cs typeface="Lucida Console"/>
              </a:rPr>
              <a:t>2015 </a:t>
            </a:r>
            <a:endParaRPr lang="en-US" b="1" dirty="0">
              <a:solidFill>
                <a:schemeClr val="tx1"/>
              </a:solidFill>
              <a:latin typeface="+mn-lt"/>
              <a:cs typeface="Lucida Console"/>
            </a:endParaRPr>
          </a:p>
          <a:p>
            <a:pPr marL="0" indent="0">
              <a:buNone/>
            </a:pPr>
            <a:r>
              <a:rPr lang="en-US" b="1" dirty="0">
                <a:solidFill>
                  <a:schemeClr val="tx1"/>
                </a:solidFill>
                <a:latin typeface="+mn-lt"/>
                <a:cs typeface="Lucida Console"/>
              </a:rPr>
              <a:t>UBC Law @ Allard Hall</a:t>
            </a:r>
          </a:p>
          <a:p>
            <a:pPr marL="0" indent="0">
              <a:buNone/>
            </a:pPr>
            <a:endParaRPr lang="en-US" dirty="0">
              <a:latin typeface="Lucida Console"/>
              <a:cs typeface="Lucida Console"/>
            </a:endParaRPr>
          </a:p>
          <a:p>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sz="1600" dirty="0" smtClean="0">
              <a:latin typeface="Lucida Console"/>
              <a:cs typeface="Lucida Console"/>
            </a:endParaRPr>
          </a:p>
          <a:p>
            <a:pPr marL="0" indent="0">
              <a:buNone/>
            </a:pPr>
            <a:r>
              <a:rPr lang="en-US" sz="1800" b="1" dirty="0" smtClean="0">
                <a:solidFill>
                  <a:srgbClr val="000000"/>
                </a:solidFill>
                <a:latin typeface="+mn-lt"/>
                <a:cs typeface="Lucida Console"/>
              </a:rPr>
              <a:t>Jon </a:t>
            </a:r>
            <a:r>
              <a:rPr lang="en-US" sz="1800" b="1" dirty="0">
                <a:solidFill>
                  <a:srgbClr val="000000"/>
                </a:solidFill>
                <a:latin typeface="+mn-lt"/>
                <a:cs typeface="Lucida Console"/>
              </a:rPr>
              <a:t>Festinger Q.C.</a:t>
            </a:r>
          </a:p>
          <a:p>
            <a:pPr marL="0" indent="0">
              <a:buNone/>
            </a:pPr>
            <a:r>
              <a:rPr lang="en-US" sz="1800" b="1" dirty="0">
                <a:solidFill>
                  <a:srgbClr val="000000"/>
                </a:solidFill>
                <a:latin typeface="+mn-lt"/>
                <a:cs typeface="Lucida Console"/>
              </a:rPr>
              <a:t>Centre for Digital Media</a:t>
            </a:r>
          </a:p>
          <a:p>
            <a:pPr marL="0" indent="0">
              <a:buNone/>
            </a:pPr>
            <a:r>
              <a:rPr lang="en-US" sz="1800" b="1" dirty="0">
                <a:solidFill>
                  <a:srgbClr val="000000"/>
                </a:solidFill>
                <a:latin typeface="+mn-lt"/>
                <a:cs typeface="Lucida Console"/>
              </a:rPr>
              <a:t>Festinger Law &amp; Strategy </a:t>
            </a:r>
          </a:p>
          <a:p>
            <a:pPr marL="0" indent="0">
              <a:buNone/>
            </a:pPr>
            <a:r>
              <a:rPr lang="en-US" sz="1800" b="1" dirty="0" smtClean="0">
                <a:latin typeface="+mn-lt"/>
                <a:cs typeface="Lucida Console"/>
                <a:hlinkClick r:id="rId4"/>
              </a:rPr>
              <a:t>http://videogame.law.ubc.ca</a:t>
            </a:r>
            <a:endParaRPr lang="en-US" sz="1800" b="1" dirty="0" smtClean="0">
              <a:latin typeface="+mn-lt"/>
              <a:cs typeface="Lucida Console"/>
            </a:endParaRPr>
          </a:p>
          <a:p>
            <a:pPr marL="0" indent="0">
              <a:buNone/>
            </a:pPr>
            <a:r>
              <a:rPr lang="en-US" sz="1800" b="1" dirty="0" smtClean="0">
                <a:solidFill>
                  <a:srgbClr val="000000"/>
                </a:solidFill>
                <a:latin typeface="+mn-lt"/>
                <a:cs typeface="Lucida Console"/>
              </a:rPr>
              <a:t>@</a:t>
            </a:r>
            <a:r>
              <a:rPr lang="en-US" sz="1800" b="1" dirty="0" err="1">
                <a:solidFill>
                  <a:srgbClr val="000000"/>
                </a:solidFill>
                <a:latin typeface="+mn-lt"/>
                <a:cs typeface="Lucida Console"/>
              </a:rPr>
              <a:t>gamebizlaw</a:t>
            </a:r>
            <a:endParaRPr lang="en-US" sz="1800" b="1" dirty="0">
              <a:solidFill>
                <a:srgbClr val="000000"/>
              </a:solidFill>
              <a:latin typeface="+mn-lt"/>
              <a:cs typeface="Lucida Console"/>
            </a:endParaRPr>
          </a:p>
          <a:p>
            <a:pPr marL="0" indent="0">
              <a:buNone/>
            </a:pPr>
            <a:r>
              <a:rPr lang="en-US" sz="1800" b="1" dirty="0">
                <a:latin typeface="+mn-lt"/>
                <a:cs typeface="Lucida Console"/>
                <a:hlinkClick r:id="rId5"/>
              </a:rPr>
              <a:t>jon_festinger@thecdm.ca</a:t>
            </a:r>
            <a:endParaRPr lang="en-US" sz="1800" b="1" dirty="0">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560726" y="2910693"/>
            <a:ext cx="1752761" cy="2857500"/>
          </a:xfrm>
          <a:prstGeom prst="rect">
            <a:avLst/>
          </a:prstGeom>
        </p:spPr>
      </p:pic>
    </p:spTree>
    <p:extLst>
      <p:ext uri="{BB962C8B-B14F-4D97-AF65-F5344CB8AC3E}">
        <p14:creationId xmlns:p14="http://schemas.microsoft.com/office/powerpoint/2010/main" val="3568186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09-21 at 6.37.17 PM.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t="266" b="185"/>
          <a:stretch/>
        </p:blipFill>
        <p:spPr>
          <a:xfrm>
            <a:off x="457199" y="143109"/>
            <a:ext cx="6104781" cy="2959170"/>
          </a:xfrm>
        </p:spPr>
      </p:pic>
      <p:pic>
        <p:nvPicPr>
          <p:cNvPr id="5" name="Picture 4" descr="Screen Shot 2014-09-21 at 6.36.4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8034" y="3102278"/>
            <a:ext cx="6081097" cy="2818419"/>
          </a:xfrm>
          <a:prstGeom prst="rect">
            <a:avLst/>
          </a:prstGeom>
        </p:spPr>
      </p:pic>
    </p:spTree>
    <p:extLst>
      <p:ext uri="{BB962C8B-B14F-4D97-AF65-F5344CB8AC3E}">
        <p14:creationId xmlns:p14="http://schemas.microsoft.com/office/powerpoint/2010/main" val="150653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9-24 at 12.50.30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484" y="103946"/>
            <a:ext cx="3479800" cy="1054100"/>
          </a:xfrm>
          <a:prstGeom prst="rect">
            <a:avLst/>
          </a:prstGeom>
        </p:spPr>
      </p:pic>
      <p:sp>
        <p:nvSpPr>
          <p:cNvPr id="6" name="Rectangle 5"/>
          <p:cNvSpPr/>
          <p:nvPr/>
        </p:nvSpPr>
        <p:spPr>
          <a:xfrm>
            <a:off x="457200" y="5570105"/>
            <a:ext cx="8807812" cy="369332"/>
          </a:xfrm>
          <a:prstGeom prst="rect">
            <a:avLst/>
          </a:prstGeom>
        </p:spPr>
        <p:txBody>
          <a:bodyPr wrap="square">
            <a:spAutoFit/>
          </a:bodyPr>
          <a:lstStyle/>
          <a:p>
            <a:r>
              <a:rPr lang="en-US" dirty="0">
                <a:hlinkClick r:id="rId3"/>
              </a:rPr>
              <a:t>http://www.gamasutra.com/view/feature/134958/minecraft_intellectual_property_.</a:t>
            </a:r>
            <a:r>
              <a:rPr lang="en-US" dirty="0" smtClean="0">
                <a:hlinkClick r:id="rId3"/>
              </a:rPr>
              <a:t>php</a:t>
            </a:r>
            <a:r>
              <a:rPr lang="en-US" dirty="0" smtClean="0"/>
              <a:t> </a:t>
            </a:r>
            <a:endParaRPr lang="en-US" dirty="0"/>
          </a:p>
        </p:txBody>
      </p:sp>
      <p:pic>
        <p:nvPicPr>
          <p:cNvPr id="8" name="Picture 7" descr="Screen Shot 2014-09-24 at 12.50.51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484" y="1158045"/>
            <a:ext cx="7723373" cy="4450359"/>
          </a:xfrm>
          <a:prstGeom prst="rect">
            <a:avLst/>
          </a:prstGeom>
        </p:spPr>
      </p:pic>
    </p:spTree>
    <p:extLst>
      <p:ext uri="{BB962C8B-B14F-4D97-AF65-F5344CB8AC3E}">
        <p14:creationId xmlns:p14="http://schemas.microsoft.com/office/powerpoint/2010/main" val="272768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09-24 at 8.42.31 AM.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r="-297"/>
          <a:stretch/>
        </p:blipFill>
        <p:spPr>
          <a:xfrm>
            <a:off x="405695" y="196273"/>
            <a:ext cx="8398293" cy="5529861"/>
          </a:xfrm>
        </p:spPr>
      </p:pic>
      <p:sp>
        <p:nvSpPr>
          <p:cNvPr id="5" name="Rectangle 4"/>
          <p:cNvSpPr/>
          <p:nvPr/>
        </p:nvSpPr>
        <p:spPr>
          <a:xfrm>
            <a:off x="577273" y="5726134"/>
            <a:ext cx="8566727" cy="307777"/>
          </a:xfrm>
          <a:prstGeom prst="rect">
            <a:avLst/>
          </a:prstGeom>
        </p:spPr>
        <p:txBody>
          <a:bodyPr wrap="square">
            <a:spAutoFit/>
          </a:bodyPr>
          <a:lstStyle/>
          <a:p>
            <a:r>
              <a:rPr lang="en-US" sz="1400" dirty="0">
                <a:hlinkClick r:id="rId3"/>
              </a:rPr>
              <a:t>http://kotaku.com/preview/sims-4-mods-add-teen-pregnancy-incest-and-polygamy-</a:t>
            </a:r>
            <a:r>
              <a:rPr lang="en-US" sz="1400" dirty="0" smtClean="0">
                <a:hlinkClick r:id="rId3"/>
              </a:rPr>
              <a:t>1638223190</a:t>
            </a:r>
            <a:r>
              <a:rPr lang="en-US" sz="1400" dirty="0" smtClean="0"/>
              <a:t> </a:t>
            </a:r>
            <a:endParaRPr lang="en-US" sz="1400" dirty="0"/>
          </a:p>
        </p:txBody>
      </p:sp>
    </p:spTree>
    <p:extLst>
      <p:ext uri="{BB962C8B-B14F-4D97-AF65-F5344CB8AC3E}">
        <p14:creationId xmlns:p14="http://schemas.microsoft.com/office/powerpoint/2010/main" val="53035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9-24 at 8.38.07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762" y="138545"/>
            <a:ext cx="8886337" cy="5471391"/>
          </a:xfrm>
          <a:prstGeom prst="rect">
            <a:avLst/>
          </a:prstGeom>
        </p:spPr>
      </p:pic>
      <p:sp>
        <p:nvSpPr>
          <p:cNvPr id="5" name="Rectangle 4"/>
          <p:cNvSpPr/>
          <p:nvPr/>
        </p:nvSpPr>
        <p:spPr>
          <a:xfrm>
            <a:off x="257664" y="5609936"/>
            <a:ext cx="8886336" cy="276999"/>
          </a:xfrm>
          <a:prstGeom prst="rect">
            <a:avLst/>
          </a:prstGeom>
        </p:spPr>
        <p:txBody>
          <a:bodyPr wrap="square">
            <a:spAutoFit/>
          </a:bodyPr>
          <a:lstStyle/>
          <a:p>
            <a:r>
              <a:rPr lang="en-US" sz="1200" dirty="0">
                <a:hlinkClick r:id="rId3"/>
              </a:rPr>
              <a:t>https://www.techdirt.com/articles/20140821/21532628289/whats-so-bad-about-making-money-off-fan-</a:t>
            </a:r>
            <a:r>
              <a:rPr lang="en-US" sz="1200" dirty="0" smtClean="0">
                <a:hlinkClick r:id="rId3"/>
              </a:rPr>
              <a:t>fiction.shtml</a:t>
            </a:r>
            <a:r>
              <a:rPr lang="en-US" sz="1200" dirty="0" smtClean="0"/>
              <a:t> </a:t>
            </a:r>
            <a:endParaRPr lang="en-US" sz="1200" dirty="0"/>
          </a:p>
        </p:txBody>
      </p:sp>
    </p:spTree>
    <p:extLst>
      <p:ext uri="{BB962C8B-B14F-4D97-AF65-F5344CB8AC3E}">
        <p14:creationId xmlns:p14="http://schemas.microsoft.com/office/powerpoint/2010/main" val="79580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9-24 at 1.04.05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385" y="8707"/>
            <a:ext cx="7604598" cy="5571923"/>
          </a:xfrm>
          <a:prstGeom prst="rect">
            <a:avLst/>
          </a:prstGeom>
        </p:spPr>
      </p:pic>
      <p:sp>
        <p:nvSpPr>
          <p:cNvPr id="5" name="Rectangle 4"/>
          <p:cNvSpPr/>
          <p:nvPr/>
        </p:nvSpPr>
        <p:spPr>
          <a:xfrm>
            <a:off x="705385" y="5580630"/>
            <a:ext cx="6753005" cy="369332"/>
          </a:xfrm>
          <a:prstGeom prst="rect">
            <a:avLst/>
          </a:prstGeom>
        </p:spPr>
        <p:txBody>
          <a:bodyPr wrap="square">
            <a:spAutoFit/>
          </a:bodyPr>
          <a:lstStyle/>
          <a:p>
            <a:r>
              <a:rPr lang="en-US" dirty="0">
                <a:hlinkClick r:id="rId3"/>
              </a:rPr>
              <a:t>http://www.slideshare.net/greglas/the-player-authors-</a:t>
            </a:r>
            <a:r>
              <a:rPr lang="en-US" dirty="0" smtClean="0">
                <a:hlinkClick r:id="rId3"/>
              </a:rPr>
              <a:t>project</a:t>
            </a:r>
            <a:r>
              <a:rPr lang="en-US" dirty="0" smtClean="0"/>
              <a:t> </a:t>
            </a:r>
            <a:endParaRPr lang="en-US" dirty="0"/>
          </a:p>
        </p:txBody>
      </p:sp>
    </p:spTree>
    <p:extLst>
      <p:ext uri="{BB962C8B-B14F-4D97-AF65-F5344CB8AC3E}">
        <p14:creationId xmlns:p14="http://schemas.microsoft.com/office/powerpoint/2010/main" val="56760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9-24 at 1.07.4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180" y="99617"/>
            <a:ext cx="7744773" cy="5838928"/>
          </a:xfrm>
          <a:prstGeom prst="rect">
            <a:avLst/>
          </a:prstGeom>
        </p:spPr>
      </p:pic>
    </p:spTree>
    <p:extLst>
      <p:ext uri="{BB962C8B-B14F-4D97-AF65-F5344CB8AC3E}">
        <p14:creationId xmlns:p14="http://schemas.microsoft.com/office/powerpoint/2010/main" val="37735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9-24 at 1.07.42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4942" y="156945"/>
            <a:ext cx="7649756" cy="5767292"/>
          </a:xfrm>
          <a:prstGeom prst="rect">
            <a:avLst/>
          </a:prstGeom>
        </p:spPr>
      </p:pic>
    </p:spTree>
    <p:extLst>
      <p:ext uri="{BB962C8B-B14F-4D97-AF65-F5344CB8AC3E}">
        <p14:creationId xmlns:p14="http://schemas.microsoft.com/office/powerpoint/2010/main" val="89366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9-24 at 1.08.36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362" y="161878"/>
            <a:ext cx="7622561" cy="5752876"/>
          </a:xfrm>
          <a:prstGeom prst="rect">
            <a:avLst/>
          </a:prstGeom>
        </p:spPr>
      </p:pic>
    </p:spTree>
    <p:extLst>
      <p:ext uri="{BB962C8B-B14F-4D97-AF65-F5344CB8AC3E}">
        <p14:creationId xmlns:p14="http://schemas.microsoft.com/office/powerpoint/2010/main" val="138357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70"/>
            <a:ext cx="8229600" cy="1016000"/>
          </a:xfrm>
        </p:spPr>
        <p:txBody>
          <a:bodyPr>
            <a:normAutofit/>
          </a:bodyPr>
          <a:lstStyle/>
          <a:p>
            <a:r>
              <a:rPr lang="en-US" sz="4800" b="1" dirty="0">
                <a:solidFill>
                  <a:srgbClr val="FFFF00"/>
                </a:solidFill>
                <a:latin typeface="+mn-lt"/>
              </a:rPr>
              <a:t>Follow Up to </a:t>
            </a:r>
            <a:r>
              <a:rPr lang="en-US" sz="4800" b="1" dirty="0" smtClean="0">
                <a:solidFill>
                  <a:srgbClr val="FFFF00"/>
                </a:solidFill>
                <a:latin typeface="+mn-lt"/>
              </a:rPr>
              <a:t>Talks 1, 2 &amp; </a:t>
            </a:r>
            <a:r>
              <a:rPr lang="en-US" sz="4800" b="1" dirty="0">
                <a:solidFill>
                  <a:srgbClr val="FFFF00"/>
                </a:solidFill>
                <a:latin typeface="+mn-lt"/>
              </a:rPr>
              <a:t>3</a:t>
            </a:r>
            <a:endParaRPr lang="en-US" sz="4800" dirty="0">
              <a:latin typeface="+mn-lt"/>
            </a:endParaRPr>
          </a:p>
        </p:txBody>
      </p:sp>
      <p:sp>
        <p:nvSpPr>
          <p:cNvPr id="3" name="Content Placeholder 2"/>
          <p:cNvSpPr>
            <a:spLocks noGrp="1"/>
          </p:cNvSpPr>
          <p:nvPr>
            <p:ph sz="quarter" idx="10"/>
          </p:nvPr>
        </p:nvSpPr>
        <p:spPr>
          <a:xfrm>
            <a:off x="457200" y="1031070"/>
            <a:ext cx="8516080" cy="4695064"/>
          </a:xfrm>
        </p:spPr>
        <p:txBody>
          <a:bodyPr>
            <a:normAutofit/>
          </a:bodyPr>
          <a:lstStyle/>
          <a:p>
            <a:pPr marL="0" indent="0">
              <a:lnSpc>
                <a:spcPct val="100000"/>
              </a:lnSpc>
              <a:buNone/>
            </a:pPr>
            <a:r>
              <a:rPr lang="en-US" sz="4800" b="1" dirty="0" smtClean="0">
                <a:solidFill>
                  <a:srgbClr val="FFFFFF"/>
                </a:solidFill>
                <a:latin typeface="+mn-lt"/>
              </a:rPr>
              <a:t>An </a:t>
            </a:r>
            <a:r>
              <a:rPr lang="en-US" sz="4800" b="1" dirty="0">
                <a:solidFill>
                  <a:srgbClr val="FF0000"/>
                </a:solidFill>
                <a:latin typeface="Comic Sans MS"/>
                <a:cs typeface="Comic Sans MS"/>
              </a:rPr>
              <a:t>Emergent</a:t>
            </a:r>
            <a:r>
              <a:rPr lang="en-US" sz="4800" b="1" dirty="0">
                <a:solidFill>
                  <a:schemeClr val="tx1"/>
                </a:solidFill>
              </a:rPr>
              <a:t> </a:t>
            </a:r>
            <a:r>
              <a:rPr lang="en-US" sz="4800" b="1" dirty="0">
                <a:solidFill>
                  <a:schemeClr val="bg1"/>
                </a:solidFill>
                <a:latin typeface="+mn-lt"/>
              </a:rPr>
              <a:t>Theme </a:t>
            </a:r>
            <a:r>
              <a:rPr lang="en-US" sz="4800" b="1" dirty="0" smtClean="0">
                <a:solidFill>
                  <a:schemeClr val="bg1"/>
                </a:solidFill>
                <a:latin typeface="+mn-lt"/>
              </a:rPr>
              <a:t>Evolves?</a:t>
            </a:r>
            <a:endParaRPr lang="en-US" sz="4800" dirty="0">
              <a:solidFill>
                <a:schemeClr val="bg1"/>
              </a:solidFill>
              <a:latin typeface="+mn-lt"/>
            </a:endParaRPr>
          </a:p>
        </p:txBody>
      </p:sp>
      <p:pic>
        <p:nvPicPr>
          <p:cNvPr id="4" name="Picture 3" descr="file00057792866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96938" y="2779744"/>
            <a:ext cx="4720158" cy="3144234"/>
          </a:xfrm>
          <a:prstGeom prst="rect">
            <a:avLst/>
          </a:prstGeom>
        </p:spPr>
      </p:pic>
    </p:spTree>
    <p:extLst>
      <p:ext uri="{BB962C8B-B14F-4D97-AF65-F5344CB8AC3E}">
        <p14:creationId xmlns:p14="http://schemas.microsoft.com/office/powerpoint/2010/main" val="168703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955"/>
            <a:ext cx="8229600" cy="1199573"/>
          </a:xfrm>
        </p:spPr>
        <p:txBody>
          <a:bodyPr>
            <a:normAutofit/>
          </a:bodyPr>
          <a:lstStyle/>
          <a:p>
            <a:r>
              <a:rPr lang="en-US" sz="4900" b="1" dirty="0" smtClean="0">
                <a:solidFill>
                  <a:schemeClr val="accent5"/>
                </a:solidFill>
                <a:latin typeface="Comic Sans MS"/>
                <a:cs typeface="Comic Sans MS"/>
              </a:rPr>
              <a:t>Evolving</a:t>
            </a:r>
            <a:r>
              <a:rPr lang="en-US" sz="4900" b="1" dirty="0" smtClean="0">
                <a:solidFill>
                  <a:schemeClr val="accent5"/>
                </a:solidFill>
              </a:rPr>
              <a:t> </a:t>
            </a:r>
            <a:r>
              <a:rPr lang="en-US" sz="4900" b="1" dirty="0" smtClean="0">
                <a:solidFill>
                  <a:srgbClr val="FFFF00"/>
                </a:solidFill>
                <a:latin typeface="+mn-lt"/>
              </a:rPr>
              <a:t>Theme 1? </a:t>
            </a:r>
            <a:endParaRPr lang="en-US" sz="4900" b="1" dirty="0">
              <a:solidFill>
                <a:srgbClr val="FFFF00"/>
              </a:solidFill>
              <a:latin typeface="+mn-lt"/>
            </a:endParaRPr>
          </a:p>
        </p:txBody>
      </p:sp>
      <p:sp>
        <p:nvSpPr>
          <p:cNvPr id="3" name="Content Placeholder 2"/>
          <p:cNvSpPr>
            <a:spLocks noGrp="1"/>
          </p:cNvSpPr>
          <p:nvPr>
            <p:ph sz="quarter" idx="10"/>
          </p:nvPr>
        </p:nvSpPr>
        <p:spPr>
          <a:xfrm>
            <a:off x="457199" y="1236529"/>
            <a:ext cx="8600457" cy="5001814"/>
          </a:xfrm>
        </p:spPr>
        <p:txBody>
          <a:bodyPr>
            <a:normAutofit/>
          </a:bodyPr>
          <a:lstStyle/>
          <a:p>
            <a:pPr marL="0" indent="0">
              <a:buNone/>
            </a:pPr>
            <a:r>
              <a:rPr lang="en-US" sz="2200" b="1" dirty="0" smtClean="0">
                <a:solidFill>
                  <a:srgbClr val="FF0000"/>
                </a:solidFill>
                <a:latin typeface="Ayuthaya"/>
                <a:cs typeface="Ayuthaya"/>
              </a:rPr>
              <a:t>What constitutes a “VIDEOGAME” &amp; how is it to be differentiated?</a:t>
            </a:r>
          </a:p>
          <a:p>
            <a:pPr marL="457200" indent="-457200">
              <a:buAutoNum type="arabicPeriod"/>
            </a:pPr>
            <a:r>
              <a:rPr lang="en-US" sz="2200" b="1" dirty="0" smtClean="0">
                <a:solidFill>
                  <a:srgbClr val="FFFFFF"/>
                </a:solidFill>
                <a:latin typeface="+mn-lt"/>
              </a:rPr>
              <a:t>Is </a:t>
            </a:r>
            <a:r>
              <a:rPr lang="en-US" sz="2200" b="1" dirty="0">
                <a:solidFill>
                  <a:srgbClr val="FFFFFF"/>
                </a:solidFill>
                <a:latin typeface="+mn-lt"/>
              </a:rPr>
              <a:t>Madden NFL a </a:t>
            </a:r>
            <a:r>
              <a:rPr lang="en-US" sz="2200" b="1" dirty="0">
                <a:solidFill>
                  <a:srgbClr val="FFFFFF"/>
                </a:solidFill>
                <a:latin typeface="+mn-lt"/>
                <a:cs typeface="Chalkduster"/>
              </a:rPr>
              <a:t>Sport</a:t>
            </a:r>
            <a:r>
              <a:rPr lang="en-US" sz="2200" b="1" dirty="0" smtClean="0">
                <a:solidFill>
                  <a:srgbClr val="FFFFFF"/>
                </a:solidFill>
                <a:latin typeface="+mn-lt"/>
              </a:rPr>
              <a:t>? </a:t>
            </a:r>
          </a:p>
          <a:p>
            <a:pPr marL="0" indent="0">
              <a:buNone/>
            </a:pPr>
            <a:r>
              <a:rPr lang="en-US" sz="2200" b="1" dirty="0" smtClean="0">
                <a:solidFill>
                  <a:srgbClr val="FFFFFF"/>
                </a:solidFill>
                <a:latin typeface="+mn-lt"/>
              </a:rPr>
              <a:t>“</a:t>
            </a:r>
            <a:r>
              <a:rPr lang="en-US" sz="2200" b="1" dirty="0">
                <a:solidFill>
                  <a:srgbClr val="FFFFFF"/>
                </a:solidFill>
                <a:latin typeface="+mn-lt"/>
              </a:rPr>
              <a:t>Examined, the Virtual Life Is Worth Living: Madden NFL 25 Portrays ‘Real’ </a:t>
            </a:r>
            <a:endParaRPr lang="en-US" sz="2200" b="1" dirty="0" smtClean="0">
              <a:solidFill>
                <a:srgbClr val="FFFFFF"/>
              </a:solidFill>
              <a:latin typeface="+mn-lt"/>
            </a:endParaRPr>
          </a:p>
          <a:p>
            <a:pPr marL="0" indent="0">
              <a:buNone/>
            </a:pPr>
            <a:r>
              <a:rPr lang="en-US" sz="2200" b="1" dirty="0" smtClean="0">
                <a:solidFill>
                  <a:srgbClr val="FFFFFF"/>
                </a:solidFill>
                <a:latin typeface="+mn-lt"/>
              </a:rPr>
              <a:t>Football</a:t>
            </a:r>
            <a:r>
              <a:rPr lang="en-US" sz="2200" b="1" dirty="0">
                <a:solidFill>
                  <a:srgbClr val="FFFFFF"/>
                </a:solidFill>
                <a:latin typeface="+mn-lt"/>
              </a:rPr>
              <a:t>” New York Times, August 26, 2013 </a:t>
            </a:r>
            <a:r>
              <a:rPr lang="en-US" sz="1400" dirty="0">
                <a:latin typeface="+mn-lt"/>
                <a:hlinkClick r:id="rId2"/>
              </a:rPr>
              <a:t>http://www.nytimes.com/2013/08/27/arts/video-games/madden-nfl-25-portrays-real-</a:t>
            </a:r>
            <a:r>
              <a:rPr lang="en-US" sz="1400" dirty="0" smtClean="0">
                <a:latin typeface="+mn-lt"/>
                <a:hlinkClick r:id="rId2"/>
              </a:rPr>
              <a:t>football.html</a:t>
            </a:r>
            <a:endParaRPr lang="en-US" sz="1400" dirty="0" smtClean="0">
              <a:latin typeface="+mn-lt"/>
            </a:endParaRPr>
          </a:p>
          <a:p>
            <a:pPr marL="0" indent="0">
              <a:buNone/>
            </a:pPr>
            <a:r>
              <a:rPr lang="en-US" b="1" dirty="0" smtClean="0">
                <a:solidFill>
                  <a:srgbClr val="FFFFFF"/>
                </a:solidFill>
                <a:latin typeface="+mn-lt"/>
              </a:rPr>
              <a:t>&amp; “Are Video Games a Sport?” </a:t>
            </a:r>
            <a:r>
              <a:rPr lang="en-US" dirty="0" smtClean="0">
                <a:solidFill>
                  <a:srgbClr val="FFFFFF"/>
                </a:solidFill>
                <a:latin typeface="+mn-lt"/>
              </a:rPr>
              <a:t>(</a:t>
            </a:r>
            <a:r>
              <a:rPr lang="en-US" dirty="0" err="1" smtClean="0">
                <a:solidFill>
                  <a:srgbClr val="FFFFFF"/>
                </a:solidFill>
                <a:latin typeface="+mn-lt"/>
              </a:rPr>
              <a:t>NYTimes</a:t>
            </a:r>
            <a:r>
              <a:rPr lang="en-US" dirty="0" smtClean="0">
                <a:solidFill>
                  <a:srgbClr val="FFFFFF"/>
                </a:solidFill>
                <a:latin typeface="+mn-lt"/>
              </a:rPr>
              <a:t> video) </a:t>
            </a:r>
            <a:r>
              <a:rPr lang="en-US" sz="1400" dirty="0">
                <a:latin typeface="+mn-lt"/>
                <a:hlinkClick r:id="rId3"/>
              </a:rPr>
              <a:t>http://nyti.ms/17cJXTO</a:t>
            </a:r>
            <a:endParaRPr lang="en-US" sz="1400" dirty="0" smtClean="0">
              <a:latin typeface="+mn-lt"/>
            </a:endParaRPr>
          </a:p>
          <a:p>
            <a:pPr marL="0" indent="0">
              <a:buNone/>
            </a:pPr>
            <a:r>
              <a:rPr lang="en-US" sz="2200" dirty="0" smtClean="0">
                <a:solidFill>
                  <a:srgbClr val="FFFFFF"/>
                </a:solidFill>
                <a:latin typeface="+mn-lt"/>
              </a:rPr>
              <a:t>2. </a:t>
            </a:r>
            <a:r>
              <a:rPr lang="en-US" sz="2200" b="1" dirty="0">
                <a:solidFill>
                  <a:srgbClr val="FFFFFF"/>
                </a:solidFill>
                <a:latin typeface="+mn-lt"/>
              </a:rPr>
              <a:t>“Game or be gamed: Douglas </a:t>
            </a:r>
            <a:r>
              <a:rPr lang="en-US" sz="2200" b="1" dirty="0" err="1">
                <a:solidFill>
                  <a:srgbClr val="FFFFFF"/>
                </a:solidFill>
                <a:latin typeface="+mn-lt"/>
              </a:rPr>
              <a:t>Rushkoff</a:t>
            </a:r>
            <a:r>
              <a:rPr lang="en-US" sz="2200" b="1" dirty="0">
                <a:solidFill>
                  <a:srgbClr val="FFFFFF"/>
                </a:solidFill>
                <a:latin typeface="+mn-lt"/>
              </a:rPr>
              <a:t> on prototyping democracy through play” </a:t>
            </a:r>
            <a:r>
              <a:rPr lang="en-US" sz="2200" dirty="0">
                <a:solidFill>
                  <a:srgbClr val="FFFFFF"/>
                </a:solidFill>
                <a:latin typeface="+mn-lt"/>
              </a:rPr>
              <a:t>(The Verge Dec. 12, 2012)</a:t>
            </a:r>
          </a:p>
          <a:p>
            <a:pPr marL="0" indent="0">
              <a:buNone/>
            </a:pPr>
            <a:r>
              <a:rPr lang="en-US" sz="1400" dirty="0">
                <a:latin typeface="+mn-lt"/>
                <a:hlinkClick r:id="rId4"/>
              </a:rPr>
              <a:t>http://www.theverge.com/2012/12/12/3758576/douglas-rushkoff-gameplay-as-prototype</a:t>
            </a:r>
            <a:endParaRPr lang="en-US" sz="1400" dirty="0">
              <a:latin typeface="+mn-lt"/>
            </a:endParaRPr>
          </a:p>
          <a:p>
            <a:pPr marL="0" indent="0">
              <a:buNone/>
            </a:pPr>
            <a:r>
              <a:rPr lang="en-US" dirty="0">
                <a:solidFill>
                  <a:schemeClr val="bg1"/>
                </a:solidFill>
                <a:latin typeface="+mn-lt"/>
              </a:rPr>
              <a:t>“By viewing our social, political, and economic structures through the lens of interactivity, </a:t>
            </a:r>
            <a:r>
              <a:rPr lang="en-US" dirty="0" err="1">
                <a:solidFill>
                  <a:schemeClr val="bg1"/>
                </a:solidFill>
                <a:latin typeface="+mn-lt"/>
              </a:rPr>
              <a:t>Rushkoff</a:t>
            </a:r>
            <a:r>
              <a:rPr lang="en-US" dirty="0">
                <a:solidFill>
                  <a:schemeClr val="bg1"/>
                </a:solidFill>
                <a:latin typeface="+mn-lt"/>
              </a:rPr>
              <a:t> says, we are beginning to </a:t>
            </a:r>
            <a:r>
              <a:rPr lang="en-US" dirty="0">
                <a:solidFill>
                  <a:srgbClr val="FFFF00"/>
                </a:solidFill>
                <a:latin typeface="+mn-lt"/>
              </a:rPr>
              <a:t>"transition from the world of passively accepted narrative to one that invites our ongoing participation.”</a:t>
            </a:r>
          </a:p>
          <a:p>
            <a:pPr marL="0" indent="0">
              <a:buNone/>
            </a:pPr>
            <a:endParaRPr lang="en-US" dirty="0"/>
          </a:p>
        </p:txBody>
      </p:sp>
      <p:pic>
        <p:nvPicPr>
          <p:cNvPr id="4" name="Picture 3" descr="-Sports in action - Source: Venturebeat"/>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22500" y="2588958"/>
            <a:ext cx="835157" cy="735234"/>
          </a:xfrm>
          <a:prstGeom prst="rect">
            <a:avLst/>
          </a:prstGeom>
          <a:noFill/>
          <a:ln>
            <a:noFill/>
          </a:ln>
        </p:spPr>
      </p:pic>
    </p:spTree>
    <p:extLst>
      <p:ext uri="{BB962C8B-B14F-4D97-AF65-F5344CB8AC3E}">
        <p14:creationId xmlns:p14="http://schemas.microsoft.com/office/powerpoint/2010/main" val="345403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11657"/>
            <a:ext cx="8229600" cy="1016000"/>
          </a:xfrm>
        </p:spPr>
        <p:txBody>
          <a:bodyPr/>
          <a:lstStyle/>
          <a:p>
            <a:r>
              <a:rPr lang="en-US" b="1" dirty="0" smtClean="0">
                <a:solidFill>
                  <a:srgbClr val="FFFF00"/>
                </a:solidFill>
                <a:latin typeface="+mn-lt"/>
              </a:rPr>
              <a:t>Where Are We? </a:t>
            </a:r>
            <a:endParaRPr lang="en-US" b="1" dirty="0">
              <a:solidFill>
                <a:srgbClr val="FFFF00"/>
              </a:solidFill>
              <a:latin typeface="+mn-lt"/>
            </a:endParaRPr>
          </a:p>
        </p:txBody>
      </p:sp>
      <p:sp>
        <p:nvSpPr>
          <p:cNvPr id="5" name="Content Placeholder 4"/>
          <p:cNvSpPr>
            <a:spLocks noGrp="1"/>
          </p:cNvSpPr>
          <p:nvPr>
            <p:ph sz="quarter" idx="10"/>
          </p:nvPr>
        </p:nvSpPr>
        <p:spPr>
          <a:xfrm>
            <a:off x="457200" y="1526166"/>
            <a:ext cx="8686800" cy="4199968"/>
          </a:xfrm>
        </p:spPr>
        <p:txBody>
          <a:bodyPr>
            <a:normAutofit/>
          </a:bodyPr>
          <a:lstStyle/>
          <a:p>
            <a:pPr marL="0" indent="0">
              <a:buNone/>
            </a:pPr>
            <a:endParaRPr lang="en-US" dirty="0" smtClean="0"/>
          </a:p>
          <a:p>
            <a:pPr marL="0" indent="0">
              <a:buNone/>
            </a:pPr>
            <a:r>
              <a:rPr lang="en-US" sz="2800" b="1" dirty="0" smtClean="0">
                <a:solidFill>
                  <a:srgbClr val="FFFFFF"/>
                </a:solidFill>
              </a:rPr>
              <a:t>*3</a:t>
            </a:r>
            <a:r>
              <a:rPr lang="en-US" sz="2800" b="1" baseline="30000" dirty="0" smtClean="0">
                <a:solidFill>
                  <a:srgbClr val="FFFFFF"/>
                </a:solidFill>
              </a:rPr>
              <a:t>rd</a:t>
            </a:r>
            <a:r>
              <a:rPr lang="en-US" sz="2800" b="1" dirty="0" smtClean="0">
                <a:solidFill>
                  <a:srgbClr val="FFFFFF"/>
                </a:solidFill>
              </a:rPr>
              <a:t> and final Talk in Part A of the course under </a:t>
            </a:r>
            <a:r>
              <a:rPr lang="en-US" sz="2800" b="1" dirty="0" smtClean="0">
                <a:solidFill>
                  <a:srgbClr val="FFFF00"/>
                </a:solidFill>
              </a:rPr>
              <a:t>“Creating”</a:t>
            </a:r>
          </a:p>
          <a:p>
            <a:pPr marL="0" indent="0">
              <a:buNone/>
            </a:pPr>
            <a:endParaRPr lang="en-US" sz="2800" b="1" dirty="0" smtClean="0">
              <a:solidFill>
                <a:srgbClr val="000000"/>
              </a:solidFill>
            </a:endParaRPr>
          </a:p>
          <a:p>
            <a:pPr marL="0" indent="0">
              <a:buNone/>
            </a:pPr>
            <a:r>
              <a:rPr lang="en-US" sz="2800" b="1" dirty="0" smtClean="0">
                <a:solidFill>
                  <a:schemeClr val="bg1"/>
                </a:solidFill>
                <a:latin typeface="+mn-lt"/>
              </a:rPr>
              <a:t>*Today:…(How) Can a </a:t>
            </a:r>
            <a:r>
              <a:rPr lang="en-US" sz="2800" b="1" dirty="0" smtClean="0">
                <a:solidFill>
                  <a:schemeClr val="accent5"/>
                </a:solidFill>
                <a:latin typeface="+mn-lt"/>
              </a:rPr>
              <a:t>Right to </a:t>
            </a:r>
            <a:r>
              <a:rPr lang="en-US" sz="2800" b="1" dirty="0" err="1" smtClean="0">
                <a:solidFill>
                  <a:schemeClr val="accent5"/>
                </a:solidFill>
                <a:latin typeface="+mn-lt"/>
              </a:rPr>
              <a:t>CREATe</a:t>
            </a:r>
            <a:r>
              <a:rPr lang="en-US" sz="2800" b="1" dirty="0" smtClean="0">
                <a:solidFill>
                  <a:schemeClr val="accent5"/>
                </a:solidFill>
                <a:latin typeface="+mn-lt"/>
              </a:rPr>
              <a:t> (</a:t>
            </a:r>
            <a:r>
              <a:rPr lang="en-US" sz="2800" b="1" dirty="0" smtClean="0">
                <a:solidFill>
                  <a:srgbClr val="FFFF00"/>
                </a:solidFill>
                <a:latin typeface="+mn-lt"/>
              </a:rPr>
              <a:t>Mod</a:t>
            </a:r>
            <a:r>
              <a:rPr lang="en-US" sz="2800" b="1" dirty="0" smtClean="0">
                <a:solidFill>
                  <a:srgbClr val="4BACC6"/>
                </a:solidFill>
                <a:latin typeface="+mn-lt"/>
              </a:rPr>
              <a:t>) </a:t>
            </a:r>
            <a:r>
              <a:rPr lang="en-US" sz="2800" b="1" dirty="0" smtClean="0">
                <a:solidFill>
                  <a:schemeClr val="bg1"/>
                </a:solidFill>
                <a:latin typeface="+mn-lt"/>
              </a:rPr>
              <a:t>be established?</a:t>
            </a:r>
          </a:p>
          <a:p>
            <a:pPr marL="0" indent="0">
              <a:buNone/>
            </a:pPr>
            <a:endParaRPr lang="en-US" sz="2800" b="1" dirty="0" smtClean="0">
              <a:solidFill>
                <a:srgbClr val="FF6600"/>
              </a:solidFill>
            </a:endParaRPr>
          </a:p>
          <a:p>
            <a:pPr marL="0" indent="0">
              <a:buNone/>
            </a:pPr>
            <a:r>
              <a:rPr lang="en-US" sz="2800" b="1" dirty="0" smtClean="0">
                <a:solidFill>
                  <a:schemeClr val="tx2">
                    <a:lumMod val="40000"/>
                    <a:lumOff val="60000"/>
                  </a:schemeClr>
                </a:solidFill>
                <a:latin typeface="+mn-lt"/>
              </a:rPr>
              <a:t>*Next class – beginning of Part B: “Connecting” </a:t>
            </a:r>
          </a:p>
          <a:p>
            <a:pPr marL="0" indent="0">
              <a:buNone/>
            </a:pPr>
            <a:r>
              <a:rPr lang="en-US" sz="2800" b="1" dirty="0" smtClean="0">
                <a:solidFill>
                  <a:schemeClr val="tx2">
                    <a:lumMod val="40000"/>
                    <a:lumOff val="60000"/>
                  </a:schemeClr>
                </a:solidFill>
                <a:latin typeface="+mn-lt"/>
              </a:rPr>
              <a:t>(Part C. “Controlling”, Part D. “Conciliation”)</a:t>
            </a:r>
          </a:p>
          <a:p>
            <a:endParaRPr lang="en-US" dirty="0"/>
          </a:p>
        </p:txBody>
      </p:sp>
      <p:pic>
        <p:nvPicPr>
          <p:cNvPr id="6" name="Content Placeholder 3" descr="Kardanischer-Kompass.jpg"/>
          <p:cNvPicPr>
            <a:picLocks noChangeAspect="1"/>
          </p:cNvPicPr>
          <p:nvPr/>
        </p:nvPicPr>
        <p:blipFill rotWithShape="1">
          <a:blip r:embed="rId2" cstate="screen">
            <a:extLst>
              <a:ext uri="{28A0092B-C50C-407E-A947-70E740481C1C}">
                <a14:useLocalDpi xmlns:a14="http://schemas.microsoft.com/office/drawing/2010/main"/>
              </a:ext>
            </a:extLst>
          </a:blip>
          <a:srcRect l="-272" r="-103"/>
          <a:stretch/>
        </p:blipFill>
        <p:spPr>
          <a:xfrm>
            <a:off x="5748771" y="47805"/>
            <a:ext cx="2095399" cy="1812783"/>
          </a:xfrm>
          <a:prstGeom prst="rect">
            <a:avLst/>
          </a:prstGeom>
        </p:spPr>
      </p:pic>
    </p:spTree>
    <p:extLst>
      <p:ext uri="{BB962C8B-B14F-4D97-AF65-F5344CB8AC3E}">
        <p14:creationId xmlns:p14="http://schemas.microsoft.com/office/powerpoint/2010/main" val="9447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chemeClr val="accent5"/>
                </a:solidFill>
                <a:latin typeface="Comic Sans MS"/>
                <a:cs typeface="Comic Sans MS"/>
              </a:rPr>
              <a:t>Evolving</a:t>
            </a:r>
            <a:r>
              <a:rPr lang="en-US" sz="4400" b="1" dirty="0" smtClean="0">
                <a:solidFill>
                  <a:schemeClr val="accent5"/>
                </a:solidFill>
              </a:rPr>
              <a:t> </a:t>
            </a:r>
            <a:r>
              <a:rPr lang="en-US" sz="4400" b="1" dirty="0">
                <a:solidFill>
                  <a:srgbClr val="FFFF00"/>
                </a:solidFill>
              </a:rPr>
              <a:t>Theme </a:t>
            </a:r>
            <a:r>
              <a:rPr lang="en-US" sz="4400" b="1" dirty="0" smtClean="0">
                <a:solidFill>
                  <a:srgbClr val="FFFF00"/>
                </a:solidFill>
              </a:rPr>
              <a:t>2? </a:t>
            </a:r>
            <a:endParaRPr lang="en-US" sz="4400" dirty="0"/>
          </a:p>
        </p:txBody>
      </p:sp>
      <p:sp>
        <p:nvSpPr>
          <p:cNvPr id="3" name="Content Placeholder 2"/>
          <p:cNvSpPr>
            <a:spLocks noGrp="1"/>
          </p:cNvSpPr>
          <p:nvPr>
            <p:ph sz="quarter" idx="10"/>
          </p:nvPr>
        </p:nvSpPr>
        <p:spPr>
          <a:xfrm>
            <a:off x="457200" y="1016000"/>
            <a:ext cx="6229739" cy="4886300"/>
          </a:xfrm>
        </p:spPr>
        <p:txBody>
          <a:bodyPr/>
          <a:lstStyle/>
          <a:p>
            <a:pPr marL="0" indent="0">
              <a:buNone/>
            </a:pPr>
            <a:r>
              <a:rPr lang="en-US" sz="5400" b="1" i="1" dirty="0" smtClean="0">
                <a:solidFill>
                  <a:srgbClr val="CCFFCC"/>
                </a:solidFill>
                <a:latin typeface="+mn-lt"/>
              </a:rPr>
              <a:t>“</a:t>
            </a:r>
            <a:r>
              <a:rPr lang="en-US" sz="5400" b="1" i="1" dirty="0">
                <a:solidFill>
                  <a:srgbClr val="CCFFCC"/>
                </a:solidFill>
                <a:latin typeface="+mn-lt"/>
              </a:rPr>
              <a:t>Why do </a:t>
            </a:r>
            <a:r>
              <a:rPr lang="en-US" sz="5400" b="1" i="1" dirty="0" smtClean="0">
                <a:solidFill>
                  <a:srgbClr val="CCFFCC"/>
                </a:solidFill>
                <a:latin typeface="+mn-lt"/>
              </a:rPr>
              <a:t>we </a:t>
            </a:r>
          </a:p>
          <a:p>
            <a:pPr marL="0" indent="0">
              <a:buNone/>
            </a:pPr>
            <a:r>
              <a:rPr lang="en-US" sz="5400" b="1" i="1" dirty="0" smtClean="0">
                <a:solidFill>
                  <a:schemeClr val="bg1"/>
                </a:solidFill>
                <a:latin typeface="+mn-lt"/>
              </a:rPr>
              <a:t>(video) </a:t>
            </a:r>
            <a:r>
              <a:rPr lang="en-US" sz="5400" b="1" i="1" dirty="0">
                <a:solidFill>
                  <a:srgbClr val="CCFFCC"/>
                </a:solidFill>
                <a:latin typeface="+mn-lt"/>
              </a:rPr>
              <a:t>game?</a:t>
            </a:r>
            <a:r>
              <a:rPr lang="en-US" sz="5400" b="1" i="1" dirty="0" smtClean="0">
                <a:solidFill>
                  <a:srgbClr val="CCFFCC"/>
                </a:solidFill>
                <a:latin typeface="+mn-lt"/>
              </a:rPr>
              <a:t>”</a:t>
            </a:r>
          </a:p>
          <a:p>
            <a:pPr marL="0" indent="0">
              <a:buNone/>
            </a:pPr>
            <a:r>
              <a:rPr lang="en-US" sz="5400" b="1" dirty="0">
                <a:solidFill>
                  <a:srgbClr val="FFFF00"/>
                </a:solidFill>
                <a:latin typeface="+mn-lt"/>
                <a:cs typeface="Lucida Console"/>
              </a:rPr>
              <a:t>Answer: </a:t>
            </a:r>
          </a:p>
          <a:p>
            <a:pPr marL="0" indent="0">
              <a:buNone/>
            </a:pPr>
            <a:r>
              <a:rPr lang="en-US" sz="5400" b="1" dirty="0">
                <a:solidFill>
                  <a:schemeClr val="bg1"/>
                </a:solidFill>
                <a:latin typeface="+mn-lt"/>
                <a:cs typeface="Lucida Console"/>
              </a:rPr>
              <a:t>A. Social reaction (McLuhan)</a:t>
            </a:r>
          </a:p>
          <a:p>
            <a:pPr marL="0" indent="0">
              <a:buNone/>
            </a:pPr>
            <a:endParaRPr lang="en-US" sz="5400" b="1" i="1" dirty="0" smtClean="0">
              <a:solidFill>
                <a:srgbClr val="CCFFCC"/>
              </a:solidFill>
              <a:latin typeface="+mn-lt"/>
            </a:endParaRPr>
          </a:p>
          <a:p>
            <a:pPr marL="0" indent="0">
              <a:buNone/>
            </a:pPr>
            <a:endParaRPr lang="en-US" b="1" i="1" dirty="0">
              <a:solidFill>
                <a:srgbClr val="CCFFCC"/>
              </a:solidFill>
            </a:endParaRPr>
          </a:p>
          <a:p>
            <a:pPr marL="0" indent="0">
              <a:buNone/>
            </a:pPr>
            <a:endParaRPr lang="en-US" b="1" i="1" dirty="0">
              <a:solidFill>
                <a:srgbClr val="CCFFCC"/>
              </a:solidFill>
            </a:endParaRPr>
          </a:p>
          <a:p>
            <a:pPr marL="0" indent="0">
              <a:buNone/>
            </a:pPr>
            <a:endParaRPr lang="en-US" b="1" dirty="0" smtClean="0">
              <a:solidFill>
                <a:srgbClr val="FFFF00"/>
              </a:solidFill>
              <a:cs typeface="Lucida Console"/>
            </a:endParaRPr>
          </a:p>
          <a:p>
            <a:pPr marL="0" indent="0">
              <a:buNone/>
            </a:pPr>
            <a:endParaRPr lang="en-US" b="1" dirty="0" smtClean="0">
              <a:solidFill>
                <a:srgbClr val="FFFF00"/>
              </a:solidFill>
              <a:cs typeface="Lucida Console"/>
            </a:endParaRPr>
          </a:p>
          <a:p>
            <a:pPr marL="0" indent="0">
              <a:buNone/>
            </a:pPr>
            <a:endParaRPr lang="en-US" dirty="0"/>
          </a:p>
        </p:txBody>
      </p:sp>
      <p:pic>
        <p:nvPicPr>
          <p:cNvPr id="4" name="Picture 3" descr="250px-Marshall_McLuha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86939" y="1743294"/>
            <a:ext cx="2457061" cy="3518511"/>
          </a:xfrm>
          <a:prstGeom prst="rect">
            <a:avLst/>
          </a:prstGeom>
        </p:spPr>
      </p:pic>
    </p:spTree>
    <p:extLst>
      <p:ext uri="{BB962C8B-B14F-4D97-AF65-F5344CB8AC3E}">
        <p14:creationId xmlns:p14="http://schemas.microsoft.com/office/powerpoint/2010/main" val="284282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7064"/>
          </a:xfrm>
        </p:spPr>
        <p:txBody>
          <a:bodyPr>
            <a:normAutofit fontScale="90000"/>
          </a:bodyPr>
          <a:lstStyle/>
          <a:p>
            <a:r>
              <a:rPr lang="en-US" sz="4800" b="1" dirty="0" smtClean="0">
                <a:solidFill>
                  <a:srgbClr val="FFFF00"/>
                </a:solidFill>
                <a:latin typeface="+mn-lt"/>
                <a:cs typeface="Lucida Console"/>
              </a:rPr>
              <a:t> McLuhan</a:t>
            </a:r>
            <a:r>
              <a:rPr lang="en-US" sz="4800" b="1" dirty="0">
                <a:solidFill>
                  <a:srgbClr val="FFFF00"/>
                </a:solidFill>
                <a:latin typeface="+mn-lt"/>
                <a:cs typeface="Lucida Console"/>
              </a:rPr>
              <a:t>, </a:t>
            </a:r>
            <a:r>
              <a:rPr lang="en-US" sz="4800" b="1" dirty="0" smtClean="0">
                <a:solidFill>
                  <a:srgbClr val="FFFF00"/>
                </a:solidFill>
                <a:latin typeface="+mn-lt"/>
                <a:cs typeface="Lucida Console"/>
              </a:rPr>
              <a:t>1964 </a:t>
            </a:r>
            <a:br>
              <a:rPr lang="en-US" sz="4800" b="1" dirty="0" smtClean="0">
                <a:solidFill>
                  <a:srgbClr val="FFFF00"/>
                </a:solidFill>
                <a:latin typeface="+mn-lt"/>
                <a:cs typeface="Lucida Console"/>
              </a:rPr>
            </a:br>
            <a:r>
              <a:rPr lang="en-US" sz="4800" b="1" dirty="0" smtClean="0">
                <a:solidFill>
                  <a:srgbClr val="FFFF00"/>
                </a:solidFill>
                <a:latin typeface="+mn-lt"/>
                <a:cs typeface="Lucida Console"/>
              </a:rPr>
              <a:t>(Games as social reaction) </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1597233"/>
            <a:ext cx="8686800" cy="4849432"/>
          </a:xfrm>
        </p:spPr>
        <p:txBody>
          <a:bodyPr>
            <a:normAutofit/>
          </a:bodyPr>
          <a:lstStyle/>
          <a:p>
            <a:pPr marL="0" indent="0">
              <a:lnSpc>
                <a:spcPct val="90000"/>
              </a:lnSpc>
              <a:buNone/>
            </a:pPr>
            <a:r>
              <a:rPr lang="en-US" sz="2800" dirty="0">
                <a:solidFill>
                  <a:schemeClr val="bg1"/>
                </a:solidFill>
                <a:latin typeface="+mn-lt"/>
                <a:cs typeface="Lucida Console"/>
              </a:rPr>
              <a:t>Games are popular art, collective, social reactions to the main drive or action of any culture. </a:t>
            </a:r>
            <a:r>
              <a:rPr lang="en-US" sz="2800" dirty="0">
                <a:solidFill>
                  <a:srgbClr val="CCFFCC"/>
                </a:solidFill>
                <a:latin typeface="+mn-lt"/>
                <a:cs typeface="Lucida Console"/>
              </a:rPr>
              <a:t>Games, like institutions, are extensions of social man </a:t>
            </a:r>
            <a:r>
              <a:rPr lang="en-US" sz="2800" dirty="0">
                <a:solidFill>
                  <a:schemeClr val="bg1"/>
                </a:solidFill>
                <a:latin typeface="+mn-lt"/>
                <a:cs typeface="Lucida Console"/>
              </a:rPr>
              <a:t>and the body politic, as technologies are extensions of the animal organism. Both games and technologies are counter-irritants or ways of adjusting to the stress of the specialized actions that occur in any social group. As extensions of the popular response to the workaday stress, </a:t>
            </a:r>
            <a:r>
              <a:rPr lang="en-US" sz="2800" dirty="0">
                <a:solidFill>
                  <a:srgbClr val="CCFFCC"/>
                </a:solidFill>
                <a:latin typeface="+mn-lt"/>
                <a:cs typeface="Lucida Console"/>
              </a:rPr>
              <a:t>games become faithful models of a culture. They incorporate both the action and the reaction of whole populations in a single dynamic image</a:t>
            </a:r>
            <a:r>
              <a:rPr lang="en-US" sz="2800" dirty="0">
                <a:solidFill>
                  <a:schemeClr val="bg1"/>
                </a:solidFill>
                <a:latin typeface="+mn-lt"/>
                <a:cs typeface="Lucida Console"/>
              </a:rPr>
              <a:t>. </a:t>
            </a:r>
            <a:endParaRPr lang="en-CA" sz="2800" dirty="0">
              <a:solidFill>
                <a:schemeClr val="bg1"/>
              </a:solidFill>
              <a:latin typeface="+mn-lt"/>
              <a:cs typeface="Lucida Console"/>
            </a:endParaRPr>
          </a:p>
          <a:p>
            <a:pPr marL="0" indent="0">
              <a:buNone/>
            </a:pPr>
            <a:endParaRPr lang="en-US" dirty="0"/>
          </a:p>
        </p:txBody>
      </p:sp>
    </p:spTree>
    <p:extLst>
      <p:ext uri="{BB962C8B-B14F-4D97-AF65-F5344CB8AC3E}">
        <p14:creationId xmlns:p14="http://schemas.microsoft.com/office/powerpoint/2010/main" val="415173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b="1" dirty="0" smtClean="0">
                <a:solidFill>
                  <a:srgbClr val="FFFF00"/>
                </a:solidFill>
                <a:latin typeface="+mn-lt"/>
              </a:rPr>
              <a:t>To overstate through repetition</a:t>
            </a:r>
            <a:r>
              <a:rPr lang="is-IS" b="1" dirty="0" smtClean="0">
                <a:solidFill>
                  <a:srgbClr val="FFFF00"/>
                </a:solidFill>
                <a:latin typeface="+mn-lt"/>
              </a:rPr>
              <a:t>…</a:t>
            </a:r>
            <a:endParaRPr lang="en-US" b="1" dirty="0">
              <a:solidFill>
                <a:srgbClr val="FFFF00"/>
              </a:solidFill>
              <a:latin typeface="+mn-lt"/>
            </a:endParaRPr>
          </a:p>
        </p:txBody>
      </p:sp>
      <p:pic>
        <p:nvPicPr>
          <p:cNvPr id="4" name="Content Placeholder 3" descr="Screen Shot 2014-09-17 at 12.21.41 AM.png"/>
          <p:cNvPicPr>
            <a:picLocks noGrp="1" noChangeAspect="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a:xfrm>
            <a:off x="6398592" y="1402523"/>
            <a:ext cx="2480365" cy="1488028"/>
          </a:xfrm>
        </p:spPr>
      </p:pic>
      <p:pic>
        <p:nvPicPr>
          <p:cNvPr id="5" name="Picture 4" descr="Screen Shot 2014-09-17 at 12.22.3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665" y="905565"/>
            <a:ext cx="5947465" cy="4973893"/>
          </a:xfrm>
          <a:prstGeom prst="rect">
            <a:avLst/>
          </a:prstGeom>
        </p:spPr>
      </p:pic>
      <p:sp>
        <p:nvSpPr>
          <p:cNvPr id="6" name="Rectangle 5"/>
          <p:cNvSpPr/>
          <p:nvPr/>
        </p:nvSpPr>
        <p:spPr>
          <a:xfrm>
            <a:off x="6420679" y="3607855"/>
            <a:ext cx="2458278" cy="1384995"/>
          </a:xfrm>
          <a:prstGeom prst="rect">
            <a:avLst/>
          </a:prstGeom>
        </p:spPr>
        <p:txBody>
          <a:bodyPr wrap="square">
            <a:spAutoFit/>
          </a:bodyPr>
          <a:lstStyle/>
          <a:p>
            <a:r>
              <a:rPr lang="en-US" sz="1400" dirty="0">
                <a:solidFill>
                  <a:prstClr val="black"/>
                </a:solidFill>
                <a:latin typeface="Arial"/>
                <a:hlinkClick r:id="rId4"/>
              </a:rPr>
              <a:t>http://www.technologyreview.com/view/525696/how-virtual-gaming-worlds-are-revealing-the-nature-of-human-hierarchies</a:t>
            </a:r>
            <a:r>
              <a:rPr lang="en-US" sz="1400" dirty="0" smtClean="0">
                <a:solidFill>
                  <a:prstClr val="black"/>
                </a:solidFill>
                <a:latin typeface="Arial"/>
                <a:hlinkClick r:id="rId4"/>
              </a:rPr>
              <a:t>/</a:t>
            </a:r>
            <a:r>
              <a:rPr lang="en-US" sz="1400" dirty="0" smtClean="0">
                <a:solidFill>
                  <a:prstClr val="black"/>
                </a:solidFill>
                <a:latin typeface="Arial"/>
              </a:rPr>
              <a:t> </a:t>
            </a:r>
            <a:endParaRPr lang="en-US" sz="1400" dirty="0">
              <a:solidFill>
                <a:prstClr val="black"/>
              </a:solidFill>
              <a:latin typeface="Arial"/>
            </a:endParaRPr>
          </a:p>
        </p:txBody>
      </p:sp>
    </p:spTree>
    <p:extLst>
      <p:ext uri="{BB962C8B-B14F-4D97-AF65-F5344CB8AC3E}">
        <p14:creationId xmlns:p14="http://schemas.microsoft.com/office/powerpoint/2010/main" val="21879066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3795"/>
            <a:ext cx="8229600" cy="1016000"/>
          </a:xfrm>
        </p:spPr>
        <p:txBody>
          <a:bodyPr>
            <a:normAutofit/>
          </a:bodyPr>
          <a:lstStyle/>
          <a:p>
            <a:r>
              <a:rPr lang="en-US" sz="4800" b="1" dirty="0" smtClean="0">
                <a:solidFill>
                  <a:schemeClr val="tx1"/>
                </a:solidFill>
                <a:latin typeface="+mn-lt"/>
              </a:rPr>
              <a:t> </a:t>
            </a:r>
            <a:r>
              <a:rPr lang="en-US" sz="4800" b="1" dirty="0">
                <a:solidFill>
                  <a:srgbClr val="FFFF00"/>
                </a:solidFill>
                <a:latin typeface="+mn-lt"/>
              </a:rPr>
              <a:t> </a:t>
            </a:r>
            <a:r>
              <a:rPr lang="en-US" sz="4800" b="1" dirty="0" smtClean="0">
                <a:solidFill>
                  <a:schemeClr val="accent5"/>
                </a:solidFill>
                <a:latin typeface="Comic Sans MS"/>
                <a:cs typeface="Comic Sans MS"/>
              </a:rPr>
              <a:t>Evolving</a:t>
            </a:r>
            <a:r>
              <a:rPr lang="en-US" sz="4800" b="1" dirty="0" smtClean="0">
                <a:solidFill>
                  <a:schemeClr val="accent5"/>
                </a:solidFill>
              </a:rPr>
              <a:t> </a:t>
            </a:r>
            <a:r>
              <a:rPr lang="en-US" sz="4800" b="1" dirty="0">
                <a:solidFill>
                  <a:srgbClr val="FFFF00"/>
                </a:solidFill>
                <a:latin typeface="+mn-lt"/>
              </a:rPr>
              <a:t>Theme 3</a:t>
            </a:r>
            <a:r>
              <a:rPr lang="en-US" sz="4800" b="1" dirty="0" smtClean="0">
                <a:solidFill>
                  <a:srgbClr val="FFFF00"/>
                </a:solidFill>
                <a:latin typeface="+mn-lt"/>
              </a:rPr>
              <a:t>? </a:t>
            </a:r>
            <a:endParaRPr lang="en-US" sz="4800" dirty="0">
              <a:latin typeface="+mn-lt"/>
            </a:endParaRPr>
          </a:p>
        </p:txBody>
      </p:sp>
      <p:sp>
        <p:nvSpPr>
          <p:cNvPr id="3" name="Content Placeholder 2"/>
          <p:cNvSpPr>
            <a:spLocks noGrp="1"/>
          </p:cNvSpPr>
          <p:nvPr>
            <p:ph sz="quarter" idx="10"/>
          </p:nvPr>
        </p:nvSpPr>
        <p:spPr>
          <a:xfrm>
            <a:off x="457200" y="1281089"/>
            <a:ext cx="8686800" cy="4990674"/>
          </a:xfrm>
        </p:spPr>
        <p:txBody>
          <a:bodyPr>
            <a:normAutofit lnSpcReduction="10000"/>
          </a:bodyPr>
          <a:lstStyle/>
          <a:p>
            <a:pPr marL="0" indent="0">
              <a:buNone/>
            </a:pPr>
            <a:r>
              <a:rPr lang="en-US" sz="7200" b="1" dirty="0" smtClean="0">
                <a:solidFill>
                  <a:srgbClr val="FF0000"/>
                </a:solidFill>
              </a:rPr>
              <a:t> VIDEO</a:t>
            </a:r>
            <a:r>
              <a:rPr lang="en-US" sz="7200" b="1" dirty="0" smtClean="0"/>
              <a:t> </a:t>
            </a:r>
            <a:r>
              <a:rPr lang="en-US" sz="7200" b="1" dirty="0" smtClean="0">
                <a:solidFill>
                  <a:schemeClr val="bg1"/>
                </a:solidFill>
              </a:rPr>
              <a:t> -  </a:t>
            </a:r>
            <a:r>
              <a:rPr lang="en-US" sz="7200" b="1" dirty="0" smtClean="0">
                <a:solidFill>
                  <a:srgbClr val="4BACC6"/>
                </a:solidFill>
              </a:rPr>
              <a:t>GAME</a:t>
            </a:r>
          </a:p>
          <a:p>
            <a:pPr marL="0" indent="0">
              <a:buNone/>
            </a:pPr>
            <a:r>
              <a:rPr lang="en-US" sz="7200" b="1" dirty="0" smtClean="0">
                <a:solidFill>
                  <a:srgbClr val="FF0000"/>
                </a:solidFill>
              </a:rPr>
              <a:t>    </a:t>
            </a:r>
            <a:r>
              <a:rPr lang="en-US" sz="7200" b="1" dirty="0" smtClean="0">
                <a:solidFill>
                  <a:srgbClr val="FF0000"/>
                </a:solidFill>
                <a:latin typeface="Cooper Black"/>
                <a:cs typeface="Cooper Black"/>
              </a:rPr>
              <a:t>IP</a:t>
            </a:r>
            <a:r>
              <a:rPr lang="en-US" sz="7200" b="1" dirty="0" smtClean="0">
                <a:solidFill>
                  <a:srgbClr val="FF0000"/>
                </a:solidFill>
              </a:rPr>
              <a:t> </a:t>
            </a:r>
            <a:r>
              <a:rPr lang="en-US" sz="7200" b="1" dirty="0" smtClean="0"/>
              <a:t>        </a:t>
            </a:r>
            <a:r>
              <a:rPr lang="en-US" sz="7200" b="1" dirty="0" smtClean="0">
                <a:solidFill>
                  <a:schemeClr val="accent5"/>
                </a:solidFill>
                <a:latin typeface="Cooper Black"/>
                <a:cs typeface="Cooper Black"/>
              </a:rPr>
              <a:t>NOT IP</a:t>
            </a:r>
          </a:p>
          <a:p>
            <a:pPr marL="0" indent="0">
              <a:buNone/>
            </a:pPr>
            <a:endParaRPr lang="en-US" b="1" dirty="0" smtClean="0">
              <a:solidFill>
                <a:schemeClr val="tx1"/>
              </a:solidFill>
            </a:endParaRPr>
          </a:p>
          <a:p>
            <a:pPr marL="0" indent="0">
              <a:buNone/>
            </a:pPr>
            <a:r>
              <a:rPr lang="en-US" sz="2800" b="1" dirty="0" smtClean="0">
                <a:solidFill>
                  <a:srgbClr val="FFFF00"/>
                </a:solidFill>
                <a:latin typeface="+mn-lt"/>
              </a:rPr>
              <a:t>“</a:t>
            </a:r>
            <a:r>
              <a:rPr lang="en-US" sz="2800" b="1" dirty="0">
                <a:solidFill>
                  <a:srgbClr val="FFFF00"/>
                </a:solidFill>
                <a:latin typeface="+mn-lt"/>
              </a:rPr>
              <a:t>Games and Other </a:t>
            </a:r>
            <a:r>
              <a:rPr lang="en-US" sz="2800" b="1" dirty="0" err="1">
                <a:solidFill>
                  <a:srgbClr val="FFFF00"/>
                </a:solidFill>
                <a:latin typeface="+mn-lt"/>
              </a:rPr>
              <a:t>Uncopyrightable</a:t>
            </a:r>
            <a:r>
              <a:rPr lang="en-US" sz="2800" b="1" dirty="0">
                <a:solidFill>
                  <a:srgbClr val="FFFF00"/>
                </a:solidFill>
                <a:latin typeface="+mn-lt"/>
              </a:rPr>
              <a:t> Systems” </a:t>
            </a:r>
            <a:r>
              <a:rPr lang="en-US" sz="2800" dirty="0">
                <a:solidFill>
                  <a:srgbClr val="FFFF00"/>
                </a:solidFill>
                <a:latin typeface="+mn-lt"/>
              </a:rPr>
              <a:t>Bruce Boyden (</a:t>
            </a:r>
            <a:r>
              <a:rPr lang="en-US" sz="2800" dirty="0" smtClean="0">
                <a:solidFill>
                  <a:srgbClr val="FFFF00"/>
                </a:solidFill>
                <a:latin typeface="+mn-lt"/>
              </a:rPr>
              <a:t>2011) </a:t>
            </a:r>
            <a:r>
              <a:rPr lang="en-US" sz="1800" dirty="0" smtClean="0">
                <a:hlinkClick r:id="rId2"/>
              </a:rPr>
              <a:t>http</a:t>
            </a:r>
            <a:r>
              <a:rPr lang="en-US" sz="1800" dirty="0">
                <a:hlinkClick r:id="rId2"/>
              </a:rPr>
              <a:t>://www.georgemasonlawreview.org/doc/Boyden_18-2_2011.</a:t>
            </a:r>
            <a:r>
              <a:rPr lang="en-US" sz="1800" dirty="0" smtClean="0">
                <a:hlinkClick r:id="rId2"/>
              </a:rPr>
              <a:t>pdf</a:t>
            </a:r>
            <a:endParaRPr lang="en-US" sz="1800" dirty="0" smtClean="0"/>
          </a:p>
          <a:p>
            <a:pPr marL="0" indent="0">
              <a:buNone/>
            </a:pPr>
            <a:endParaRPr lang="en-US" dirty="0" smtClean="0">
              <a:solidFill>
                <a:srgbClr val="000000"/>
              </a:solidFill>
            </a:endParaRPr>
          </a:p>
          <a:p>
            <a:pPr marL="0" indent="0">
              <a:lnSpc>
                <a:spcPct val="90000"/>
              </a:lnSpc>
              <a:buNone/>
            </a:pPr>
            <a:r>
              <a:rPr lang="en-US" b="1" dirty="0" smtClean="0">
                <a:solidFill>
                  <a:srgbClr val="FFFFFF"/>
                </a:solidFill>
                <a:latin typeface="+mn-lt"/>
              </a:rPr>
              <a:t>“</a:t>
            </a:r>
            <a:r>
              <a:rPr lang="en-US" b="1" dirty="0">
                <a:solidFill>
                  <a:srgbClr val="FFFFFF"/>
                </a:solidFill>
                <a:latin typeface="+mn-lt"/>
              </a:rPr>
              <a:t>Games are</a:t>
            </a:r>
            <a:r>
              <a:rPr lang="en-US" b="1" dirty="0">
                <a:solidFill>
                  <a:srgbClr val="000000"/>
                </a:solidFill>
                <a:latin typeface="+mn-lt"/>
              </a:rPr>
              <a:t> </a:t>
            </a:r>
            <a:r>
              <a:rPr lang="en-US" b="1" dirty="0">
                <a:solidFill>
                  <a:schemeClr val="accent5"/>
                </a:solidFill>
                <a:latin typeface="+mn-lt"/>
              </a:rPr>
              <a:t>systems</a:t>
            </a:r>
            <a:r>
              <a:rPr lang="en-US" b="1" dirty="0">
                <a:solidFill>
                  <a:srgbClr val="000000"/>
                </a:solidFill>
                <a:latin typeface="+mn-lt"/>
              </a:rPr>
              <a:t> </a:t>
            </a:r>
            <a:r>
              <a:rPr lang="en-US" b="1" dirty="0">
                <a:solidFill>
                  <a:srgbClr val="FFFFFF"/>
                </a:solidFill>
                <a:latin typeface="+mn-lt"/>
              </a:rPr>
              <a:t>in exactly the same way. </a:t>
            </a:r>
            <a:r>
              <a:rPr lang="en-US" b="1" dirty="0">
                <a:solidFill>
                  <a:srgbClr val="4BACC6"/>
                </a:solidFill>
                <a:latin typeface="+mn-lt"/>
              </a:rPr>
              <a:t>A game, as sold, is only a game form; the content necessary for an instance of the game comes from the players. </a:t>
            </a:r>
            <a:r>
              <a:rPr lang="en-US" b="1" dirty="0">
                <a:solidFill>
                  <a:schemeClr val="bg1"/>
                </a:solidFill>
                <a:latin typeface="+mn-lt"/>
              </a:rPr>
              <a:t>That is, the game form establishes the environment for </a:t>
            </a:r>
            <a:r>
              <a:rPr lang="en-US" b="1" dirty="0" smtClean="0">
                <a:solidFill>
                  <a:schemeClr val="bg1"/>
                </a:solidFill>
                <a:latin typeface="+mn-lt"/>
              </a:rPr>
              <a:t>play…”</a:t>
            </a:r>
            <a:endParaRPr lang="en-US" b="1" dirty="0">
              <a:solidFill>
                <a:schemeClr val="bg1"/>
              </a:solidFill>
              <a:latin typeface="+mn-lt"/>
            </a:endParaRPr>
          </a:p>
          <a:p>
            <a:pPr marL="0" indent="0">
              <a:buNone/>
            </a:pPr>
            <a:endParaRPr lang="en-US" b="1" dirty="0">
              <a:solidFill>
                <a:srgbClr val="0000FF"/>
              </a:solidFill>
            </a:endParaRPr>
          </a:p>
        </p:txBody>
      </p:sp>
    </p:spTree>
    <p:extLst>
      <p:ext uri="{BB962C8B-B14F-4D97-AF65-F5344CB8AC3E}">
        <p14:creationId xmlns:p14="http://schemas.microsoft.com/office/powerpoint/2010/main" val="416594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35"/>
            <a:ext cx="8229600" cy="1234758"/>
          </a:xfrm>
        </p:spPr>
        <p:txBody>
          <a:bodyPr>
            <a:normAutofit fontScale="90000"/>
          </a:bodyPr>
          <a:lstStyle/>
          <a:p>
            <a:r>
              <a:rPr lang="en-US" dirty="0" smtClean="0">
                <a:solidFill>
                  <a:srgbClr val="FFFF00"/>
                </a:solidFill>
              </a:rPr>
              <a:t>     </a:t>
            </a:r>
            <a:r>
              <a:rPr lang="en-US" sz="6700" b="1" dirty="0" smtClean="0">
                <a:solidFill>
                  <a:srgbClr val="FFFF00"/>
                </a:solidFill>
                <a:latin typeface="Bauhaus 93"/>
                <a:cs typeface="Bauhaus 93"/>
              </a:rPr>
              <a:t>Mods</a:t>
            </a:r>
            <a:r>
              <a:rPr lang="en-US" sz="6700" dirty="0" smtClean="0">
                <a:solidFill>
                  <a:srgbClr val="FFFF00"/>
                </a:solidFill>
              </a:rPr>
              <a:t> (today’s topic)</a:t>
            </a:r>
            <a:endParaRPr lang="en-US" sz="6700" dirty="0">
              <a:solidFill>
                <a:srgbClr val="FFFF00"/>
              </a:solidFill>
            </a:endParaRPr>
          </a:p>
        </p:txBody>
      </p:sp>
      <p:sp>
        <p:nvSpPr>
          <p:cNvPr id="3" name="Content Placeholder 2"/>
          <p:cNvSpPr>
            <a:spLocks noGrp="1"/>
          </p:cNvSpPr>
          <p:nvPr>
            <p:ph sz="quarter" idx="10"/>
          </p:nvPr>
        </p:nvSpPr>
        <p:spPr>
          <a:xfrm>
            <a:off x="457200" y="1408134"/>
            <a:ext cx="8360336" cy="4318000"/>
          </a:xfrm>
        </p:spPr>
        <p:txBody>
          <a:bodyPr>
            <a:normAutofit/>
          </a:bodyPr>
          <a:lstStyle/>
          <a:p>
            <a:pPr marL="0" indent="0">
              <a:buNone/>
            </a:pPr>
            <a:r>
              <a:rPr lang="en-US" sz="5400" b="1" dirty="0">
                <a:solidFill>
                  <a:srgbClr val="FFFFFF"/>
                </a:solidFill>
                <a:latin typeface="+mn-lt"/>
              </a:rPr>
              <a:t>P</a:t>
            </a:r>
            <a:r>
              <a:rPr lang="en-US" sz="5400" b="1" dirty="0" smtClean="0">
                <a:solidFill>
                  <a:srgbClr val="FFFFFF"/>
                </a:solidFill>
                <a:latin typeface="+mn-lt"/>
              </a:rPr>
              <a:t>art of the</a:t>
            </a:r>
            <a:r>
              <a:rPr lang="en-US" sz="5400" b="1" dirty="0" smtClean="0">
                <a:solidFill>
                  <a:schemeClr val="bg1"/>
                </a:solidFill>
                <a:latin typeface="+mn-lt"/>
              </a:rPr>
              <a:t> evolution of   </a:t>
            </a:r>
          </a:p>
          <a:p>
            <a:pPr marL="0" indent="0">
              <a:buNone/>
            </a:pPr>
            <a:r>
              <a:rPr lang="en-US" sz="5400" b="1" dirty="0">
                <a:solidFill>
                  <a:srgbClr val="FFFFFF"/>
                </a:solidFill>
                <a:latin typeface="+mn-lt"/>
              </a:rPr>
              <a:t> </a:t>
            </a:r>
            <a:r>
              <a:rPr lang="en-US" sz="5400" b="1" dirty="0" smtClean="0">
                <a:solidFill>
                  <a:srgbClr val="FFFFFF"/>
                </a:solidFill>
                <a:latin typeface="+mn-lt"/>
              </a:rPr>
              <a:t> this</a:t>
            </a:r>
            <a:r>
              <a:rPr lang="en-US" sz="5400" b="1" dirty="0" smtClean="0">
                <a:solidFill>
                  <a:srgbClr val="FFFFFF"/>
                </a:solidFill>
              </a:rPr>
              <a:t> </a:t>
            </a:r>
            <a:r>
              <a:rPr lang="en-US" sz="5400" b="1" dirty="0">
                <a:solidFill>
                  <a:schemeClr val="accent5"/>
                </a:solidFill>
                <a:latin typeface="Comic Sans MS"/>
                <a:cs typeface="Comic Sans MS"/>
              </a:rPr>
              <a:t>Emergent</a:t>
            </a:r>
            <a:r>
              <a:rPr lang="en-US" sz="5400" b="1" dirty="0">
                <a:solidFill>
                  <a:schemeClr val="tx1"/>
                </a:solidFill>
              </a:rPr>
              <a:t> </a:t>
            </a:r>
            <a:r>
              <a:rPr lang="en-US" sz="5400" b="1" dirty="0" smtClean="0">
                <a:solidFill>
                  <a:srgbClr val="FFFFFF"/>
                </a:solidFill>
                <a:latin typeface="+mn-lt"/>
              </a:rPr>
              <a:t>Theme</a:t>
            </a:r>
            <a:r>
              <a:rPr lang="en-US" sz="5400" b="1" dirty="0" smtClean="0">
                <a:solidFill>
                  <a:schemeClr val="tx1"/>
                </a:solidFill>
                <a:latin typeface="+mn-lt"/>
              </a:rPr>
              <a:t> </a:t>
            </a:r>
            <a:endParaRPr lang="en-US" sz="5400" dirty="0">
              <a:latin typeface="+mn-lt"/>
            </a:endParaRPr>
          </a:p>
        </p:txBody>
      </p:sp>
      <p:pic>
        <p:nvPicPr>
          <p:cNvPr id="7" name="Picture 6" descr="carset6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0277" y="3098806"/>
            <a:ext cx="4587259" cy="3160112"/>
          </a:xfrm>
          <a:prstGeom prst="rect">
            <a:avLst/>
          </a:prstGeom>
        </p:spPr>
      </p:pic>
      <p:pic>
        <p:nvPicPr>
          <p:cNvPr id="8" name="Picture 7" descr="Screen Shot 2014-09-23 at 6.29.33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162" y="3098807"/>
            <a:ext cx="3922925" cy="2714742"/>
          </a:xfrm>
          <a:prstGeom prst="rect">
            <a:avLst/>
          </a:prstGeom>
        </p:spPr>
      </p:pic>
    </p:spTree>
    <p:extLst>
      <p:ext uri="{BB962C8B-B14F-4D97-AF65-F5344CB8AC3E}">
        <p14:creationId xmlns:p14="http://schemas.microsoft.com/office/powerpoint/2010/main" val="169256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8355"/>
            <a:ext cx="8229600" cy="1016000"/>
          </a:xfrm>
        </p:spPr>
        <p:txBody>
          <a:bodyPr>
            <a:normAutofit fontScale="90000"/>
          </a:bodyPr>
          <a:lstStyle/>
          <a:p>
            <a:r>
              <a:rPr lang="en-US" dirty="0" smtClean="0"/>
              <a:t>   </a:t>
            </a:r>
            <a:r>
              <a:rPr lang="en-US" b="1" dirty="0" smtClean="0">
                <a:solidFill>
                  <a:srgbClr val="FFFF00"/>
                </a:solidFill>
                <a:latin typeface="+mn-lt"/>
              </a:rPr>
              <a:t>Starting Point Conundrum: </a:t>
            </a:r>
            <a:r>
              <a:rPr lang="en-US" dirty="0" smtClean="0">
                <a:solidFill>
                  <a:srgbClr val="FFFF00"/>
                </a:solidFill>
                <a:latin typeface="+mn-lt"/>
              </a:rPr>
              <a:t/>
            </a:r>
            <a:br>
              <a:rPr lang="en-US" dirty="0" smtClean="0">
                <a:solidFill>
                  <a:srgbClr val="FFFF00"/>
                </a:solidFill>
                <a:latin typeface="+mn-lt"/>
              </a:rPr>
            </a:br>
            <a:r>
              <a:rPr lang="en-US" dirty="0" smtClean="0">
                <a:solidFill>
                  <a:schemeClr val="tx1"/>
                </a:solidFill>
                <a:latin typeface="+mn-lt"/>
              </a:rPr>
              <a:t>  </a:t>
            </a:r>
            <a:r>
              <a:rPr lang="en-US" dirty="0" smtClean="0">
                <a:solidFill>
                  <a:schemeClr val="accent5"/>
                </a:solidFill>
                <a:latin typeface="+mn-lt"/>
              </a:rPr>
              <a:t> </a:t>
            </a:r>
            <a:r>
              <a:rPr lang="en-US" b="1" dirty="0" smtClean="0">
                <a:solidFill>
                  <a:schemeClr val="accent5"/>
                </a:solidFill>
                <a:latin typeface="+mn-lt"/>
              </a:rPr>
              <a:t>IDEA</a:t>
            </a:r>
            <a:r>
              <a:rPr lang="en-US" b="1" dirty="0" smtClean="0">
                <a:solidFill>
                  <a:srgbClr val="FFFFFF"/>
                </a:solidFill>
                <a:latin typeface="+mn-lt"/>
              </a:rPr>
              <a:t>/</a:t>
            </a:r>
            <a:r>
              <a:rPr lang="en-US" b="1" dirty="0" smtClean="0">
                <a:solidFill>
                  <a:srgbClr val="FF0000"/>
                </a:solidFill>
                <a:latin typeface="+mn-lt"/>
              </a:rPr>
              <a:t>EXPRESSION</a:t>
            </a:r>
            <a:r>
              <a:rPr lang="en-US" b="1" dirty="0" smtClean="0">
                <a:solidFill>
                  <a:schemeClr val="tx1"/>
                </a:solidFill>
                <a:latin typeface="+mn-lt"/>
              </a:rPr>
              <a:t> </a:t>
            </a:r>
            <a:r>
              <a:rPr lang="en-US" b="1" dirty="0" smtClean="0">
                <a:solidFill>
                  <a:schemeClr val="bg1"/>
                </a:solidFill>
                <a:latin typeface="+mn-lt"/>
              </a:rPr>
              <a:t>DICHOTOMY</a:t>
            </a:r>
            <a:endParaRPr lang="en-US" b="1" dirty="0">
              <a:solidFill>
                <a:schemeClr val="bg1"/>
              </a:solidFill>
              <a:latin typeface="+mn-lt"/>
            </a:endParaRPr>
          </a:p>
        </p:txBody>
      </p:sp>
      <p:sp>
        <p:nvSpPr>
          <p:cNvPr id="3" name="Content Placeholder 2"/>
          <p:cNvSpPr>
            <a:spLocks noGrp="1"/>
          </p:cNvSpPr>
          <p:nvPr>
            <p:ph sz="quarter" idx="10"/>
          </p:nvPr>
        </p:nvSpPr>
        <p:spPr>
          <a:xfrm>
            <a:off x="457200" y="1408134"/>
            <a:ext cx="8528060" cy="4318000"/>
          </a:xfrm>
        </p:spPr>
        <p:txBody>
          <a:bodyPr>
            <a:normAutofit/>
          </a:bodyPr>
          <a:lstStyle/>
          <a:p>
            <a:pPr marL="0" indent="0">
              <a:lnSpc>
                <a:spcPct val="110000"/>
              </a:lnSpc>
              <a:buNone/>
            </a:pPr>
            <a:r>
              <a:rPr lang="en-US" sz="3600" b="1" dirty="0" smtClean="0">
                <a:solidFill>
                  <a:srgbClr val="FFFFFF"/>
                </a:solidFill>
                <a:latin typeface="+mn-lt"/>
              </a:rPr>
              <a:t>Paradoxical Thesis: </a:t>
            </a:r>
            <a:r>
              <a:rPr lang="en-US" sz="3600" b="1" dirty="0">
                <a:solidFill>
                  <a:srgbClr val="FFFFFF"/>
                </a:solidFill>
                <a:latin typeface="+mn-lt"/>
              </a:rPr>
              <a:t>The </a:t>
            </a:r>
            <a:r>
              <a:rPr lang="en-US" sz="3600" b="1" dirty="0">
                <a:solidFill>
                  <a:srgbClr val="CCFFCC"/>
                </a:solidFill>
                <a:latin typeface="+mn-lt"/>
              </a:rPr>
              <a:t>problem with </a:t>
            </a:r>
            <a:r>
              <a:rPr lang="en-US" sz="3600" b="1" dirty="0" smtClean="0">
                <a:solidFill>
                  <a:srgbClr val="CCFFCC"/>
                </a:solidFill>
                <a:latin typeface="+mn-lt"/>
                <a:cs typeface="Arial Black"/>
              </a:rPr>
              <a:t>“the Law” </a:t>
            </a:r>
            <a:r>
              <a:rPr lang="en-US" sz="3600" b="1" dirty="0" smtClean="0">
                <a:solidFill>
                  <a:srgbClr val="FFFFFF"/>
                </a:solidFill>
                <a:latin typeface="+mn-lt"/>
              </a:rPr>
              <a:t>may not have anything </a:t>
            </a:r>
            <a:r>
              <a:rPr lang="en-US" sz="3600" b="1" dirty="0">
                <a:solidFill>
                  <a:srgbClr val="FFFFFF"/>
                </a:solidFill>
                <a:latin typeface="+mn-lt"/>
              </a:rPr>
              <a:t>to do with the </a:t>
            </a:r>
            <a:r>
              <a:rPr lang="en-US" sz="3600" b="1" dirty="0" smtClean="0">
                <a:solidFill>
                  <a:srgbClr val="FFFFFF"/>
                </a:solidFill>
                <a:latin typeface="+mn-lt"/>
              </a:rPr>
              <a:t>Law</a:t>
            </a:r>
            <a:endParaRPr lang="en-US" i="1" dirty="0" smtClean="0"/>
          </a:p>
          <a:p>
            <a:pPr marL="0" indent="0">
              <a:buNone/>
            </a:pPr>
            <a:endParaRPr lang="en-US" i="1" dirty="0" smtClean="0"/>
          </a:p>
          <a:p>
            <a:pPr marL="0" indent="0">
              <a:buNone/>
            </a:pPr>
            <a:r>
              <a:rPr lang="en-US" sz="3600" b="1" dirty="0" smtClean="0">
                <a:solidFill>
                  <a:srgbClr val="4BACC6"/>
                </a:solidFill>
                <a:latin typeface="+mn-lt"/>
              </a:rPr>
              <a:t>IDEA</a:t>
            </a:r>
            <a:r>
              <a:rPr lang="en-US" sz="3600" b="1" dirty="0">
                <a:solidFill>
                  <a:srgbClr val="FFFFFF"/>
                </a:solidFill>
                <a:latin typeface="+mn-lt"/>
              </a:rPr>
              <a:t>/</a:t>
            </a:r>
            <a:r>
              <a:rPr lang="en-US" sz="3600" b="1" dirty="0">
                <a:solidFill>
                  <a:srgbClr val="FF0000"/>
                </a:solidFill>
                <a:latin typeface="+mn-lt"/>
              </a:rPr>
              <a:t>EXPRESSION</a:t>
            </a:r>
            <a:r>
              <a:rPr lang="en-US" sz="3600" b="1" i="1" dirty="0">
                <a:solidFill>
                  <a:srgbClr val="000000"/>
                </a:solidFill>
                <a:latin typeface="+mn-lt"/>
              </a:rPr>
              <a:t> </a:t>
            </a:r>
            <a:r>
              <a:rPr lang="en-US" sz="3600" b="1" dirty="0" smtClean="0">
                <a:solidFill>
                  <a:schemeClr val="bg1"/>
                </a:solidFill>
                <a:latin typeface="+mn-lt"/>
              </a:rPr>
              <a:t>DICHOTOMY</a:t>
            </a:r>
            <a:r>
              <a:rPr lang="en-US" sz="3600" b="1" dirty="0" smtClean="0">
                <a:solidFill>
                  <a:schemeClr val="bg1"/>
                </a:solidFill>
                <a:latin typeface="+mn-lt"/>
                <a:cs typeface="Arial"/>
              </a:rPr>
              <a:t>: </a:t>
            </a:r>
            <a:endParaRPr lang="en-US" sz="3600" b="1" dirty="0">
              <a:solidFill>
                <a:schemeClr val="bg1"/>
              </a:solidFill>
              <a:latin typeface="+mn-lt"/>
              <a:cs typeface="Arial"/>
            </a:endParaRPr>
          </a:p>
          <a:p>
            <a:r>
              <a:rPr lang="en-US" sz="3600" b="1" dirty="0" smtClean="0">
                <a:solidFill>
                  <a:srgbClr val="FFFFFF"/>
                </a:solidFill>
                <a:latin typeface="+mn-lt"/>
              </a:rPr>
              <a:t>No </a:t>
            </a:r>
            <a:r>
              <a:rPr lang="en-US" sz="3600" b="1" dirty="0">
                <a:solidFill>
                  <a:srgbClr val="FFFFFF"/>
                </a:solidFill>
                <a:latin typeface="+mn-lt"/>
              </a:rPr>
              <a:t>IP in an </a:t>
            </a:r>
            <a:r>
              <a:rPr lang="en-US" sz="3600" b="1" dirty="0" smtClean="0">
                <a:solidFill>
                  <a:srgbClr val="FFFFFF"/>
                </a:solidFill>
                <a:latin typeface="+mn-lt"/>
              </a:rPr>
              <a:t>idea. </a:t>
            </a:r>
          </a:p>
          <a:p>
            <a:r>
              <a:rPr lang="en-US" sz="3600" b="1" dirty="0">
                <a:solidFill>
                  <a:srgbClr val="FFFFFF"/>
                </a:solidFill>
                <a:latin typeface="+mn-lt"/>
              </a:rPr>
              <a:t>B</a:t>
            </a:r>
            <a:r>
              <a:rPr lang="en-US" sz="3600" b="1" dirty="0" smtClean="0">
                <a:solidFill>
                  <a:srgbClr val="FFFFFF"/>
                </a:solidFill>
                <a:latin typeface="+mn-lt"/>
              </a:rPr>
              <a:t>ecomes </a:t>
            </a:r>
            <a:r>
              <a:rPr lang="en-US" sz="3600" b="1" dirty="0">
                <a:solidFill>
                  <a:srgbClr val="FFFFFF"/>
                </a:solidFill>
                <a:latin typeface="+mn-lt"/>
              </a:rPr>
              <a:t>IP </a:t>
            </a:r>
            <a:r>
              <a:rPr lang="en-US" sz="3600" b="1" dirty="0" smtClean="0">
                <a:solidFill>
                  <a:srgbClr val="FFFFFF"/>
                </a:solidFill>
                <a:latin typeface="+mn-lt"/>
              </a:rPr>
              <a:t>as </a:t>
            </a:r>
            <a:r>
              <a:rPr lang="en-US" sz="3600" b="1" dirty="0">
                <a:solidFill>
                  <a:srgbClr val="FFFFFF"/>
                </a:solidFill>
                <a:latin typeface="+mn-lt"/>
              </a:rPr>
              <a:t>(fixated) expression</a:t>
            </a:r>
            <a:r>
              <a:rPr lang="en-US" sz="3600" b="1" dirty="0" smtClean="0">
                <a:solidFill>
                  <a:srgbClr val="FFFFFF"/>
                </a:solidFill>
                <a:latin typeface="+mn-lt"/>
              </a:rPr>
              <a:t>.</a:t>
            </a:r>
          </a:p>
          <a:p>
            <a:endParaRPr lang="en-US" dirty="0" smtClean="0"/>
          </a:p>
          <a:p>
            <a:endParaRPr lang="en-US" dirty="0"/>
          </a:p>
          <a:p>
            <a:endParaRPr lang="en-US" dirty="0" smtClean="0"/>
          </a:p>
          <a:p>
            <a:endParaRPr lang="en-US" dirty="0" smtClean="0"/>
          </a:p>
          <a:p>
            <a:pPr marL="0" indent="0">
              <a:buNone/>
            </a:pPr>
            <a:endParaRPr lang="en-US" i="1" u="sng"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spTree>
    <p:extLst>
      <p:ext uri="{BB962C8B-B14F-4D97-AF65-F5344CB8AC3E}">
        <p14:creationId xmlns:p14="http://schemas.microsoft.com/office/powerpoint/2010/main" val="2244426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83873"/>
            <a:ext cx="8540041" cy="958532"/>
          </a:xfrm>
        </p:spPr>
        <p:txBody>
          <a:bodyPr>
            <a:normAutofit fontScale="90000"/>
          </a:bodyPr>
          <a:lstStyle/>
          <a:p>
            <a:pPr marL="0" indent="0"/>
            <a:r>
              <a:rPr lang="en-US" dirty="0"/>
              <a:t/>
            </a:r>
            <a:br>
              <a:rPr lang="en-US" dirty="0"/>
            </a:br>
            <a:r>
              <a:rPr lang="en-US" sz="4900" b="1" dirty="0">
                <a:solidFill>
                  <a:srgbClr val="FFFF00"/>
                </a:solidFill>
                <a:latin typeface="Apple Chancery"/>
                <a:cs typeface="Apple Chancery"/>
              </a:rPr>
              <a:t>Contrast this “talk” to 70 years ago:</a:t>
            </a:r>
            <a:r>
              <a:rPr lang="en-US" b="1" dirty="0">
                <a:solidFill>
                  <a:srgbClr val="4BACC6"/>
                </a:solidFill>
                <a:latin typeface="Avenir Black Oblique"/>
                <a:cs typeface="Avenir Black Oblique"/>
              </a:rPr>
              <a:t/>
            </a:r>
            <a:br>
              <a:rPr lang="en-US" b="1" dirty="0">
                <a:solidFill>
                  <a:srgbClr val="4BACC6"/>
                </a:solidFill>
                <a:latin typeface="Avenir Black Oblique"/>
                <a:cs typeface="Avenir Black Oblique"/>
              </a:rPr>
            </a:br>
            <a:endParaRPr lang="en-US" dirty="0"/>
          </a:p>
        </p:txBody>
      </p:sp>
      <p:pic>
        <p:nvPicPr>
          <p:cNvPr id="4" name="Content Placeholder 3"/>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r="-221"/>
          <a:stretch/>
        </p:blipFill>
        <p:spPr>
          <a:xfrm>
            <a:off x="2144483" y="1042405"/>
            <a:ext cx="4751045" cy="4919421"/>
          </a:xfrm>
          <a:prstGeom prst="rect">
            <a:avLst/>
          </a:prstGeom>
        </p:spPr>
      </p:pic>
    </p:spTree>
    <p:extLst>
      <p:ext uri="{BB962C8B-B14F-4D97-AF65-F5344CB8AC3E}">
        <p14:creationId xmlns:p14="http://schemas.microsoft.com/office/powerpoint/2010/main" val="1606824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739" y="142549"/>
            <a:ext cx="8956261" cy="1016000"/>
          </a:xfrm>
        </p:spPr>
        <p:txBody>
          <a:bodyPr>
            <a:normAutofit/>
          </a:bodyPr>
          <a:lstStyle/>
          <a:p>
            <a:r>
              <a:rPr lang="en-US" i="1" dirty="0">
                <a:solidFill>
                  <a:srgbClr val="FFFF00"/>
                </a:solidFill>
                <a:latin typeface="+mn-lt"/>
              </a:rPr>
              <a:t>Now </a:t>
            </a:r>
            <a:r>
              <a:rPr lang="en-US" i="1" dirty="0" smtClean="0">
                <a:solidFill>
                  <a:schemeClr val="bg1"/>
                </a:solidFill>
                <a:latin typeface="+mn-lt"/>
              </a:rPr>
              <a:t>fixation</a:t>
            </a:r>
            <a:r>
              <a:rPr lang="en-US" i="1" dirty="0" smtClean="0">
                <a:solidFill>
                  <a:srgbClr val="FFFF00"/>
                </a:solidFill>
                <a:latin typeface="+mn-lt"/>
              </a:rPr>
              <a:t> happens </a:t>
            </a:r>
            <a:r>
              <a:rPr lang="en-US" i="1" dirty="0">
                <a:solidFill>
                  <a:srgbClr val="FFFF00"/>
                </a:solidFill>
                <a:latin typeface="+mn-lt"/>
              </a:rPr>
              <a:t>@ </a:t>
            </a:r>
            <a:r>
              <a:rPr lang="en-US" i="1" dirty="0" smtClean="0">
                <a:solidFill>
                  <a:srgbClr val="FFFF00"/>
                </a:solidFill>
                <a:latin typeface="+mn-lt"/>
              </a:rPr>
              <a:t>digital speed..</a:t>
            </a:r>
            <a:endParaRPr lang="en-US"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36495" y="1158549"/>
            <a:ext cx="8450574" cy="4672998"/>
          </a:xfrm>
          <a:prstGeom prst="rect">
            <a:avLst/>
          </a:prstGeom>
        </p:spPr>
      </p:pic>
    </p:spTree>
    <p:extLst>
      <p:ext uri="{BB962C8B-B14F-4D97-AF65-F5344CB8AC3E}">
        <p14:creationId xmlns:p14="http://schemas.microsoft.com/office/powerpoint/2010/main" val="168714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9119"/>
            <a:ext cx="9144000" cy="1253474"/>
          </a:xfrm>
        </p:spPr>
        <p:txBody>
          <a:bodyPr>
            <a:normAutofit/>
          </a:bodyPr>
          <a:lstStyle/>
          <a:p>
            <a:r>
              <a:rPr lang="en-US" dirty="0"/>
              <a:t> </a:t>
            </a:r>
            <a:r>
              <a:rPr lang="en-US" dirty="0" smtClean="0"/>
              <a:t>   </a:t>
            </a:r>
            <a:r>
              <a:rPr lang="en-US" sz="5400" dirty="0" smtClean="0">
                <a:solidFill>
                  <a:srgbClr val="800000"/>
                </a:solidFill>
              </a:rPr>
              <a:t>.</a:t>
            </a:r>
            <a:r>
              <a:rPr lang="en-US" sz="5400" dirty="0" smtClean="0">
                <a:solidFill>
                  <a:srgbClr val="FF0000"/>
                </a:solidFill>
              </a:rPr>
              <a:t>.</a:t>
            </a:r>
            <a:r>
              <a:rPr lang="en-US" sz="5400" dirty="0" smtClean="0">
                <a:solidFill>
                  <a:srgbClr val="FF6600"/>
                </a:solidFill>
              </a:rPr>
              <a:t>.</a:t>
            </a:r>
            <a:r>
              <a:rPr lang="en-US" sz="5400" b="1" dirty="0" smtClean="0">
                <a:solidFill>
                  <a:srgbClr val="FFFF00"/>
                </a:solidFill>
              </a:rPr>
              <a:t>SO WHAT </a:t>
            </a:r>
            <a:r>
              <a:rPr lang="en-US" sz="5400" b="1" dirty="0" smtClean="0">
                <a:solidFill>
                  <a:srgbClr val="FFFFFF"/>
                </a:solidFill>
                <a:sym typeface="Wingdings"/>
              </a:rPr>
              <a:t></a:t>
            </a:r>
            <a:r>
              <a:rPr lang="en-US" sz="5400" dirty="0" smtClean="0">
                <a:solidFill>
                  <a:srgbClr val="0000FF"/>
                </a:solidFill>
              </a:rPr>
              <a:t>?</a:t>
            </a:r>
            <a:r>
              <a:rPr lang="en-US" sz="5400" dirty="0" smtClean="0">
                <a:solidFill>
                  <a:srgbClr val="000090"/>
                </a:solidFill>
              </a:rPr>
              <a:t>?</a:t>
            </a:r>
            <a:r>
              <a:rPr lang="en-US" sz="5400" dirty="0" smtClean="0">
                <a:solidFill>
                  <a:srgbClr val="660066"/>
                </a:solidFill>
              </a:rPr>
              <a:t>?</a:t>
            </a:r>
            <a:r>
              <a:rPr lang="en-US" sz="5400" dirty="0" smtClean="0">
                <a:solidFill>
                  <a:srgbClr val="000000"/>
                </a:solidFill>
              </a:rPr>
              <a:t>?</a:t>
            </a:r>
            <a:endParaRPr lang="en-US" sz="5400" dirty="0">
              <a:solidFill>
                <a:srgbClr val="000000"/>
              </a:solidFill>
            </a:endParaRPr>
          </a:p>
        </p:txBody>
      </p:sp>
      <p:sp>
        <p:nvSpPr>
          <p:cNvPr id="3" name="Content Placeholder 2"/>
          <p:cNvSpPr>
            <a:spLocks noGrp="1"/>
          </p:cNvSpPr>
          <p:nvPr>
            <p:ph sz="quarter" idx="10"/>
          </p:nvPr>
        </p:nvSpPr>
        <p:spPr>
          <a:xfrm>
            <a:off x="457200" y="1147267"/>
            <a:ext cx="8229600" cy="4998811"/>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endParaRPr lang="en-US" sz="2800" b="1" dirty="0" smtClean="0">
              <a:ln w="11430"/>
              <a:solidFill>
                <a:srgbClr val="FFFF00"/>
              </a:solidFill>
              <a:effectLst>
                <a:outerShdw blurRad="50800" dist="39000" dir="5460000" algn="tl">
                  <a:srgbClr val="000000">
                    <a:alpha val="38000"/>
                  </a:srgbClr>
                </a:outerShdw>
              </a:effectLst>
              <a:latin typeface="+mn-lt"/>
            </a:endParaRPr>
          </a:p>
          <a:p>
            <a:r>
              <a:rPr lang="en-US" sz="2800" b="1" dirty="0" smtClean="0">
                <a:ln w="11430"/>
                <a:solidFill>
                  <a:schemeClr val="bg1"/>
                </a:solidFill>
                <a:effectLst>
                  <a:outerShdw blurRad="50800" dist="39000" dir="5460000" algn="tl">
                    <a:srgbClr val="000000">
                      <a:alpha val="38000"/>
                    </a:srgbClr>
                  </a:outerShdw>
                </a:effectLst>
                <a:latin typeface="+mn-lt"/>
              </a:rPr>
              <a:t>Conundrum A (</a:t>
            </a:r>
            <a:r>
              <a:rPr lang="en-US" sz="2800" b="1" dirty="0" smtClean="0">
                <a:ln w="11430"/>
                <a:solidFill>
                  <a:srgbClr val="CCFFCC"/>
                </a:solidFill>
                <a:effectLst>
                  <a:outerShdw blurRad="50800" dist="39000" dir="5460000" algn="tl">
                    <a:srgbClr val="000000">
                      <a:alpha val="38000"/>
                    </a:srgbClr>
                  </a:outerShdw>
                </a:effectLst>
                <a:latin typeface="+mn-lt"/>
              </a:rPr>
              <a:t>Literalist Dichotomy</a:t>
            </a:r>
            <a:r>
              <a:rPr lang="en-US" sz="2800" b="1" dirty="0" smtClean="0">
                <a:ln w="11430"/>
                <a:solidFill>
                  <a:schemeClr val="bg1"/>
                </a:solidFill>
                <a:effectLst>
                  <a:outerShdw blurRad="50800" dist="39000" dir="5460000" algn="tl">
                    <a:srgbClr val="000000">
                      <a:alpha val="38000"/>
                    </a:srgbClr>
                  </a:outerShdw>
                </a:effectLst>
                <a:latin typeface="+mn-lt"/>
              </a:rPr>
              <a:t>) = </a:t>
            </a:r>
          </a:p>
          <a:p>
            <a:pPr marL="0" indent="0">
              <a:buNone/>
            </a:pPr>
            <a:r>
              <a:rPr lang="en-US" sz="2800" b="1" dirty="0">
                <a:ln w="11430"/>
                <a:solidFill>
                  <a:schemeClr val="bg1"/>
                </a:solidFill>
                <a:effectLst>
                  <a:outerShdw blurRad="50800" dist="39000" dir="5460000" algn="tl">
                    <a:srgbClr val="000000">
                      <a:alpha val="38000"/>
                    </a:srgbClr>
                  </a:outerShdw>
                </a:effectLst>
                <a:latin typeface="+mn-lt"/>
              </a:rPr>
              <a:t> </a:t>
            </a:r>
            <a:r>
              <a:rPr lang="en-US" sz="2800" b="1" dirty="0" smtClean="0">
                <a:ln w="11430"/>
                <a:solidFill>
                  <a:schemeClr val="bg1"/>
                </a:solidFill>
                <a:effectLst>
                  <a:outerShdw blurRad="50800" dist="39000" dir="5460000" algn="tl">
                    <a:srgbClr val="000000">
                      <a:alpha val="38000"/>
                    </a:srgbClr>
                  </a:outerShdw>
                </a:effectLst>
                <a:latin typeface="+mn-lt"/>
              </a:rPr>
              <a:t>  What is Private v. What is Public</a:t>
            </a:r>
          </a:p>
          <a:p>
            <a:r>
              <a:rPr lang="en-US" sz="2800" b="1" dirty="0" smtClean="0">
                <a:ln w="11430"/>
                <a:solidFill>
                  <a:schemeClr val="bg1"/>
                </a:solidFill>
                <a:effectLst>
                  <a:outerShdw blurRad="50800" dist="39000" dir="5460000" algn="tl">
                    <a:srgbClr val="000000">
                      <a:alpha val="38000"/>
                    </a:srgbClr>
                  </a:outerShdw>
                </a:effectLst>
                <a:latin typeface="+mn-lt"/>
              </a:rPr>
              <a:t>Conundrum B = </a:t>
            </a:r>
            <a:r>
              <a:rPr lang="en-US" sz="2800" b="1" dirty="0" smtClean="0">
                <a:ln w="11430"/>
                <a:solidFill>
                  <a:srgbClr val="CCFFCC"/>
                </a:solidFill>
                <a:effectLst>
                  <a:outerShdw blurRad="50800" dist="39000" dir="5460000" algn="tl">
                    <a:srgbClr val="000000">
                      <a:alpha val="38000"/>
                    </a:srgbClr>
                  </a:outerShdw>
                </a:effectLst>
                <a:latin typeface="+mn-lt"/>
              </a:rPr>
              <a:t>Idea v. Expression</a:t>
            </a:r>
          </a:p>
          <a:p>
            <a:endParaRPr lang="en-US" sz="2800" b="1" dirty="0">
              <a:ln w="11430"/>
              <a:solidFill>
                <a:schemeClr val="bg1"/>
              </a:solidFill>
              <a:effectLst>
                <a:outerShdw blurRad="50800" dist="39000" dir="5460000" algn="tl">
                  <a:srgbClr val="000000">
                    <a:alpha val="38000"/>
                  </a:srgbClr>
                </a:outerShdw>
              </a:effectLst>
              <a:latin typeface="+mn-lt"/>
            </a:endParaRPr>
          </a:p>
          <a:p>
            <a:r>
              <a:rPr lang="en-US" sz="2800" b="1" dirty="0" smtClean="0">
                <a:ln w="11430"/>
                <a:solidFill>
                  <a:schemeClr val="bg1"/>
                </a:solidFill>
                <a:effectLst>
                  <a:outerShdw blurRad="50800" dist="39000" dir="5460000" algn="tl">
                    <a:srgbClr val="000000">
                      <a:alpha val="38000"/>
                    </a:srgbClr>
                  </a:outerShdw>
                </a:effectLst>
                <a:latin typeface="+mn-lt"/>
                <a:cs typeface="Apple Chancery"/>
              </a:rPr>
              <a:t>Once upon a time…a long time ago……</a:t>
            </a:r>
          </a:p>
          <a:p>
            <a:endParaRPr lang="en-US" sz="28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28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rgbClr val="FFFF00"/>
                </a:solidFill>
                <a:effectLst>
                  <a:outerShdw blurRad="50800" dist="39000" dir="5460000" algn="tl">
                    <a:srgbClr val="000000">
                      <a:alpha val="38000"/>
                    </a:srgbClr>
                  </a:outerShdw>
                </a:effectLst>
                <a:latin typeface="Apple Chancery"/>
                <a:cs typeface="Apple Chancery"/>
              </a:rPr>
              <a:t> Private  </a:t>
            </a:r>
            <a:r>
              <a:rPr lang="en-US" sz="3600" b="1" dirty="0" smtClean="0">
                <a:ln w="11430"/>
                <a:solidFill>
                  <a:srgbClr val="FFFF00"/>
                </a:solidFill>
                <a:effectLst>
                  <a:outerShdw blurRad="50800" dist="39000" dir="5460000" algn="tl">
                    <a:srgbClr val="000000">
                      <a:alpha val="38000"/>
                    </a:srgbClr>
                  </a:outerShdw>
                </a:effectLst>
                <a:latin typeface="Apple Chancery"/>
                <a:cs typeface="Apple Chancery"/>
              </a:rPr>
              <a:t> </a:t>
            </a:r>
            <a:r>
              <a:rPr lang="en-US" sz="3200" b="1" dirty="0" smtClean="0">
                <a:ln w="11430"/>
                <a:solidFill>
                  <a:srgbClr val="FFFF00"/>
                </a:solidFill>
                <a:effectLst>
                  <a:outerShdw blurRad="50800" dist="39000" dir="5460000" algn="tl">
                    <a:srgbClr val="000000">
                      <a:alpha val="38000"/>
                    </a:srgbClr>
                  </a:outerShdw>
                </a:effectLst>
                <a:latin typeface="Apple Chancery"/>
                <a:cs typeface="Apple Chancery"/>
              </a:rPr>
              <a:t> </a:t>
            </a:r>
            <a:r>
              <a:rPr lang="en-US" sz="32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chemeClr val="accent5"/>
                </a:solidFill>
                <a:effectLst>
                  <a:outerShdw blurRad="50800" dist="39000" dir="5460000" algn="tl">
                    <a:srgbClr val="000000">
                      <a:alpha val="38000"/>
                    </a:srgbClr>
                  </a:outerShdw>
                </a:effectLst>
                <a:latin typeface="Apple Chancery"/>
                <a:cs typeface="Apple Chancery"/>
              </a:rPr>
              <a:t>Public</a:t>
            </a:r>
            <a:endParaRPr lang="en-US" sz="40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endParaRPr lang="en-US" sz="3200" b="1" dirty="0" smtClean="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2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2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rgbClr val="FFFF00"/>
                </a:solidFill>
                <a:effectLst>
                  <a:outerShdw blurRad="50800" dist="39000" dir="5460000" algn="tl">
                    <a:srgbClr val="000000">
                      <a:alpha val="38000"/>
                    </a:srgbClr>
                  </a:outerShdw>
                </a:effectLst>
                <a:latin typeface="Apple Chancery"/>
                <a:cs typeface="Apple Chancery"/>
              </a:rPr>
              <a:t>Idea    </a:t>
            </a:r>
            <a:r>
              <a:rPr lang="en-US" sz="4000" b="1" dirty="0" smtClean="0">
                <a:ln w="11430"/>
                <a:solidFill>
                  <a:srgbClr val="FFFFFF"/>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4000" b="1" dirty="0" smtClean="0">
                <a:ln w="11430"/>
                <a:solidFill>
                  <a:srgbClr val="4BACC6"/>
                </a:solidFill>
                <a:effectLst>
                  <a:outerShdw blurRad="50800" dist="39000" dir="5460000" algn="tl">
                    <a:srgbClr val="000000">
                      <a:alpha val="38000"/>
                    </a:srgbClr>
                  </a:outerShdw>
                </a:effectLst>
                <a:latin typeface="Apple Chancery"/>
                <a:cs typeface="Apple Chancery"/>
              </a:rPr>
              <a:t>Expression</a:t>
            </a:r>
            <a:endParaRPr lang="en-US" sz="4000" b="1" dirty="0">
              <a:ln w="11430"/>
              <a:solidFill>
                <a:srgbClr val="4BACC6"/>
              </a:solidFill>
              <a:effectLst>
                <a:outerShdw blurRad="50800" dist="39000" dir="5460000" algn="tl">
                  <a:srgbClr val="000000">
                    <a:alpha val="38000"/>
                  </a:srgbClr>
                </a:outerShdw>
              </a:effectLst>
              <a:latin typeface="Apple Chancery"/>
              <a:cs typeface="Apple Chancery"/>
            </a:endParaRPr>
          </a:p>
        </p:txBody>
      </p:sp>
    </p:spTree>
    <p:extLst>
      <p:ext uri="{BB962C8B-B14F-4D97-AF65-F5344CB8AC3E}">
        <p14:creationId xmlns:p14="http://schemas.microsoft.com/office/powerpoint/2010/main" val="2481959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3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815" y="326593"/>
            <a:ext cx="8702653" cy="1016000"/>
          </a:xfrm>
        </p:spPr>
        <p:txBody>
          <a:bodyPr>
            <a:normAutofit/>
          </a:bodyPr>
          <a:lstStyle/>
          <a:p>
            <a:r>
              <a:rPr lang="en-US" sz="4400" b="1" dirty="0" smtClean="0">
                <a:solidFill>
                  <a:schemeClr val="tx2"/>
                </a:solidFill>
                <a:latin typeface="American Typewriter"/>
                <a:ea typeface="MingLiU_HKSCS-ExtB"/>
                <a:cs typeface="American Typewriter"/>
              </a:rPr>
              <a:t> IN THE DIGITAL UNIVERSE</a:t>
            </a:r>
            <a:endParaRPr lang="en-US" sz="4400" b="1" dirty="0">
              <a:solidFill>
                <a:schemeClr val="tx2"/>
              </a:solidFill>
              <a:latin typeface="American Typewriter"/>
              <a:ea typeface="MingLiU_HKSCS-ExtB"/>
              <a:cs typeface="American Typewriter"/>
            </a:endParaRPr>
          </a:p>
        </p:txBody>
      </p:sp>
      <p:sp>
        <p:nvSpPr>
          <p:cNvPr id="3" name="Content Placeholder 2"/>
          <p:cNvSpPr>
            <a:spLocks noGrp="1"/>
          </p:cNvSpPr>
          <p:nvPr>
            <p:ph sz="half" idx="1"/>
          </p:nvPr>
        </p:nvSpPr>
        <p:spPr>
          <a:xfrm>
            <a:off x="457200" y="1672871"/>
            <a:ext cx="1246531" cy="4056830"/>
          </a:xfrm>
        </p:spPr>
        <p:txBody>
          <a:bodyPr>
            <a:normAutofit lnSpcReduction="10000"/>
          </a:bodyPr>
          <a:lstStyle/>
          <a:p>
            <a:pPr marL="0" indent="0">
              <a:buNone/>
            </a:pPr>
            <a:endParaRPr lang="en-US" dirty="0" smtClean="0"/>
          </a:p>
          <a:p>
            <a:pPr marL="0" indent="0">
              <a:buNone/>
            </a:pPr>
            <a:r>
              <a:rPr lang="en-US" b="1" dirty="0" smtClean="0">
                <a:solidFill>
                  <a:srgbClr val="1F497D"/>
                </a:solidFill>
              </a:rPr>
              <a:t>idea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solidFill>
                <a:srgbClr val="1F497D"/>
              </a:solidFill>
            </a:endParaRPr>
          </a:p>
          <a:p>
            <a:pPr marL="0" indent="0">
              <a:buNone/>
            </a:pPr>
            <a:r>
              <a:rPr lang="en-US" b="1" dirty="0" smtClean="0">
                <a:solidFill>
                  <a:srgbClr val="1F497D"/>
                </a:solidFill>
              </a:rPr>
              <a:t>private</a:t>
            </a:r>
            <a:endParaRPr lang="en-US" b="1" dirty="0">
              <a:solidFill>
                <a:srgbClr val="1F497D"/>
              </a:solidFill>
            </a:endParaRPr>
          </a:p>
        </p:txBody>
      </p:sp>
      <p:sp>
        <p:nvSpPr>
          <p:cNvPr id="4" name="Content Placeholder 3"/>
          <p:cNvSpPr>
            <a:spLocks noGrp="1"/>
          </p:cNvSpPr>
          <p:nvPr>
            <p:ph sz="half" idx="2"/>
          </p:nvPr>
        </p:nvSpPr>
        <p:spPr>
          <a:xfrm>
            <a:off x="1595311" y="1672871"/>
            <a:ext cx="7336157" cy="3797139"/>
          </a:xfrm>
        </p:spPr>
        <p:txBody>
          <a:bodyPr>
            <a:normAutofit lnSpcReduction="10000"/>
          </a:bodyPr>
          <a:lstStyle/>
          <a:p>
            <a:pPr marL="0" indent="0">
              <a:buNone/>
            </a:pPr>
            <a:r>
              <a:rPr lang="en-US" sz="8600" b="1" i="1" dirty="0" smtClean="0">
                <a:solidFill>
                  <a:srgbClr val="FF0000"/>
                </a:solidFill>
              </a:rPr>
              <a:t>EXPRESSION</a:t>
            </a:r>
          </a:p>
          <a:p>
            <a:pPr marL="0" indent="0">
              <a:buNone/>
            </a:pPr>
            <a:endParaRPr lang="en-US" sz="8600" b="1" dirty="0" smtClean="0"/>
          </a:p>
          <a:p>
            <a:pPr marL="0" indent="0">
              <a:buNone/>
            </a:pPr>
            <a:r>
              <a:rPr lang="en-US" sz="8600" b="1" i="1" dirty="0" smtClean="0">
                <a:solidFill>
                  <a:srgbClr val="FF0000"/>
                </a:solidFill>
              </a:rPr>
              <a:t>PUBLIC</a:t>
            </a:r>
            <a:endParaRPr lang="en-US" sz="8600" b="1" i="1" dirty="0">
              <a:solidFill>
                <a:srgbClr val="FF0000"/>
              </a:solidFill>
            </a:endParaRPr>
          </a:p>
        </p:txBody>
      </p:sp>
    </p:spTree>
    <p:extLst>
      <p:ext uri="{BB962C8B-B14F-4D97-AF65-F5344CB8AC3E}">
        <p14:creationId xmlns:p14="http://schemas.microsoft.com/office/powerpoint/2010/main" val="30989438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745" y="183028"/>
            <a:ext cx="8988255" cy="1016000"/>
          </a:xfrm>
        </p:spPr>
        <p:txBody>
          <a:bodyPr>
            <a:normAutofit/>
          </a:bodyPr>
          <a:lstStyle/>
          <a:p>
            <a:r>
              <a:rPr lang="en-US" b="1" dirty="0" smtClean="0">
                <a:solidFill>
                  <a:srgbClr val="FFFF00"/>
                </a:solidFill>
                <a:latin typeface="+mn-lt"/>
              </a:rPr>
              <a:t>    Today:</a:t>
            </a:r>
            <a:r>
              <a:rPr lang="en-US" sz="4400" b="1" dirty="0" smtClean="0">
                <a:solidFill>
                  <a:srgbClr val="FFFF00"/>
                </a:solidFill>
                <a:latin typeface="+mn-lt"/>
              </a:rPr>
              <a:t> </a:t>
            </a:r>
            <a:r>
              <a:rPr lang="en-US" sz="4400" b="1" dirty="0" smtClean="0">
                <a:solidFill>
                  <a:schemeClr val="accent4">
                    <a:lumMod val="60000"/>
                    <a:lumOff val="40000"/>
                  </a:schemeClr>
                </a:solidFill>
                <a:latin typeface="Apple Chancery"/>
                <a:cs typeface="Apple Chancery"/>
              </a:rPr>
              <a:t>Creating (meme) </a:t>
            </a:r>
            <a:r>
              <a:rPr lang="en-US" sz="4400" b="1" dirty="0" smtClean="0">
                <a:solidFill>
                  <a:srgbClr val="B3A2C7"/>
                </a:solidFill>
                <a:latin typeface="Apple Chancery"/>
                <a:cs typeface="Apple Chancery"/>
              </a:rPr>
              <a:t>Part 3</a:t>
            </a:r>
            <a:endParaRPr lang="en-US" sz="4400" b="1" dirty="0">
              <a:solidFill>
                <a:srgbClr val="B3A2C7"/>
              </a:solidFill>
              <a:latin typeface="Apple Chancery"/>
              <a:cs typeface="Apple Chancery"/>
            </a:endParaRPr>
          </a:p>
        </p:txBody>
      </p:sp>
      <p:sp>
        <p:nvSpPr>
          <p:cNvPr id="3" name="Content Placeholder 2"/>
          <p:cNvSpPr>
            <a:spLocks noGrp="1"/>
          </p:cNvSpPr>
          <p:nvPr>
            <p:ph sz="quarter" idx="10"/>
          </p:nvPr>
        </p:nvSpPr>
        <p:spPr>
          <a:xfrm>
            <a:off x="457200" y="1292087"/>
            <a:ext cx="8229600" cy="4601079"/>
          </a:xfrm>
        </p:spPr>
        <p:txBody>
          <a:bodyPr/>
          <a:lstStyle/>
          <a:p>
            <a:pPr marL="0" indent="0">
              <a:buNone/>
            </a:pPr>
            <a:endParaRPr lang="en-US" dirty="0"/>
          </a:p>
          <a:p>
            <a:r>
              <a:rPr lang="en-US" sz="2800" dirty="0" smtClean="0">
                <a:solidFill>
                  <a:schemeClr val="bg1"/>
                </a:solidFill>
                <a:latin typeface="+mn-lt"/>
              </a:rPr>
              <a:t>Now that we have creativity, content &amp; contradictions (partially) accounted for, what is the </a:t>
            </a:r>
            <a:r>
              <a:rPr lang="en-US" sz="2800" b="1" dirty="0" smtClean="0">
                <a:solidFill>
                  <a:schemeClr val="bg1"/>
                </a:solidFill>
                <a:latin typeface="+mn-lt"/>
                <a:cs typeface="Arial Black"/>
              </a:rPr>
              <a:t>next horizon</a:t>
            </a:r>
            <a:r>
              <a:rPr lang="en-US" sz="2800" dirty="0" smtClean="0">
                <a:solidFill>
                  <a:schemeClr val="bg1"/>
                </a:solidFill>
                <a:latin typeface="+mn-lt"/>
              </a:rPr>
              <a:t>?</a:t>
            </a:r>
          </a:p>
          <a:p>
            <a:r>
              <a:rPr lang="en-US" sz="2800" b="1" i="1" dirty="0" smtClean="0">
                <a:solidFill>
                  <a:schemeClr val="tx2">
                    <a:lumMod val="60000"/>
                    <a:lumOff val="40000"/>
                  </a:schemeClr>
                </a:solidFill>
                <a:latin typeface="BlairMdITC TT-Medium"/>
                <a:cs typeface="BlairMdITC TT-Medium"/>
              </a:rPr>
              <a:t>Remixing in games…</a:t>
            </a:r>
          </a:p>
          <a:p>
            <a:r>
              <a:rPr lang="en-US" sz="2800" dirty="0" smtClean="0">
                <a:solidFill>
                  <a:schemeClr val="tx2">
                    <a:lumMod val="60000"/>
                    <a:lumOff val="40000"/>
                  </a:schemeClr>
                </a:solidFill>
                <a:latin typeface="+mn-lt"/>
              </a:rPr>
              <a:t>This week…</a:t>
            </a:r>
          </a:p>
          <a:p>
            <a:endParaRPr lang="en-US" dirty="0"/>
          </a:p>
          <a:p>
            <a:endParaRPr lang="en-US" dirty="0" smtClean="0"/>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5130" y="3441513"/>
            <a:ext cx="3655392" cy="2741545"/>
          </a:xfrm>
          <a:prstGeom prst="rect">
            <a:avLst/>
          </a:prstGeom>
        </p:spPr>
      </p:pic>
    </p:spTree>
    <p:extLst>
      <p:ext uri="{BB962C8B-B14F-4D97-AF65-F5344CB8AC3E}">
        <p14:creationId xmlns:p14="http://schemas.microsoft.com/office/powerpoint/2010/main" val="2988526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799" cy="1342593"/>
          </a:xfrm>
        </p:spPr>
        <p:txBody>
          <a:bodyPr>
            <a:normAutofit fontScale="90000"/>
          </a:bodyPr>
          <a:lstStyle/>
          <a:p>
            <a:r>
              <a:rPr lang="en-US" sz="4400" dirty="0" smtClean="0">
                <a:solidFill>
                  <a:srgbClr val="FFFF00"/>
                </a:solidFill>
                <a:latin typeface="American Typewriter"/>
                <a:cs typeface="American Typewriter"/>
              </a:rPr>
              <a:t>Not a Failure of </a:t>
            </a:r>
            <a:r>
              <a:rPr lang="en-US" sz="4400" b="1" dirty="0" smtClean="0">
                <a:solidFill>
                  <a:srgbClr val="FFFF00"/>
                </a:solidFill>
                <a:latin typeface="American Typewriter"/>
                <a:cs typeface="American Typewriter"/>
              </a:rPr>
              <a:t>Law</a:t>
            </a:r>
            <a:r>
              <a:rPr lang="en-US" sz="4400" dirty="0" smtClean="0">
                <a:solidFill>
                  <a:srgbClr val="FFFF00"/>
                </a:solidFill>
                <a:latin typeface="American Typewriter"/>
                <a:cs typeface="American Typewriter"/>
              </a:rPr>
              <a:t>: </a:t>
            </a:r>
            <a:br>
              <a:rPr lang="en-US" sz="4400" dirty="0" smtClean="0">
                <a:solidFill>
                  <a:srgbClr val="FFFF00"/>
                </a:solidFill>
                <a:latin typeface="American Typewriter"/>
                <a:cs typeface="American Typewriter"/>
              </a:rPr>
            </a:br>
            <a:r>
              <a:rPr lang="en-US" sz="4400" b="1" dirty="0" smtClean="0">
                <a:solidFill>
                  <a:schemeClr val="accent5"/>
                </a:solidFill>
                <a:latin typeface="Ayuthaya"/>
                <a:cs typeface="Ayuthaya"/>
              </a:rPr>
              <a:t>A Failure of Balance</a:t>
            </a:r>
            <a:endParaRPr lang="en-US" sz="4400" b="1" dirty="0">
              <a:solidFill>
                <a:schemeClr val="accent5"/>
              </a:solidFill>
              <a:latin typeface="Ayuthaya"/>
              <a:cs typeface="Ayuthaya"/>
            </a:endParaRPr>
          </a:p>
        </p:txBody>
      </p:sp>
      <p:sp>
        <p:nvSpPr>
          <p:cNvPr id="3" name="Content Placeholder 2"/>
          <p:cNvSpPr>
            <a:spLocks noGrp="1"/>
          </p:cNvSpPr>
          <p:nvPr>
            <p:ph sz="quarter" idx="10"/>
          </p:nvPr>
        </p:nvSpPr>
        <p:spPr>
          <a:xfrm>
            <a:off x="457199" y="1408133"/>
            <a:ext cx="8552021" cy="4774401"/>
          </a:xfrm>
        </p:spPr>
        <p:txBody>
          <a:bodyPr>
            <a:noAutofit/>
          </a:bodyPr>
          <a:lstStyle/>
          <a:p>
            <a:pPr marL="0" indent="0">
              <a:buNone/>
            </a:pPr>
            <a:r>
              <a:rPr lang="en-US" sz="2800" dirty="0">
                <a:solidFill>
                  <a:srgbClr val="FFFFFF"/>
                </a:solidFill>
                <a:latin typeface="+mn-lt"/>
              </a:rPr>
              <a:t>Some Ways to </a:t>
            </a:r>
            <a:r>
              <a:rPr lang="en-US" sz="2800" b="1" dirty="0" smtClean="0">
                <a:solidFill>
                  <a:srgbClr val="FFFFFF"/>
                </a:solidFill>
                <a:latin typeface="+mn-lt"/>
              </a:rPr>
              <a:t>Rebalance</a:t>
            </a:r>
            <a:r>
              <a:rPr lang="en-US" sz="2800" b="1" dirty="0" smtClean="0">
                <a:solidFill>
                  <a:srgbClr val="CCFFCC"/>
                </a:solidFill>
                <a:latin typeface="+mn-lt"/>
              </a:rPr>
              <a:t>???</a:t>
            </a:r>
            <a:r>
              <a:rPr lang="en-US" sz="2800" b="1" dirty="0" smtClean="0">
                <a:solidFill>
                  <a:srgbClr val="FFFFFF"/>
                </a:solidFill>
                <a:latin typeface="+mn-lt"/>
              </a:rPr>
              <a:t>:</a:t>
            </a:r>
          </a:p>
          <a:p>
            <a:pPr marL="0" indent="0">
              <a:buNone/>
            </a:pPr>
            <a:endParaRPr lang="en-US" sz="2800" dirty="0" smtClean="0">
              <a:solidFill>
                <a:srgbClr val="FFFFFF"/>
              </a:solidFill>
            </a:endParaRPr>
          </a:p>
          <a:p>
            <a:pPr marL="0" indent="0">
              <a:buNone/>
            </a:pPr>
            <a:r>
              <a:rPr lang="en-US" sz="2800" dirty="0" smtClean="0">
                <a:solidFill>
                  <a:srgbClr val="FFFFFF"/>
                </a:solidFill>
              </a:rPr>
              <a:t>BY </a:t>
            </a:r>
            <a:r>
              <a:rPr lang="en-US" sz="2800" dirty="0">
                <a:solidFill>
                  <a:srgbClr val="FFFFFF"/>
                </a:solidFill>
              </a:rPr>
              <a:t>acknowledging the </a:t>
            </a:r>
            <a:r>
              <a:rPr lang="en-US" sz="2800" b="1" dirty="0">
                <a:solidFill>
                  <a:srgbClr val="FFFF00"/>
                </a:solidFill>
              </a:rPr>
              <a:t>Right to </a:t>
            </a:r>
            <a:r>
              <a:rPr lang="en-US" sz="2800" b="1" dirty="0" err="1" smtClean="0">
                <a:solidFill>
                  <a:srgbClr val="FFFF00"/>
                </a:solidFill>
              </a:rPr>
              <a:t>CREaTe</a:t>
            </a:r>
            <a:r>
              <a:rPr lang="en-US" sz="2800" dirty="0">
                <a:solidFill>
                  <a:srgbClr val="FFFFFF"/>
                </a:solidFill>
              </a:rPr>
              <a:t>…</a:t>
            </a:r>
            <a:r>
              <a:rPr lang="en-US" sz="2800" dirty="0" smtClean="0">
                <a:solidFill>
                  <a:srgbClr val="FFFFFF"/>
                </a:solidFill>
              </a:rPr>
              <a:t>.</a:t>
            </a:r>
            <a:endParaRPr lang="en-US" sz="2800" dirty="0"/>
          </a:p>
          <a:p>
            <a:r>
              <a:rPr lang="en-US" sz="2800" b="1" dirty="0">
                <a:solidFill>
                  <a:srgbClr val="4BACC6"/>
                </a:solidFill>
              </a:rPr>
              <a:t>Mod</a:t>
            </a:r>
          </a:p>
          <a:p>
            <a:r>
              <a:rPr lang="en-US" sz="2800" b="1" dirty="0">
                <a:solidFill>
                  <a:srgbClr val="4BACC6"/>
                </a:solidFill>
              </a:rPr>
              <a:t>Use </a:t>
            </a:r>
          </a:p>
          <a:p>
            <a:r>
              <a:rPr lang="en-US" sz="2800" b="1" dirty="0">
                <a:solidFill>
                  <a:srgbClr val="4BACC6"/>
                </a:solidFill>
              </a:rPr>
              <a:t>Share </a:t>
            </a:r>
          </a:p>
          <a:p>
            <a:pPr marL="0" indent="0">
              <a:buNone/>
            </a:pPr>
            <a:r>
              <a:rPr lang="en-US" sz="2800" b="1" dirty="0" smtClean="0">
                <a:solidFill>
                  <a:srgbClr val="FFFF00"/>
                </a:solidFill>
              </a:rPr>
              <a:t>AS A </a:t>
            </a:r>
            <a:r>
              <a:rPr lang="en-US" sz="2800" b="1" dirty="0">
                <a:solidFill>
                  <a:srgbClr val="FFFF00"/>
                </a:solidFill>
              </a:rPr>
              <a:t>PRIVATE </a:t>
            </a:r>
            <a:r>
              <a:rPr lang="en-US" sz="2800" b="1" dirty="0" smtClean="0">
                <a:solidFill>
                  <a:srgbClr val="FFFF00"/>
                </a:solidFill>
              </a:rPr>
              <a:t>RIGHT </a:t>
            </a:r>
            <a:r>
              <a:rPr lang="en-US" sz="2800" b="1" dirty="0">
                <a:solidFill>
                  <a:srgbClr val="FFFF00"/>
                </a:solidFill>
              </a:rPr>
              <a:t>OF </a:t>
            </a:r>
            <a:r>
              <a:rPr lang="en-US" sz="2800" b="1" dirty="0" smtClean="0">
                <a:solidFill>
                  <a:srgbClr val="FFFF00"/>
                </a:solidFill>
              </a:rPr>
              <a:t>INDIVIDUALS</a:t>
            </a:r>
          </a:p>
          <a:p>
            <a:pPr marL="0" indent="0">
              <a:buNone/>
            </a:pPr>
            <a:endParaRPr lang="en-US" sz="2800" b="1" dirty="0" smtClean="0"/>
          </a:p>
          <a:p>
            <a:pPr marL="0" indent="0">
              <a:lnSpc>
                <a:spcPct val="110000"/>
              </a:lnSpc>
              <a:buNone/>
            </a:pPr>
            <a:r>
              <a:rPr lang="en-US" sz="2800" b="1" dirty="0" smtClean="0">
                <a:solidFill>
                  <a:schemeClr val="bg1"/>
                </a:solidFill>
              </a:rPr>
              <a:t>User Rights = </a:t>
            </a:r>
            <a:r>
              <a:rPr lang="en-US" sz="2800" b="1" dirty="0" smtClean="0">
                <a:solidFill>
                  <a:schemeClr val="bg1"/>
                </a:solidFill>
                <a:latin typeface="Apple Chancery"/>
                <a:cs typeface="Apple Chancery"/>
              </a:rPr>
              <a:t>S.C.C. “Pentalogy”</a:t>
            </a:r>
          </a:p>
          <a:p>
            <a:pPr marL="0" indent="0">
              <a:lnSpc>
                <a:spcPct val="110000"/>
              </a:lnSpc>
              <a:buNone/>
            </a:pPr>
            <a:r>
              <a:rPr lang="en-US" sz="2800" b="1" dirty="0" smtClean="0">
                <a:solidFill>
                  <a:schemeClr val="bg1"/>
                </a:solidFill>
              </a:rPr>
              <a:t>Right to Hyperlink = </a:t>
            </a:r>
            <a:r>
              <a:rPr lang="en-US" dirty="0" smtClean="0">
                <a:solidFill>
                  <a:schemeClr val="bg1"/>
                </a:solidFill>
                <a:latin typeface="+mn-lt"/>
              </a:rPr>
              <a:t>Crookes v. Newton (2011 SCC 47)</a:t>
            </a:r>
            <a:endParaRPr lang="en-US" dirty="0">
              <a:solidFill>
                <a:schemeClr val="bg1"/>
              </a:solidFill>
              <a:latin typeface="+mn-lt"/>
            </a:endParaRPr>
          </a:p>
        </p:txBody>
      </p:sp>
    </p:spTree>
    <p:extLst>
      <p:ext uri="{BB962C8B-B14F-4D97-AF65-F5344CB8AC3E}">
        <p14:creationId xmlns:p14="http://schemas.microsoft.com/office/powerpoint/2010/main" val="969505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9853"/>
            <a:ext cx="8229600" cy="764059"/>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b="1" cap="all" dirty="0" smtClean="0">
                <a:ln/>
                <a:solidFill>
                  <a:srgbClr val="00009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pple Chancery"/>
                <a:cs typeface="Apple Chancery"/>
              </a:rPr>
              <a:t>An Un-enumerated Right?</a:t>
            </a:r>
            <a:endParaRPr lang="en-US" sz="5400" b="1" cap="all" dirty="0">
              <a:ln/>
              <a:solidFill>
                <a:srgbClr val="00009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pple Chancery"/>
              <a:cs typeface="Apple Chancery"/>
            </a:endParaRPr>
          </a:p>
        </p:txBody>
      </p:sp>
      <p:sp>
        <p:nvSpPr>
          <p:cNvPr id="5" name="Content Placeholder 4"/>
          <p:cNvSpPr>
            <a:spLocks noGrp="1"/>
          </p:cNvSpPr>
          <p:nvPr>
            <p:ph sz="quarter" idx="10"/>
          </p:nvPr>
        </p:nvSpPr>
        <p:spPr>
          <a:xfrm>
            <a:off x="457200" y="1235727"/>
            <a:ext cx="8229600" cy="5045885"/>
          </a:xfrm>
        </p:spPr>
        <p:txBody>
          <a:bodyPr>
            <a:normAutofit/>
          </a:bodyPr>
          <a:lstStyle/>
          <a:p>
            <a:pPr marL="0" indent="0">
              <a:buNone/>
            </a:pPr>
            <a:r>
              <a:rPr lang="en-US" sz="3600" b="1" dirty="0" smtClean="0">
                <a:solidFill>
                  <a:srgbClr val="000000"/>
                </a:solidFill>
                <a:latin typeface="American Typewriter"/>
                <a:cs typeface="American Typewriter"/>
              </a:rPr>
              <a:t>                    Where is the    </a:t>
            </a:r>
          </a:p>
          <a:p>
            <a:pPr marL="0" indent="0">
              <a:buNone/>
            </a:pPr>
            <a:r>
              <a:rPr lang="en-US" sz="9600" b="1" dirty="0" smtClean="0">
                <a:solidFill>
                  <a:srgbClr val="0000FF"/>
                </a:solidFill>
                <a:latin typeface="American Typewriter"/>
                <a:cs typeface="American Typewriter"/>
              </a:rPr>
              <a:t>     </a:t>
            </a:r>
            <a:r>
              <a:rPr lang="en-US" sz="6000" b="1" dirty="0" smtClean="0">
                <a:solidFill>
                  <a:srgbClr val="0000FF"/>
                </a:solidFill>
                <a:latin typeface="American Typewriter"/>
                <a:cs typeface="American Typewriter"/>
              </a:rPr>
              <a:t>FREEDOM </a:t>
            </a:r>
            <a:r>
              <a:rPr lang="en-US" sz="6000" b="1" dirty="0" smtClean="0">
                <a:solidFill>
                  <a:srgbClr val="800000"/>
                </a:solidFill>
                <a:latin typeface="American Typewriter"/>
                <a:cs typeface="American Typewriter"/>
              </a:rPr>
              <a:t>TO</a:t>
            </a:r>
          </a:p>
          <a:p>
            <a:pPr marL="0" indent="0">
              <a:buNone/>
            </a:pPr>
            <a:r>
              <a:rPr lang="en-US" sz="6000" b="1" dirty="0" smtClean="0">
                <a:solidFill>
                  <a:srgbClr val="000090"/>
                </a:solidFill>
                <a:latin typeface="American Typewriter"/>
                <a:cs typeface="American Typewriter"/>
              </a:rPr>
              <a:t>    </a:t>
            </a:r>
            <a:r>
              <a:rPr lang="en-US" sz="9600" b="1" dirty="0" smtClean="0">
                <a:solidFill>
                  <a:srgbClr val="000090"/>
                </a:solidFill>
                <a:latin typeface="American Typewriter"/>
                <a:cs typeface="American Typewriter"/>
              </a:rPr>
              <a:t> </a:t>
            </a:r>
            <a:r>
              <a:rPr lang="en-US" sz="9600" b="1" dirty="0" smtClean="0">
                <a:solidFill>
                  <a:srgbClr val="4BACC6"/>
                </a:solidFill>
                <a:latin typeface="American Typewriter"/>
                <a:cs typeface="American Typewriter"/>
                <a:sym typeface="Wingdings"/>
              </a:rPr>
              <a:t></a:t>
            </a:r>
            <a:r>
              <a:rPr lang="en-US" sz="9600" b="1" dirty="0" smtClean="0">
                <a:solidFill>
                  <a:srgbClr val="000090"/>
                </a:solidFill>
                <a:latin typeface="American Typewriter"/>
                <a:cs typeface="American Typewriter"/>
              </a:rPr>
              <a:t>MOD</a:t>
            </a:r>
            <a:r>
              <a:rPr lang="en-US" sz="9600" b="1" dirty="0" smtClean="0">
                <a:solidFill>
                  <a:schemeClr val="accent5"/>
                </a:solidFill>
                <a:latin typeface="American Typewriter"/>
                <a:cs typeface="American Typewriter"/>
                <a:sym typeface="Wingdings"/>
              </a:rPr>
              <a:t></a:t>
            </a:r>
            <a:r>
              <a:rPr lang="en-US" sz="9600" b="1" dirty="0" smtClean="0">
                <a:solidFill>
                  <a:srgbClr val="000090"/>
                </a:solidFill>
                <a:latin typeface="American Typewriter"/>
                <a:cs typeface="American Typewriter"/>
              </a:rPr>
              <a:t>/</a:t>
            </a:r>
            <a:r>
              <a:rPr lang="en-US" sz="9600" b="1" dirty="0" smtClean="0">
                <a:solidFill>
                  <a:srgbClr val="800000"/>
                </a:solidFill>
                <a:latin typeface="American Typewriter"/>
                <a:cs typeface="American Typewriter"/>
              </a:rPr>
              <a:t> </a:t>
            </a:r>
          </a:p>
          <a:p>
            <a:pPr marL="0" indent="0">
              <a:buNone/>
            </a:pPr>
            <a:r>
              <a:rPr lang="en-US" sz="9600" b="1" dirty="0" smtClean="0">
                <a:solidFill>
                  <a:srgbClr val="660066"/>
                </a:solidFill>
                <a:latin typeface="American Typewriter"/>
                <a:cs typeface="American Typewriter"/>
              </a:rPr>
              <a:t>     </a:t>
            </a:r>
            <a:r>
              <a:rPr lang="en-US" sz="9600" b="1" dirty="0" err="1" smtClean="0">
                <a:solidFill>
                  <a:srgbClr val="660066"/>
                </a:solidFill>
                <a:latin typeface="American Typewriter"/>
                <a:cs typeface="American Typewriter"/>
              </a:rPr>
              <a:t>C</a:t>
            </a:r>
            <a:r>
              <a:rPr lang="en-US" sz="9600" b="1" dirty="0" err="1" smtClean="0">
                <a:solidFill>
                  <a:srgbClr val="FFFF00"/>
                </a:solidFill>
                <a:latin typeface="American Typewriter"/>
                <a:cs typeface="American Typewriter"/>
              </a:rPr>
              <a:t>R</a:t>
            </a:r>
            <a:r>
              <a:rPr lang="en-US" sz="9600" b="1" dirty="0" err="1" smtClean="0">
                <a:solidFill>
                  <a:schemeClr val="accent5"/>
                </a:solidFill>
                <a:latin typeface="American Typewriter"/>
                <a:cs typeface="American Typewriter"/>
              </a:rPr>
              <a:t>E</a:t>
            </a:r>
            <a:r>
              <a:rPr lang="en-US" sz="9600" b="1" dirty="0" err="1" smtClean="0">
                <a:solidFill>
                  <a:srgbClr val="008000"/>
                </a:solidFill>
                <a:latin typeface="American Typewriter"/>
                <a:cs typeface="American Typewriter"/>
              </a:rPr>
              <a:t>A</a:t>
            </a:r>
            <a:r>
              <a:rPr lang="en-US" sz="9600" b="1" dirty="0" err="1" smtClean="0">
                <a:solidFill>
                  <a:schemeClr val="tx1"/>
                </a:solidFill>
                <a:latin typeface="American Typewriter"/>
                <a:cs typeface="American Typewriter"/>
              </a:rPr>
              <a:t>t</a:t>
            </a:r>
            <a:r>
              <a:rPr lang="en-US" sz="9600" b="1" dirty="0" err="1" smtClean="0">
                <a:solidFill>
                  <a:srgbClr val="FF6600"/>
                </a:solidFill>
                <a:latin typeface="American Typewriter"/>
                <a:cs typeface="American Typewriter"/>
              </a:rPr>
              <a:t>E</a:t>
            </a:r>
            <a:r>
              <a:rPr lang="en-US" sz="9600" b="1" dirty="0" smtClean="0">
                <a:latin typeface="American Typewriter"/>
                <a:cs typeface="American Typewriter"/>
              </a:rPr>
              <a:t> </a:t>
            </a:r>
            <a:r>
              <a:rPr lang="en-US" sz="9600" b="1" dirty="0" smtClean="0">
                <a:solidFill>
                  <a:srgbClr val="000000"/>
                </a:solidFill>
                <a:latin typeface="American Typewriter"/>
                <a:cs typeface="American Typewriter"/>
              </a:rPr>
              <a:t>?</a:t>
            </a:r>
            <a:endParaRPr lang="en-US" sz="9600" b="1" dirty="0">
              <a:solidFill>
                <a:srgbClr val="000000"/>
              </a:solidFill>
              <a:latin typeface="American Typewriter"/>
              <a:cs typeface="American Typewriter"/>
            </a:endParaRPr>
          </a:p>
        </p:txBody>
      </p:sp>
    </p:spTree>
    <p:extLst>
      <p:ext uri="{BB962C8B-B14F-4D97-AF65-F5344CB8AC3E}">
        <p14:creationId xmlns:p14="http://schemas.microsoft.com/office/powerpoint/2010/main" val="233040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509" y="137303"/>
            <a:ext cx="8844491" cy="995447"/>
          </a:xfrm>
        </p:spPr>
        <p:txBody>
          <a:bodyPr>
            <a:normAutofit fontScale="90000"/>
          </a:bodyPr>
          <a:lstStyle/>
          <a:p>
            <a:r>
              <a:rPr lang="en-US" sz="5300" b="1" dirty="0" smtClean="0">
                <a:solidFill>
                  <a:srgbClr val="FFFF00"/>
                </a:solidFill>
                <a:latin typeface="+mn-lt"/>
                <a:cs typeface="Apple Chancery"/>
              </a:rPr>
              <a:t/>
            </a:r>
            <a:br>
              <a:rPr lang="en-US" sz="5300" b="1" dirty="0" smtClean="0">
                <a:solidFill>
                  <a:srgbClr val="FFFF00"/>
                </a:solidFill>
                <a:latin typeface="+mn-lt"/>
                <a:cs typeface="Apple Chancery"/>
              </a:rPr>
            </a:br>
            <a:r>
              <a:rPr lang="en-US" sz="5300" b="1" dirty="0" smtClean="0">
                <a:solidFill>
                  <a:srgbClr val="FFFF00"/>
                </a:solidFill>
                <a:latin typeface="Apple Chancery"/>
                <a:cs typeface="Apple Chancery"/>
              </a:rPr>
              <a:t>Concept to Reflect On </a:t>
            </a:r>
            <a:r>
              <a:rPr lang="en-US" sz="2700" b="1" dirty="0" smtClean="0">
                <a:solidFill>
                  <a:schemeClr val="bg1"/>
                </a:solidFill>
                <a:latin typeface="+mn-lt"/>
              </a:rPr>
              <a:t>(for the next while</a:t>
            </a:r>
            <a:r>
              <a:rPr lang="en-US" sz="2700" b="1" dirty="0">
                <a:solidFill>
                  <a:schemeClr val="bg1"/>
                </a:solidFill>
                <a:latin typeface="+mn-lt"/>
              </a:rPr>
              <a:t>)</a:t>
            </a:r>
            <a:r>
              <a:rPr lang="en-US" sz="2700" b="1" dirty="0" smtClean="0">
                <a:solidFill>
                  <a:schemeClr val="bg1"/>
                </a:solidFill>
                <a:latin typeface="+mn-lt"/>
              </a:rPr>
              <a:t> </a:t>
            </a:r>
            <a:r>
              <a:rPr lang="en-US" dirty="0" smtClean="0"/>
              <a:t/>
            </a:r>
            <a:br>
              <a:rPr lang="en-US" dirty="0" smtClean="0"/>
            </a:br>
            <a:endParaRPr lang="en-US" dirty="0"/>
          </a:p>
        </p:txBody>
      </p:sp>
      <p:sp>
        <p:nvSpPr>
          <p:cNvPr id="3" name="Content Placeholder 2"/>
          <p:cNvSpPr>
            <a:spLocks noGrp="1"/>
          </p:cNvSpPr>
          <p:nvPr>
            <p:ph sz="quarter" idx="10"/>
          </p:nvPr>
        </p:nvSpPr>
        <p:spPr>
          <a:xfrm>
            <a:off x="457200" y="1132750"/>
            <a:ext cx="8229600" cy="4593384"/>
          </a:xfrm>
        </p:spPr>
        <p:txBody>
          <a:bodyPr/>
          <a:lstStyle/>
          <a:p>
            <a:pPr marL="0" indent="0">
              <a:buNone/>
            </a:pPr>
            <a:r>
              <a:rPr lang="en-US" sz="3600" b="1" dirty="0" smtClean="0">
                <a:solidFill>
                  <a:schemeClr val="accent4">
                    <a:lumMod val="60000"/>
                    <a:lumOff val="40000"/>
                  </a:schemeClr>
                </a:solidFill>
                <a:latin typeface="+mn-lt"/>
              </a:rPr>
              <a:t>    PERSONAL  </a:t>
            </a:r>
            <a:r>
              <a:rPr lang="en-US" sz="3600" dirty="0" smtClean="0">
                <a:solidFill>
                  <a:schemeClr val="accent4">
                    <a:lumMod val="60000"/>
                    <a:lumOff val="40000"/>
                  </a:schemeClr>
                </a:solidFill>
                <a:latin typeface="+mn-lt"/>
              </a:rPr>
              <a:t>        </a:t>
            </a:r>
            <a:r>
              <a:rPr lang="en-US" sz="3600" b="1" i="1" dirty="0" smtClean="0">
                <a:solidFill>
                  <a:schemeClr val="accent4">
                    <a:lumMod val="60000"/>
                    <a:lumOff val="40000"/>
                  </a:schemeClr>
                </a:solidFill>
                <a:latin typeface="+mn-lt"/>
              </a:rPr>
              <a:t>CREATIVITY</a:t>
            </a:r>
          </a:p>
          <a:p>
            <a:pPr marL="0" indent="0">
              <a:buNone/>
            </a:pPr>
            <a:endParaRPr lang="en-US" dirty="0"/>
          </a:p>
          <a:p>
            <a:pPr marL="0" indent="0">
              <a:buNone/>
            </a:pPr>
            <a:r>
              <a:rPr lang="en-US" sz="2800" b="1" dirty="0" smtClean="0"/>
              <a:t>                       </a:t>
            </a:r>
            <a:r>
              <a:rPr lang="en-US" sz="2800" b="1" dirty="0" smtClean="0">
                <a:solidFill>
                  <a:schemeClr val="bg1"/>
                </a:solidFill>
                <a:latin typeface="+mn-lt"/>
              </a:rPr>
              <a:t> as part of an</a:t>
            </a:r>
          </a:p>
          <a:p>
            <a:pPr marL="0" indent="0">
              <a:buNone/>
            </a:pPr>
            <a:endParaRPr lang="en-US" dirty="0"/>
          </a:p>
          <a:p>
            <a:pPr marL="0" indent="0">
              <a:buNone/>
            </a:pPr>
            <a:r>
              <a:rPr lang="en-US" sz="3600" b="1" dirty="0" smtClean="0">
                <a:solidFill>
                  <a:srgbClr val="3366FF"/>
                </a:solidFill>
              </a:rPr>
              <a:t> </a:t>
            </a:r>
            <a:r>
              <a:rPr lang="en-US" sz="3600" b="1" dirty="0" smtClean="0">
                <a:solidFill>
                  <a:schemeClr val="accent5"/>
                </a:solidFill>
              </a:rPr>
              <a:t> INTERACTIVE</a:t>
            </a:r>
            <a:r>
              <a:rPr lang="en-US" dirty="0" smtClean="0">
                <a:solidFill>
                  <a:schemeClr val="accent5"/>
                </a:solidFill>
              </a:rPr>
              <a:t>         </a:t>
            </a:r>
            <a:r>
              <a:rPr lang="en-US" sz="3600" b="1" i="1" dirty="0" smtClean="0">
                <a:solidFill>
                  <a:schemeClr val="accent5"/>
                </a:solidFill>
              </a:rPr>
              <a:t>ENVIRONMENT</a:t>
            </a:r>
            <a:endParaRPr lang="en-US" sz="3600" i="1" dirty="0">
              <a:solidFill>
                <a:schemeClr val="accent5"/>
              </a:solidFill>
            </a:endParaRPr>
          </a:p>
          <a:p>
            <a:pPr marL="0" indent="0">
              <a:buNone/>
            </a:pPr>
            <a:endParaRPr lang="en-US" i="1" dirty="0" smtClean="0">
              <a:solidFill>
                <a:schemeClr val="tx1">
                  <a:lumMod val="75000"/>
                  <a:lumOff val="25000"/>
                </a:schemeClr>
              </a:solidFill>
            </a:endParaRPr>
          </a:p>
          <a:p>
            <a:pPr marL="0" indent="0">
              <a:buNone/>
            </a:pPr>
            <a:r>
              <a:rPr lang="en-US" sz="4000" dirty="0" smtClean="0">
                <a:solidFill>
                  <a:schemeClr val="bg1"/>
                </a:solidFill>
                <a:latin typeface="Brush Script MT Italic"/>
                <a:cs typeface="Brush Script MT Italic"/>
              </a:rPr>
              <a:t>Same or different from books, TV, Film </a:t>
            </a:r>
            <a:r>
              <a:rPr lang="en-US" sz="4000" dirty="0" err="1" smtClean="0">
                <a:solidFill>
                  <a:schemeClr val="bg1"/>
                </a:solidFill>
                <a:latin typeface="Brush Script MT Italic"/>
                <a:cs typeface="Brush Script MT Italic"/>
              </a:rPr>
              <a:t>etc</a:t>
            </a:r>
            <a:r>
              <a:rPr lang="en-US" sz="4000" dirty="0" smtClean="0">
                <a:solidFill>
                  <a:schemeClr val="bg1"/>
                </a:solidFill>
                <a:latin typeface="Brush Script MT Italic"/>
                <a:cs typeface="Brush Script MT Italic"/>
              </a:rPr>
              <a:t>?</a:t>
            </a:r>
          </a:p>
          <a:p>
            <a:pPr marL="0" indent="0">
              <a:buNone/>
            </a:pPr>
            <a:r>
              <a:rPr lang="en-US" sz="4000" dirty="0" smtClean="0">
                <a:solidFill>
                  <a:schemeClr val="bg1"/>
                </a:solidFill>
                <a:latin typeface="Brush Script MT Italic"/>
                <a:cs typeface="Brush Script MT Italic"/>
              </a:rPr>
              <a:t>Same or different from sports, music </a:t>
            </a:r>
            <a:r>
              <a:rPr lang="en-US" sz="4000" dirty="0" err="1" smtClean="0">
                <a:solidFill>
                  <a:schemeClr val="bg1"/>
                </a:solidFill>
                <a:latin typeface="Brush Script MT Italic"/>
                <a:cs typeface="Brush Script MT Italic"/>
              </a:rPr>
              <a:t>etc</a:t>
            </a:r>
            <a:r>
              <a:rPr lang="en-US" sz="4000" dirty="0" smtClean="0">
                <a:solidFill>
                  <a:schemeClr val="bg1"/>
                </a:solidFill>
                <a:latin typeface="Brush Script MT Italic"/>
                <a:cs typeface="Brush Script MT Italic"/>
              </a:rPr>
              <a:t>?</a:t>
            </a:r>
            <a:endParaRPr lang="en-US" sz="4000" dirty="0">
              <a:solidFill>
                <a:schemeClr val="bg1"/>
              </a:solidFill>
              <a:latin typeface="Brush Script MT Italic"/>
              <a:cs typeface="Brush Script MT Italic"/>
            </a:endParaRPr>
          </a:p>
        </p:txBody>
      </p:sp>
    </p:spTree>
    <p:extLst>
      <p:ext uri="{BB962C8B-B14F-4D97-AF65-F5344CB8AC3E}">
        <p14:creationId xmlns:p14="http://schemas.microsoft.com/office/powerpoint/2010/main" val="129191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07"/>
            <a:ext cx="8229600" cy="831453"/>
          </a:xfrm>
        </p:spPr>
        <p:txBody>
          <a:bodyPr/>
          <a:lstStyle/>
          <a:p>
            <a:r>
              <a:rPr lang="en-US" b="1" dirty="0" smtClean="0">
                <a:solidFill>
                  <a:srgbClr val="FFFF00"/>
                </a:solidFill>
                <a:latin typeface="+mn-lt"/>
              </a:rPr>
              <a:t>          Problem to think about…</a:t>
            </a:r>
            <a:endParaRPr lang="en-US" b="1" dirty="0">
              <a:solidFill>
                <a:srgbClr val="FFFF00"/>
              </a:solidFill>
              <a:latin typeface="+mn-lt"/>
            </a:endParaRPr>
          </a:p>
        </p:txBody>
      </p:sp>
      <p:pic>
        <p:nvPicPr>
          <p:cNvPr id="4" name="Picture 3" descr="Screen Shot 2014-09-21 at 8.24.31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9578" y="946360"/>
            <a:ext cx="5117528" cy="4572856"/>
          </a:xfrm>
          <a:prstGeom prst="rect">
            <a:avLst/>
          </a:prstGeom>
        </p:spPr>
      </p:pic>
      <p:sp>
        <p:nvSpPr>
          <p:cNvPr id="5" name="Rectangle 4"/>
          <p:cNvSpPr/>
          <p:nvPr/>
        </p:nvSpPr>
        <p:spPr>
          <a:xfrm>
            <a:off x="1929968" y="5519216"/>
            <a:ext cx="6957610" cy="369332"/>
          </a:xfrm>
          <a:prstGeom prst="rect">
            <a:avLst/>
          </a:prstGeom>
        </p:spPr>
        <p:txBody>
          <a:bodyPr wrap="square">
            <a:spAutoFit/>
          </a:bodyPr>
          <a:lstStyle/>
          <a:p>
            <a:r>
              <a:rPr lang="en-US" dirty="0">
                <a:hlinkClick r:id="rId3"/>
              </a:rPr>
              <a:t>http://papers.ssrn.com/sol3/papers.cfm?abstract_id=</a:t>
            </a:r>
            <a:r>
              <a:rPr lang="en-US" dirty="0" smtClean="0">
                <a:hlinkClick r:id="rId3"/>
              </a:rPr>
              <a:t>2465590</a:t>
            </a:r>
            <a:r>
              <a:rPr lang="en-US" dirty="0" smtClean="0"/>
              <a:t> </a:t>
            </a:r>
            <a:endParaRPr lang="en-US" dirty="0"/>
          </a:p>
        </p:txBody>
      </p:sp>
    </p:spTree>
    <p:extLst>
      <p:ext uri="{BB962C8B-B14F-4D97-AF65-F5344CB8AC3E}">
        <p14:creationId xmlns:p14="http://schemas.microsoft.com/office/powerpoint/2010/main" val="1795030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228" y="0"/>
            <a:ext cx="8420771" cy="1342593"/>
          </a:xfrm>
        </p:spPr>
        <p:txBody>
          <a:bodyPr>
            <a:noAutofit/>
          </a:bodyPr>
          <a:lstStyle/>
          <a:p>
            <a:r>
              <a:rPr lang="en-US" sz="4400" b="1" dirty="0" smtClean="0">
                <a:solidFill>
                  <a:srgbClr val="FFFF00"/>
                </a:solidFill>
                <a:latin typeface="+mn-lt"/>
              </a:rPr>
              <a:t>      The formal answer… </a:t>
            </a:r>
            <a:endParaRPr lang="en-US" sz="4400" b="1" dirty="0">
              <a:solidFill>
                <a:srgbClr val="FFFF00"/>
              </a:solidFill>
              <a:latin typeface="+mn-lt"/>
            </a:endParaRPr>
          </a:p>
        </p:txBody>
      </p:sp>
      <p:pic>
        <p:nvPicPr>
          <p:cNvPr id="4" name="Content Placeholder 3" descr="Screen Shot 2015-03-11 at 7.58.52 PM.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19" t="-1518" r="-1132" b="-1876"/>
          <a:stretch/>
        </p:blipFill>
        <p:spPr>
          <a:xfrm>
            <a:off x="1481738" y="1342593"/>
            <a:ext cx="6243034" cy="4464505"/>
          </a:xfrm>
        </p:spPr>
      </p:pic>
    </p:spTree>
    <p:extLst>
      <p:ext uri="{BB962C8B-B14F-4D97-AF65-F5344CB8AC3E}">
        <p14:creationId xmlns:p14="http://schemas.microsoft.com/office/powerpoint/2010/main" val="266559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38"/>
            <a:ext cx="9144000" cy="1016000"/>
          </a:xfrm>
        </p:spPr>
        <p:txBody>
          <a:bodyPr>
            <a:normAutofit/>
          </a:bodyPr>
          <a:lstStyle/>
          <a:p>
            <a:r>
              <a:rPr lang="en-US" sz="3200" dirty="0" smtClean="0"/>
              <a:t>   </a:t>
            </a:r>
            <a:r>
              <a:rPr lang="en-US" sz="3200" dirty="0">
                <a:solidFill>
                  <a:srgbClr val="FFFF00"/>
                </a:solidFill>
              </a:rPr>
              <a:t> </a:t>
            </a:r>
            <a:r>
              <a:rPr lang="en-US" b="1" dirty="0" smtClean="0">
                <a:solidFill>
                  <a:srgbClr val="FFFF00"/>
                </a:solidFill>
                <a:latin typeface="Arial"/>
                <a:cs typeface="Arial"/>
              </a:rPr>
              <a:t>Right to Mod/Right to </a:t>
            </a:r>
            <a:r>
              <a:rPr lang="en-US" b="1" dirty="0" err="1" smtClean="0">
                <a:solidFill>
                  <a:srgbClr val="FFFF00"/>
                </a:solidFill>
                <a:latin typeface="Arial"/>
                <a:cs typeface="Arial"/>
              </a:rPr>
              <a:t>CreaTe</a:t>
            </a:r>
            <a:endParaRPr lang="en-US" b="1" dirty="0">
              <a:solidFill>
                <a:srgbClr val="FFFF00"/>
              </a:solidFill>
              <a:latin typeface="Arial"/>
              <a:cs typeface="Arial"/>
            </a:endParaRPr>
          </a:p>
        </p:txBody>
      </p:sp>
      <p:sp>
        <p:nvSpPr>
          <p:cNvPr id="3" name="Content Placeholder 2"/>
          <p:cNvSpPr>
            <a:spLocks noGrp="1"/>
          </p:cNvSpPr>
          <p:nvPr>
            <p:ph sz="quarter" idx="10"/>
          </p:nvPr>
        </p:nvSpPr>
        <p:spPr>
          <a:xfrm>
            <a:off x="249028" y="1018838"/>
            <a:ext cx="8894972" cy="4707296"/>
          </a:xfrm>
        </p:spPr>
        <p:txBody>
          <a:bodyPr>
            <a:normAutofit/>
          </a:bodyPr>
          <a:lstStyle/>
          <a:p>
            <a:pPr marL="0" indent="0">
              <a:buNone/>
            </a:pPr>
            <a:r>
              <a:rPr lang="en-US" sz="3200" b="1" dirty="0" smtClean="0">
                <a:solidFill>
                  <a:schemeClr val="bg1"/>
                </a:solidFill>
                <a:latin typeface="+mn-lt"/>
                <a:cs typeface="Avenir Black Oblique"/>
              </a:rPr>
              <a:t>Can these</a:t>
            </a:r>
            <a:r>
              <a:rPr lang="en-US" sz="3200" b="1" dirty="0" smtClean="0">
                <a:solidFill>
                  <a:srgbClr val="008000"/>
                </a:solidFill>
                <a:latin typeface="+mn-lt"/>
                <a:cs typeface="Avenir Black Oblique"/>
              </a:rPr>
              <a:t> </a:t>
            </a:r>
            <a:r>
              <a:rPr lang="en-US" sz="3200" b="1" dirty="0" smtClean="0">
                <a:solidFill>
                  <a:srgbClr val="FFFF00"/>
                </a:solidFill>
                <a:latin typeface="+mn-lt"/>
                <a:cs typeface="Avenir Black Oblique"/>
              </a:rPr>
              <a:t>“right(s)” </a:t>
            </a:r>
            <a:r>
              <a:rPr lang="en-US" sz="3200" b="1" dirty="0" smtClean="0">
                <a:solidFill>
                  <a:srgbClr val="FFFFFF"/>
                </a:solidFill>
                <a:latin typeface="+mn-lt"/>
                <a:cs typeface="Avenir Black Oblique"/>
              </a:rPr>
              <a:t>be established? </a:t>
            </a:r>
          </a:p>
          <a:p>
            <a:pPr marL="0" indent="0">
              <a:buNone/>
            </a:pPr>
            <a:r>
              <a:rPr lang="en-US" sz="3200" b="1" dirty="0" smtClean="0">
                <a:solidFill>
                  <a:srgbClr val="FFFFFF"/>
                </a:solidFill>
                <a:latin typeface="+mn-lt"/>
                <a:cs typeface="Avenir Black Oblique"/>
              </a:rPr>
              <a:t>&amp; if so through which </a:t>
            </a:r>
            <a:r>
              <a:rPr lang="en-US" sz="3200" b="1" dirty="0" smtClean="0">
                <a:solidFill>
                  <a:schemeClr val="tx2">
                    <a:lumMod val="40000"/>
                    <a:lumOff val="60000"/>
                  </a:schemeClr>
                </a:solidFill>
                <a:latin typeface="+mn-lt"/>
                <a:cs typeface="Avenir Black Oblique"/>
              </a:rPr>
              <a:t>legal</a:t>
            </a:r>
            <a:r>
              <a:rPr lang="en-US" sz="3200" b="1" dirty="0" smtClean="0">
                <a:solidFill>
                  <a:srgbClr val="FFFFFF"/>
                </a:solidFill>
                <a:latin typeface="+mn-lt"/>
                <a:cs typeface="Avenir Black Oblique"/>
              </a:rPr>
              <a:t> pathways?</a:t>
            </a:r>
          </a:p>
          <a:p>
            <a:pPr marL="0" indent="0">
              <a:buNone/>
            </a:pPr>
            <a:endParaRPr lang="en-US" b="1" dirty="0" smtClean="0">
              <a:solidFill>
                <a:schemeClr val="bg1"/>
              </a:solidFill>
            </a:endParaRPr>
          </a:p>
          <a:p>
            <a:pPr marL="0" indent="0">
              <a:buNone/>
            </a:pPr>
            <a:r>
              <a:rPr lang="en-US" sz="2800" b="1" dirty="0" smtClean="0">
                <a:solidFill>
                  <a:schemeClr val="bg1"/>
                </a:solidFill>
                <a:latin typeface="+mn-lt"/>
              </a:rPr>
              <a:t>Core of anti-mod sentiment + attitude to overcome</a:t>
            </a:r>
            <a:r>
              <a:rPr lang="en-US" sz="2800" b="1" dirty="0" smtClean="0">
                <a:solidFill>
                  <a:schemeClr val="tx1"/>
                </a:solidFill>
                <a:latin typeface="+mn-lt"/>
              </a:rPr>
              <a:t>:</a:t>
            </a:r>
          </a:p>
          <a:p>
            <a:pPr marL="0" indent="0">
              <a:buNone/>
            </a:pPr>
            <a:r>
              <a:rPr lang="en-US" dirty="0" smtClean="0">
                <a:solidFill>
                  <a:srgbClr val="FF6600"/>
                </a:solidFill>
                <a:latin typeface="+mn-lt"/>
              </a:rPr>
              <a:t>“</a:t>
            </a:r>
            <a:r>
              <a:rPr lang="en-US" i="1" dirty="0" smtClean="0">
                <a:solidFill>
                  <a:srgbClr val="FF6600"/>
                </a:solidFill>
                <a:latin typeface="+mn-lt"/>
              </a:rPr>
              <a:t>[W]e believe it is our duty to uphold the </a:t>
            </a:r>
            <a:r>
              <a:rPr lang="en-US" b="1" i="1" u="sng" dirty="0" smtClean="0">
                <a:solidFill>
                  <a:srgbClr val="FF6600"/>
                </a:solidFill>
                <a:latin typeface="+mn-lt"/>
              </a:rPr>
              <a:t>integrity</a:t>
            </a:r>
            <a:r>
              <a:rPr lang="en-US" i="1" dirty="0" smtClean="0">
                <a:solidFill>
                  <a:srgbClr val="FF6600"/>
                </a:solidFill>
                <a:latin typeface="+mn-lt"/>
              </a:rPr>
              <a:t> of our work.</a:t>
            </a:r>
            <a:r>
              <a:rPr lang="en-US" dirty="0" smtClean="0">
                <a:solidFill>
                  <a:srgbClr val="FF6600"/>
                </a:solidFill>
              </a:rPr>
              <a:t>”</a:t>
            </a:r>
          </a:p>
          <a:p>
            <a:pPr marL="0" indent="0">
              <a:buNone/>
            </a:pPr>
            <a:r>
              <a:rPr lang="en-US" dirty="0" smtClean="0">
                <a:solidFill>
                  <a:schemeClr val="bg1"/>
                </a:solidFill>
                <a:latin typeface="+mn-lt"/>
              </a:rPr>
              <a:t>Statement by general manager of </a:t>
            </a:r>
            <a:r>
              <a:rPr lang="en-US" dirty="0" err="1" smtClean="0">
                <a:solidFill>
                  <a:schemeClr val="bg1"/>
                </a:solidFill>
                <a:latin typeface="+mn-lt"/>
              </a:rPr>
              <a:t>Tecmo</a:t>
            </a:r>
            <a:r>
              <a:rPr lang="en-US" dirty="0" smtClean="0">
                <a:solidFill>
                  <a:schemeClr val="bg1"/>
                </a:solidFill>
                <a:latin typeface="+mn-lt"/>
              </a:rPr>
              <a:t> Inc. re action against online forum members who released mod “skins” for (among other games) “</a:t>
            </a:r>
            <a:r>
              <a:rPr lang="en-US" sz="2800" b="1" spc="300" dirty="0" smtClean="0">
                <a:ln w="11430" cmpd="sng">
                  <a:solidFill>
                    <a:schemeClr val="accent1">
                      <a:tint val="10000"/>
                    </a:schemeClr>
                  </a:solidFill>
                  <a:prstDash val="solid"/>
                  <a:miter lim="800000"/>
                </a:ln>
                <a:solidFill>
                  <a:schemeClr val="tx2">
                    <a:lumMod val="40000"/>
                    <a:lumOff val="60000"/>
                  </a:schemeClr>
                </a:solidFill>
                <a:effectLst>
                  <a:glow rad="45500">
                    <a:schemeClr val="accent1">
                      <a:satMod val="220000"/>
                      <a:alpha val="35000"/>
                    </a:schemeClr>
                  </a:glow>
                </a:effectLst>
              </a:rPr>
              <a:t>Dead or Alive </a:t>
            </a:r>
            <a:r>
              <a:rPr lang="en-US" sz="2800" b="1" spc="300" dirty="0" err="1" smtClean="0">
                <a:ln w="11430" cmpd="sng">
                  <a:solidFill>
                    <a:schemeClr val="accent1">
                      <a:tint val="10000"/>
                    </a:schemeClr>
                  </a:solidFill>
                  <a:prstDash val="solid"/>
                  <a:miter lim="800000"/>
                </a:ln>
                <a:solidFill>
                  <a:schemeClr val="tx2">
                    <a:lumMod val="40000"/>
                    <a:lumOff val="60000"/>
                  </a:schemeClr>
                </a:solidFill>
                <a:effectLst>
                  <a:glow rad="45500">
                    <a:schemeClr val="accent1">
                      <a:satMod val="220000"/>
                      <a:alpha val="35000"/>
                    </a:schemeClr>
                  </a:glow>
                </a:effectLst>
              </a:rPr>
              <a:t>Xtreme</a:t>
            </a:r>
            <a:r>
              <a:rPr lang="en-US" sz="2800" b="1" spc="300" dirty="0" smtClean="0">
                <a:ln w="11430" cmpd="sng">
                  <a:solidFill>
                    <a:schemeClr val="accent1">
                      <a:tint val="10000"/>
                    </a:schemeClr>
                  </a:solidFill>
                  <a:prstDash val="solid"/>
                  <a:miter lim="800000"/>
                </a:ln>
                <a:solidFill>
                  <a:schemeClr val="tx2">
                    <a:lumMod val="40000"/>
                    <a:lumOff val="60000"/>
                  </a:schemeClr>
                </a:solidFill>
                <a:effectLst>
                  <a:glow rad="45500">
                    <a:schemeClr val="accent1">
                      <a:satMod val="220000"/>
                      <a:alpha val="35000"/>
                    </a:schemeClr>
                  </a:glow>
                </a:effectLst>
              </a:rPr>
              <a:t> Beach Volleyball</a:t>
            </a:r>
            <a:r>
              <a:rPr lang="en-US" sz="2800" dirty="0" smtClean="0">
                <a:solidFill>
                  <a:srgbClr val="FFFFFF"/>
                </a:solidFill>
              </a:rPr>
              <a:t>”</a:t>
            </a:r>
            <a:r>
              <a:rPr lang="en-US" dirty="0" smtClean="0">
                <a:solidFill>
                  <a:srgbClr val="FFFFFF"/>
                </a:solidFill>
              </a:rPr>
              <a:t>.</a:t>
            </a:r>
          </a:p>
          <a:p>
            <a:pPr marL="0" indent="0">
              <a:buNone/>
            </a:pPr>
            <a:endParaRPr lang="en-US" dirty="0" smtClean="0"/>
          </a:p>
          <a:p>
            <a:pPr marL="457200" indent="-457200">
              <a:buAutoNum type="arabicPeriod"/>
            </a:pPr>
            <a:endParaRPr lang="en-US" dirty="0"/>
          </a:p>
        </p:txBody>
      </p:sp>
      <p:pic>
        <p:nvPicPr>
          <p:cNvPr id="5" name="Content Placeholder 5" descr="Doaxbvbox.jpg"/>
          <p:cNvPicPr>
            <a:picLocks noChangeAspect="1"/>
          </p:cNvPicPr>
          <p:nvPr/>
        </p:nvPicPr>
        <p:blipFill rotWithShape="1">
          <a:blip r:embed="rId2" cstate="screen">
            <a:extLst>
              <a:ext uri="{28A0092B-C50C-407E-A947-70E740481C1C}">
                <a14:useLocalDpi xmlns:a14="http://schemas.microsoft.com/office/drawing/2010/main"/>
              </a:ext>
            </a:extLst>
          </a:blip>
          <a:srcRect l="-207" r="-855"/>
          <a:stretch/>
        </p:blipFill>
        <p:spPr>
          <a:xfrm>
            <a:off x="4732654" y="4370691"/>
            <a:ext cx="3760488" cy="1693526"/>
          </a:xfrm>
          <a:prstGeom prst="rect">
            <a:avLst/>
          </a:prstGeom>
        </p:spPr>
      </p:pic>
    </p:spTree>
    <p:extLst>
      <p:ext uri="{BB962C8B-B14F-4D97-AF65-F5344CB8AC3E}">
        <p14:creationId xmlns:p14="http://schemas.microsoft.com/office/powerpoint/2010/main" val="2540410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228" y="0"/>
            <a:ext cx="8420771" cy="1342593"/>
          </a:xfrm>
        </p:spPr>
        <p:txBody>
          <a:bodyPr>
            <a:noAutofit/>
          </a:bodyPr>
          <a:lstStyle/>
          <a:p>
            <a:r>
              <a:rPr lang="en-US" sz="4400" b="1" dirty="0" smtClean="0">
                <a:solidFill>
                  <a:srgbClr val="FFFF00"/>
                </a:solidFill>
                <a:latin typeface="+mn-lt"/>
              </a:rPr>
              <a:t>Creators do not need (nor want)</a:t>
            </a:r>
            <a:r>
              <a:rPr lang="en-US" sz="4400" b="1" dirty="0">
                <a:solidFill>
                  <a:srgbClr val="FFFF00"/>
                </a:solidFill>
                <a:latin typeface="+mn-lt"/>
              </a:rPr>
              <a:t> </a:t>
            </a:r>
            <a:r>
              <a:rPr lang="en-US" sz="4400" b="1" dirty="0" smtClean="0">
                <a:solidFill>
                  <a:srgbClr val="FFFF00"/>
                </a:solidFill>
                <a:latin typeface="+mn-lt"/>
              </a:rPr>
              <a:t>additional constraints </a:t>
            </a:r>
            <a:endParaRPr lang="en-US" sz="4400" b="1" dirty="0">
              <a:solidFill>
                <a:srgbClr val="FFFF00"/>
              </a:solidFill>
              <a:latin typeface="+mn-lt"/>
            </a:endParaRPr>
          </a:p>
        </p:txBody>
      </p:sp>
      <p:pic>
        <p:nvPicPr>
          <p:cNvPr id="5" name="Content Placeholder 3" descr="Screen Shot 2015-03-25 at 9.54.08 AM.png"/>
          <p:cNvPicPr>
            <a:picLocks noChangeAspect="1"/>
          </p:cNvPicPr>
          <p:nvPr/>
        </p:nvPicPr>
        <p:blipFill rotWithShape="1">
          <a:blip r:embed="rId2" cstate="screen">
            <a:extLst>
              <a:ext uri="{28A0092B-C50C-407E-A947-70E740481C1C}">
                <a14:useLocalDpi xmlns:a14="http://schemas.microsoft.com/office/drawing/2010/main"/>
              </a:ext>
            </a:extLst>
          </a:blip>
          <a:srcRect l="-423" r="-714"/>
          <a:stretch/>
        </p:blipFill>
        <p:spPr>
          <a:xfrm>
            <a:off x="1387121" y="1493914"/>
            <a:ext cx="6405762" cy="4362374"/>
          </a:xfrm>
          <a:prstGeom prst="rect">
            <a:avLst/>
          </a:prstGeom>
        </p:spPr>
      </p:pic>
    </p:spTree>
    <p:extLst>
      <p:ext uri="{BB962C8B-B14F-4D97-AF65-F5344CB8AC3E}">
        <p14:creationId xmlns:p14="http://schemas.microsoft.com/office/powerpoint/2010/main" val="3192901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10-05 at 12.23.59 PM.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619" r="-437"/>
          <a:stretch/>
        </p:blipFill>
        <p:spPr>
          <a:xfrm>
            <a:off x="1911101" y="234251"/>
            <a:ext cx="5252262" cy="5331606"/>
          </a:xfrm>
        </p:spPr>
      </p:pic>
      <p:sp>
        <p:nvSpPr>
          <p:cNvPr id="5" name="TextBox 4"/>
          <p:cNvSpPr txBox="1"/>
          <p:nvPr/>
        </p:nvSpPr>
        <p:spPr>
          <a:xfrm>
            <a:off x="1380924" y="5474609"/>
            <a:ext cx="6452758" cy="369332"/>
          </a:xfrm>
          <a:prstGeom prst="rect">
            <a:avLst/>
          </a:prstGeom>
          <a:noFill/>
        </p:spPr>
        <p:txBody>
          <a:bodyPr wrap="none" rtlCol="0">
            <a:spAutoFit/>
          </a:bodyPr>
          <a:lstStyle/>
          <a:p>
            <a:r>
              <a:rPr lang="en-US" dirty="0">
                <a:solidFill>
                  <a:prstClr val="black"/>
                </a:solidFill>
                <a:latin typeface="Arial"/>
                <a:hlinkClick r:id="rId3"/>
              </a:rPr>
              <a:t>http://papers.ssrn.com/sol3/papers.cfm?abstract_id=</a:t>
            </a:r>
            <a:r>
              <a:rPr lang="en-US" dirty="0" smtClean="0">
                <a:solidFill>
                  <a:prstClr val="black"/>
                </a:solidFill>
                <a:latin typeface="Arial"/>
                <a:hlinkClick r:id="rId3"/>
              </a:rPr>
              <a:t>2587339</a:t>
            </a:r>
            <a:r>
              <a:rPr lang="en-US" dirty="0" smtClean="0">
                <a:solidFill>
                  <a:prstClr val="black"/>
                </a:solidFill>
                <a:latin typeface="Arial"/>
              </a:rPr>
              <a:t> </a:t>
            </a:r>
            <a:endParaRPr lang="en-US" dirty="0">
              <a:solidFill>
                <a:prstClr val="black"/>
              </a:solidFill>
              <a:latin typeface="Arial"/>
            </a:endParaRPr>
          </a:p>
        </p:txBody>
      </p:sp>
    </p:spTree>
    <p:extLst>
      <p:ext uri="{BB962C8B-B14F-4D97-AF65-F5344CB8AC3E}">
        <p14:creationId xmlns:p14="http://schemas.microsoft.com/office/powerpoint/2010/main" val="2273183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09592"/>
            <a:ext cx="8580456" cy="5930243"/>
          </a:xfrm>
        </p:spPr>
        <p:txBody>
          <a:bodyPr>
            <a:normAutofit lnSpcReduction="10000"/>
          </a:bodyPr>
          <a:lstStyle/>
          <a:p>
            <a:pPr marL="0" indent="0">
              <a:buNone/>
            </a:pPr>
            <a:r>
              <a:rPr lang="en-CA" sz="2800" dirty="0" smtClean="0">
                <a:solidFill>
                  <a:srgbClr val="FFFFFF"/>
                </a:solidFill>
                <a:latin typeface="+mn-lt"/>
              </a:rPr>
              <a:t>“Numerous </a:t>
            </a:r>
            <a:r>
              <a:rPr lang="en-CA" sz="2800" dirty="0">
                <a:solidFill>
                  <a:srgbClr val="FFFFFF"/>
                </a:solidFill>
                <a:latin typeface="+mn-lt"/>
              </a:rPr>
              <a:t>recent cases illustrate that </a:t>
            </a:r>
            <a:r>
              <a:rPr lang="en-CA" sz="2800" dirty="0">
                <a:solidFill>
                  <a:srgbClr val="FFFF00"/>
                </a:solidFill>
                <a:latin typeface="+mn-lt"/>
              </a:rPr>
              <a:t>copyright owners sue for infringement even when an unauthorized use of their work causes them no economic harm</a:t>
            </a:r>
            <a:r>
              <a:rPr lang="en-CA" sz="2800" dirty="0">
                <a:solidFill>
                  <a:srgbClr val="FFFFFF"/>
                </a:solidFill>
                <a:latin typeface="+mn-lt"/>
              </a:rPr>
              <a:t>. This presents a </a:t>
            </a:r>
            <a:r>
              <a:rPr lang="en-CA" sz="2800" dirty="0">
                <a:solidFill>
                  <a:srgbClr val="FFFF00"/>
                </a:solidFill>
                <a:latin typeface="+mn-lt"/>
              </a:rPr>
              <a:t>puzzle from the perspective of copyright theory as well as a serious social problem</a:t>
            </a:r>
            <a:r>
              <a:rPr lang="en-CA" sz="2800" dirty="0">
                <a:solidFill>
                  <a:srgbClr val="FFFFFF"/>
                </a:solidFill>
                <a:latin typeface="+mn-lt"/>
              </a:rPr>
              <a:t>, since infringement suits designed to remedy non-economic harms tend to stifle rather than encourage creative </a:t>
            </a:r>
            <a:r>
              <a:rPr lang="en-CA" sz="2800" dirty="0" smtClean="0">
                <a:solidFill>
                  <a:srgbClr val="FFFFFF"/>
                </a:solidFill>
                <a:latin typeface="+mn-lt"/>
              </a:rPr>
              <a:t>production</a:t>
            </a:r>
            <a:r>
              <a:rPr lang="is-IS" sz="2800" dirty="0" smtClean="0">
                <a:solidFill>
                  <a:srgbClr val="FFFFFF"/>
                </a:solidFill>
                <a:latin typeface="+mn-lt"/>
              </a:rPr>
              <a:t>…</a:t>
            </a:r>
            <a:r>
              <a:rPr lang="en-CA" sz="2800" dirty="0" smtClean="0">
                <a:solidFill>
                  <a:srgbClr val="FFFFFF"/>
                </a:solidFill>
                <a:latin typeface="+mn-lt"/>
              </a:rPr>
              <a:t>We </a:t>
            </a:r>
            <a:r>
              <a:rPr lang="en-CA" sz="2800" dirty="0">
                <a:solidFill>
                  <a:srgbClr val="FFFFFF"/>
                </a:solidFill>
                <a:latin typeface="+mn-lt"/>
              </a:rPr>
              <a:t>turn to moral </a:t>
            </a:r>
            <a:r>
              <a:rPr lang="en-CA" sz="2800" dirty="0" smtClean="0">
                <a:solidFill>
                  <a:srgbClr val="FFFFFF"/>
                </a:solidFill>
                <a:latin typeface="+mn-lt"/>
              </a:rPr>
              <a:t>psychology</a:t>
            </a:r>
            <a:r>
              <a:rPr lang="is-IS" sz="2800" dirty="0" smtClean="0">
                <a:solidFill>
                  <a:srgbClr val="FFFFFF"/>
                </a:solidFill>
                <a:latin typeface="+mn-lt"/>
              </a:rPr>
              <a:t>…</a:t>
            </a:r>
            <a:r>
              <a:rPr lang="en-CA" sz="2800" dirty="0" smtClean="0">
                <a:solidFill>
                  <a:srgbClr val="FFFFFF"/>
                </a:solidFill>
                <a:latin typeface="+mn-lt"/>
              </a:rPr>
              <a:t>to </a:t>
            </a:r>
            <a:r>
              <a:rPr lang="en-CA" sz="2800" dirty="0">
                <a:solidFill>
                  <a:srgbClr val="FFFFFF"/>
                </a:solidFill>
                <a:latin typeface="+mn-lt"/>
              </a:rPr>
              <a:t>analyze the essential reasons that make owners feel that they have been wronged. </a:t>
            </a:r>
            <a:r>
              <a:rPr lang="en-CA" sz="2800" dirty="0">
                <a:solidFill>
                  <a:srgbClr val="FFFF00"/>
                </a:solidFill>
                <a:latin typeface="+mn-lt"/>
              </a:rPr>
              <a:t>Recent work in this field shows that people generally exhibit moral indignation for a variety of reasons, including but by no means limited to experiencing economic harm</a:t>
            </a:r>
            <a:r>
              <a:rPr lang="en-CA" sz="2800" dirty="0">
                <a:solidFill>
                  <a:srgbClr val="FFFFFF"/>
                </a:solidFill>
                <a:latin typeface="+mn-lt"/>
              </a:rPr>
              <a:t>. So while copyright law assumes that owners are economically rational beings who will sue only to protect their creative incentives, our analysis shows that owners will also sue over concerns related to sullied purity, breached loyalty, and a sense of injustice</a:t>
            </a:r>
            <a:r>
              <a:rPr lang="en-CA" sz="2800" dirty="0" smtClean="0">
                <a:solidFill>
                  <a:srgbClr val="FFFFFF"/>
                </a:solidFill>
                <a:latin typeface="+mn-lt"/>
              </a:rPr>
              <a:t>.”</a:t>
            </a:r>
            <a:endParaRPr lang="en-CA" sz="2800" dirty="0">
              <a:solidFill>
                <a:srgbClr val="FFFFFF"/>
              </a:solidFill>
              <a:latin typeface="+mn-lt"/>
            </a:endParaRPr>
          </a:p>
          <a:p>
            <a:pPr marL="0" indent="0">
              <a:buNone/>
            </a:pPr>
            <a:endParaRPr lang="en-US" dirty="0"/>
          </a:p>
        </p:txBody>
      </p:sp>
    </p:spTree>
    <p:extLst>
      <p:ext uri="{BB962C8B-B14F-4D97-AF65-F5344CB8AC3E}">
        <p14:creationId xmlns:p14="http://schemas.microsoft.com/office/powerpoint/2010/main" val="2600195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917"/>
            <a:ext cx="8229600" cy="870878"/>
          </a:xfrm>
        </p:spPr>
        <p:txBody>
          <a:bodyPr>
            <a:normAutofit/>
          </a:bodyPr>
          <a:lstStyle/>
          <a:p>
            <a:r>
              <a:rPr lang="en-US" b="1" dirty="0" smtClean="0">
                <a:solidFill>
                  <a:srgbClr val="FFFF00"/>
                </a:solidFill>
                <a:latin typeface="+mn-lt"/>
              </a:rPr>
              <a:t>Cases to overcome*…</a:t>
            </a:r>
            <a:r>
              <a:rPr lang="en-US" dirty="0" smtClean="0">
                <a:solidFill>
                  <a:srgbClr val="FFFF00"/>
                </a:solidFill>
                <a:latin typeface="+mn-lt"/>
              </a:rPr>
              <a:t> </a:t>
            </a:r>
            <a:endParaRPr lang="en-US" dirty="0">
              <a:solidFill>
                <a:srgbClr val="FFFF00"/>
              </a:solidFill>
              <a:latin typeface="+mn-lt"/>
            </a:endParaRPr>
          </a:p>
        </p:txBody>
      </p:sp>
      <p:sp>
        <p:nvSpPr>
          <p:cNvPr id="3" name="Content Placeholder 2"/>
          <p:cNvSpPr>
            <a:spLocks noGrp="1"/>
          </p:cNvSpPr>
          <p:nvPr>
            <p:ph sz="quarter" idx="10"/>
          </p:nvPr>
        </p:nvSpPr>
        <p:spPr>
          <a:xfrm>
            <a:off x="194494" y="926795"/>
            <a:ext cx="7836895" cy="5496561"/>
          </a:xfrm>
        </p:spPr>
        <p:txBody>
          <a:bodyPr>
            <a:normAutofit fontScale="85000" lnSpcReduction="10000"/>
          </a:bodyPr>
          <a:lstStyle/>
          <a:p>
            <a:pPr marL="457200" indent="-457200">
              <a:buAutoNum type="arabicPeriod"/>
            </a:pPr>
            <a:r>
              <a:rPr lang="en-US" sz="2600" b="1" i="1" dirty="0" smtClean="0">
                <a:solidFill>
                  <a:srgbClr val="FFFF00"/>
                </a:solidFill>
                <a:latin typeface="+mn-lt"/>
              </a:rPr>
              <a:t>Micro Star v. </a:t>
            </a:r>
            <a:r>
              <a:rPr lang="en-US" sz="2600" b="1" i="1" dirty="0" err="1" smtClean="0">
                <a:solidFill>
                  <a:srgbClr val="FFFF00"/>
                </a:solidFill>
                <a:latin typeface="+mn-lt"/>
              </a:rPr>
              <a:t>FormGen</a:t>
            </a:r>
            <a:r>
              <a:rPr lang="en-US" sz="2600" b="1" i="1" dirty="0">
                <a:solidFill>
                  <a:srgbClr val="FFFF00"/>
                </a:solidFill>
                <a:latin typeface="+mn-lt"/>
              </a:rPr>
              <a:t> </a:t>
            </a:r>
            <a:r>
              <a:rPr lang="en-US" sz="2200" dirty="0" smtClean="0">
                <a:solidFill>
                  <a:srgbClr val="FFFF00"/>
                </a:solidFill>
                <a:latin typeface="+mn-lt"/>
              </a:rPr>
              <a:t>1998 </a:t>
            </a:r>
            <a:r>
              <a:rPr lang="en-US" sz="2200" dirty="0">
                <a:solidFill>
                  <a:srgbClr val="FFFF00"/>
                </a:solidFill>
                <a:latin typeface="+mn-lt"/>
              </a:rPr>
              <a:t>USCA</a:t>
            </a:r>
            <a:r>
              <a:rPr lang="en-US" dirty="0">
                <a:solidFill>
                  <a:srgbClr val="FFFF00"/>
                </a:solidFill>
                <a:latin typeface="+mn-lt"/>
              </a:rPr>
              <a:t>: </a:t>
            </a:r>
            <a:endParaRPr lang="en-US" dirty="0" smtClean="0">
              <a:solidFill>
                <a:srgbClr val="FFFF00"/>
              </a:solidFill>
              <a:latin typeface="+mn-lt"/>
            </a:endParaRPr>
          </a:p>
          <a:p>
            <a:pPr>
              <a:buFontTx/>
              <a:buChar char="•"/>
            </a:pPr>
            <a:r>
              <a:rPr lang="en-US" sz="2600" b="1" dirty="0" smtClean="0">
                <a:solidFill>
                  <a:schemeClr val="bg2">
                    <a:lumMod val="90000"/>
                  </a:schemeClr>
                </a:solidFill>
                <a:effectLst>
                  <a:outerShdw blurRad="38100" dist="38100" dir="2700000" algn="tl">
                    <a:srgbClr val="000000">
                      <a:alpha val="43137"/>
                    </a:srgbClr>
                  </a:outerShdw>
                </a:effectLst>
              </a:rPr>
              <a:t>Micro Star </a:t>
            </a:r>
            <a:r>
              <a:rPr lang="en-US" sz="2600" dirty="0" smtClean="0">
                <a:solidFill>
                  <a:schemeClr val="bg1"/>
                </a:solidFill>
              </a:rPr>
              <a:t>commercially </a:t>
            </a:r>
            <a:r>
              <a:rPr lang="en-US" sz="2600" b="1" u="sng" dirty="0">
                <a:solidFill>
                  <a:schemeClr val="bg1"/>
                </a:solidFill>
              </a:rPr>
              <a:t>sold</a:t>
            </a:r>
            <a:r>
              <a:rPr lang="en-US" sz="2600" dirty="0">
                <a:solidFill>
                  <a:schemeClr val="bg1"/>
                </a:solidFill>
              </a:rPr>
              <a:t> </a:t>
            </a:r>
            <a:r>
              <a:rPr lang="en-US" sz="2600" dirty="0">
                <a:solidFill>
                  <a:srgbClr val="FF0000"/>
                </a:solidFill>
              </a:rPr>
              <a:t>“Nuke It” </a:t>
            </a:r>
            <a:r>
              <a:rPr lang="en-US" sz="2600" dirty="0">
                <a:solidFill>
                  <a:srgbClr val="FFFFFF"/>
                </a:solidFill>
              </a:rPr>
              <a:t>– CD Rom </a:t>
            </a:r>
            <a:endParaRPr lang="en-US" sz="2600" dirty="0" smtClean="0">
              <a:solidFill>
                <a:srgbClr val="FFFFFF"/>
              </a:solidFill>
            </a:endParaRPr>
          </a:p>
          <a:p>
            <a:pPr marL="0" indent="0">
              <a:buNone/>
            </a:pPr>
            <a:r>
              <a:rPr lang="en-US" sz="2600" dirty="0">
                <a:solidFill>
                  <a:srgbClr val="FFFFFF"/>
                </a:solidFill>
              </a:rPr>
              <a:t> </a:t>
            </a:r>
            <a:r>
              <a:rPr lang="en-US" sz="2600" dirty="0" smtClean="0">
                <a:solidFill>
                  <a:srgbClr val="FFFFFF"/>
                </a:solidFill>
              </a:rPr>
              <a:t>   collection </a:t>
            </a:r>
            <a:r>
              <a:rPr lang="en-US" sz="2600" dirty="0">
                <a:solidFill>
                  <a:srgbClr val="FFFFFF"/>
                </a:solidFill>
              </a:rPr>
              <a:t>of </a:t>
            </a:r>
            <a:r>
              <a:rPr lang="en-US" sz="2600" i="1" dirty="0" smtClean="0">
                <a:solidFill>
                  <a:srgbClr val="FFFFFF"/>
                </a:solidFill>
              </a:rPr>
              <a:t>300 </a:t>
            </a:r>
            <a:r>
              <a:rPr lang="en-US" sz="2600" i="1" dirty="0">
                <a:solidFill>
                  <a:srgbClr val="FFFFFF"/>
                </a:solidFill>
              </a:rPr>
              <a:t>user created levels </a:t>
            </a:r>
            <a:r>
              <a:rPr lang="en-US" sz="2600" dirty="0">
                <a:solidFill>
                  <a:srgbClr val="FFFFFF"/>
                </a:solidFill>
              </a:rPr>
              <a:t>for Duke </a:t>
            </a:r>
            <a:r>
              <a:rPr lang="en-US" sz="2600" dirty="0" err="1">
                <a:solidFill>
                  <a:srgbClr val="FFFFFF"/>
                </a:solidFill>
              </a:rPr>
              <a:t>Nukem</a:t>
            </a:r>
            <a:r>
              <a:rPr lang="en-US" sz="2600" dirty="0">
                <a:solidFill>
                  <a:srgbClr val="FFFFFF"/>
                </a:solidFill>
              </a:rPr>
              <a:t> 3D </a:t>
            </a:r>
            <a:r>
              <a:rPr lang="en-US" sz="2600" dirty="0" smtClean="0"/>
              <a:t> </a:t>
            </a:r>
          </a:p>
          <a:p>
            <a:pPr>
              <a:buFontTx/>
              <a:buChar char="•"/>
            </a:pPr>
            <a:r>
              <a:rPr lang="en-US" sz="2600" dirty="0" smtClean="0">
                <a:solidFill>
                  <a:srgbClr val="FFFFFF"/>
                </a:solidFill>
              </a:rPr>
              <a:t>Did so</a:t>
            </a:r>
            <a:r>
              <a:rPr lang="en-US" sz="2600" dirty="0" smtClean="0">
                <a:solidFill>
                  <a:srgbClr val="000000"/>
                </a:solidFill>
              </a:rPr>
              <a:t> </a:t>
            </a:r>
            <a:r>
              <a:rPr lang="en-US" sz="2600" dirty="0" smtClean="0">
                <a:solidFill>
                  <a:srgbClr val="FF0000"/>
                </a:solidFill>
              </a:rPr>
              <a:t>without </a:t>
            </a:r>
            <a:r>
              <a:rPr lang="en-US" sz="2600" dirty="0">
                <a:solidFill>
                  <a:srgbClr val="FF0000"/>
                </a:solidFill>
              </a:rPr>
              <a:t>permission of community creators</a:t>
            </a:r>
            <a:r>
              <a:rPr lang="en-US" sz="2600" dirty="0">
                <a:solidFill>
                  <a:srgbClr val="0000FF"/>
                </a:solidFill>
              </a:rPr>
              <a:t> </a:t>
            </a:r>
            <a:r>
              <a:rPr lang="en-US" sz="2600" dirty="0">
                <a:solidFill>
                  <a:schemeClr val="bg1"/>
                </a:solidFill>
              </a:rPr>
              <a:t>who had </a:t>
            </a:r>
            <a:endParaRPr lang="en-US" sz="2600" dirty="0" smtClean="0">
              <a:solidFill>
                <a:schemeClr val="bg1"/>
              </a:solidFill>
            </a:endParaRPr>
          </a:p>
          <a:p>
            <a:pPr marL="0" indent="0">
              <a:buNone/>
            </a:pPr>
            <a:r>
              <a:rPr lang="en-US" sz="2600" dirty="0">
                <a:solidFill>
                  <a:schemeClr val="bg1"/>
                </a:solidFill>
              </a:rPr>
              <a:t> </a:t>
            </a:r>
            <a:r>
              <a:rPr lang="en-US" sz="2600" dirty="0" smtClean="0">
                <a:solidFill>
                  <a:schemeClr val="bg1"/>
                </a:solidFill>
              </a:rPr>
              <a:t>   previously </a:t>
            </a:r>
            <a:r>
              <a:rPr lang="en-US" sz="2600" dirty="0">
                <a:solidFill>
                  <a:schemeClr val="bg1"/>
                </a:solidFill>
              </a:rPr>
              <a:t>released those levels for </a:t>
            </a:r>
            <a:r>
              <a:rPr lang="en-US" sz="2600" dirty="0" smtClean="0">
                <a:solidFill>
                  <a:schemeClr val="bg1"/>
                </a:solidFill>
              </a:rPr>
              <a:t>free</a:t>
            </a:r>
            <a:r>
              <a:rPr lang="en-US" sz="2600" dirty="0" smtClean="0"/>
              <a:t>. </a:t>
            </a:r>
          </a:p>
          <a:p>
            <a:pPr>
              <a:buFontTx/>
              <a:buChar char="•"/>
            </a:pPr>
            <a:r>
              <a:rPr lang="en-US" sz="2600" dirty="0" smtClean="0">
                <a:solidFill>
                  <a:srgbClr val="CCFFCC"/>
                </a:solidFill>
              </a:rPr>
              <a:t>EULA allowing “non-commercial” mods </a:t>
            </a:r>
            <a:r>
              <a:rPr lang="en-US" sz="2600" dirty="0" smtClean="0">
                <a:solidFill>
                  <a:schemeClr val="bg1"/>
                </a:solidFill>
              </a:rPr>
              <a:t>existed between </a:t>
            </a:r>
          </a:p>
          <a:p>
            <a:pPr marL="0" indent="0">
              <a:buNone/>
            </a:pPr>
            <a:r>
              <a:rPr lang="en-US" sz="2600" dirty="0">
                <a:solidFill>
                  <a:schemeClr val="bg1"/>
                </a:solidFill>
              </a:rPr>
              <a:t> </a:t>
            </a:r>
            <a:r>
              <a:rPr lang="en-US" sz="2600" dirty="0" smtClean="0">
                <a:solidFill>
                  <a:schemeClr val="bg1"/>
                </a:solidFill>
              </a:rPr>
              <a:t>   </a:t>
            </a:r>
            <a:r>
              <a:rPr lang="en-US" sz="2600" dirty="0" err="1" smtClean="0">
                <a:solidFill>
                  <a:schemeClr val="bg1"/>
                </a:solidFill>
              </a:rPr>
              <a:t>FormGen</a:t>
            </a:r>
            <a:r>
              <a:rPr lang="en-US" sz="2600" dirty="0" smtClean="0">
                <a:solidFill>
                  <a:schemeClr val="bg1"/>
                </a:solidFill>
              </a:rPr>
              <a:t> &amp; Duke </a:t>
            </a:r>
            <a:r>
              <a:rPr lang="en-US" sz="2600" dirty="0" err="1" smtClean="0">
                <a:solidFill>
                  <a:schemeClr val="bg1"/>
                </a:solidFill>
              </a:rPr>
              <a:t>Nukem</a:t>
            </a:r>
            <a:r>
              <a:rPr lang="en-US" sz="2600" dirty="0" smtClean="0">
                <a:solidFill>
                  <a:schemeClr val="bg1"/>
                </a:solidFill>
              </a:rPr>
              <a:t> 3D purchasers.</a:t>
            </a:r>
          </a:p>
          <a:p>
            <a:pPr>
              <a:buFontTx/>
              <a:buChar char="•"/>
            </a:pPr>
            <a:r>
              <a:rPr lang="en-US" sz="2600" b="1" dirty="0" smtClean="0">
                <a:solidFill>
                  <a:schemeClr val="bg1"/>
                </a:solidFill>
              </a:rPr>
              <a:t>Micro Star’s</a:t>
            </a:r>
            <a:r>
              <a:rPr lang="en-US" sz="2600" dirty="0" smtClean="0">
                <a:solidFill>
                  <a:schemeClr val="bg1"/>
                </a:solidFill>
              </a:rPr>
              <a:t> </a:t>
            </a:r>
            <a:r>
              <a:rPr lang="en-US" sz="2600" b="1" dirty="0" smtClean="0">
                <a:solidFill>
                  <a:schemeClr val="bg1"/>
                </a:solidFill>
              </a:rPr>
              <a:t>fair use argument failed</a:t>
            </a:r>
            <a:r>
              <a:rPr lang="en-US" sz="2600" dirty="0" smtClean="0">
                <a:solidFill>
                  <a:schemeClr val="bg1"/>
                </a:solidFill>
              </a:rPr>
              <a:t>.</a:t>
            </a:r>
          </a:p>
          <a:p>
            <a:pPr marL="0" indent="0">
              <a:buNone/>
            </a:pPr>
            <a:r>
              <a:rPr lang="en-US" sz="2600" dirty="0" smtClean="0">
                <a:solidFill>
                  <a:schemeClr val="tx1"/>
                </a:solidFill>
              </a:rPr>
              <a:t> </a:t>
            </a:r>
            <a:endParaRPr lang="en-US" sz="2600" dirty="0">
              <a:solidFill>
                <a:schemeClr val="tx1"/>
              </a:solidFill>
            </a:endParaRPr>
          </a:p>
          <a:p>
            <a:pPr marL="0" indent="0">
              <a:buNone/>
            </a:pPr>
            <a:r>
              <a:rPr lang="en-US" sz="2600" b="1" dirty="0" smtClean="0">
                <a:solidFill>
                  <a:srgbClr val="FFFF00"/>
                </a:solidFill>
              </a:rPr>
              <a:t>2. </a:t>
            </a:r>
            <a:r>
              <a:rPr lang="en-US" sz="2600" b="1" i="1" dirty="0" smtClean="0">
                <a:solidFill>
                  <a:srgbClr val="FFFF00"/>
                </a:solidFill>
              </a:rPr>
              <a:t>Davidson &amp; Associates, Inc. v. Internet Gateway </a:t>
            </a:r>
          </a:p>
          <a:p>
            <a:pPr marL="0" indent="0">
              <a:buNone/>
            </a:pPr>
            <a:r>
              <a:rPr lang="en-US" sz="2600" b="1" i="1" dirty="0">
                <a:solidFill>
                  <a:srgbClr val="FFFF00"/>
                </a:solidFill>
              </a:rPr>
              <a:t> </a:t>
            </a:r>
            <a:r>
              <a:rPr lang="en-US" sz="2600" b="1" i="1" dirty="0" smtClean="0">
                <a:solidFill>
                  <a:srgbClr val="FFFF00"/>
                </a:solidFill>
              </a:rPr>
              <a:t>   </a:t>
            </a:r>
            <a:r>
              <a:rPr lang="en-US" sz="2200" dirty="0" smtClean="0">
                <a:solidFill>
                  <a:srgbClr val="FFFF00"/>
                </a:solidFill>
              </a:rPr>
              <a:t>2005 USCA </a:t>
            </a:r>
            <a:r>
              <a:rPr lang="en-US" sz="2600" dirty="0" smtClean="0">
                <a:solidFill>
                  <a:srgbClr val="FFFF00"/>
                </a:solidFill>
              </a:rPr>
              <a:t>(D&amp;A = Blizzard): </a:t>
            </a:r>
          </a:p>
          <a:p>
            <a:pPr>
              <a:buFontTx/>
              <a:buChar char="•"/>
            </a:pPr>
            <a:r>
              <a:rPr lang="en-US" sz="2600" dirty="0" smtClean="0">
                <a:solidFill>
                  <a:srgbClr val="FFFFFF"/>
                </a:solidFill>
              </a:rPr>
              <a:t>Free </a:t>
            </a:r>
            <a:r>
              <a:rPr lang="en-US" sz="2600" dirty="0" err="1" smtClean="0">
                <a:solidFill>
                  <a:srgbClr val="FFFFFF"/>
                </a:solidFill>
              </a:rPr>
              <a:t>Battle.net</a:t>
            </a:r>
            <a:r>
              <a:rPr lang="en-US" sz="2600" dirty="0" smtClean="0">
                <a:solidFill>
                  <a:srgbClr val="FFFFFF"/>
                </a:solidFill>
              </a:rPr>
              <a:t> </a:t>
            </a:r>
            <a:r>
              <a:rPr lang="en-US" sz="2600" dirty="0" smtClean="0">
                <a:solidFill>
                  <a:schemeClr val="accent5"/>
                </a:solidFill>
              </a:rPr>
              <a:t>community created </a:t>
            </a:r>
            <a:r>
              <a:rPr lang="en-US" sz="2600" b="1" i="1" dirty="0" smtClean="0">
                <a:solidFill>
                  <a:schemeClr val="accent5"/>
                </a:solidFill>
              </a:rPr>
              <a:t>competitor</a:t>
            </a:r>
            <a:r>
              <a:rPr lang="en-US" sz="2600" dirty="0" smtClean="0">
                <a:solidFill>
                  <a:schemeClr val="accent5"/>
                </a:solidFill>
              </a:rPr>
              <a:t> </a:t>
            </a:r>
            <a:r>
              <a:rPr lang="en-US" sz="2600" b="1" dirty="0" smtClean="0">
                <a:solidFill>
                  <a:schemeClr val="accent5"/>
                </a:solidFill>
              </a:rPr>
              <a:t>“</a:t>
            </a:r>
            <a:r>
              <a:rPr lang="en-US" sz="2600" b="1" dirty="0" err="1" smtClean="0">
                <a:solidFill>
                  <a:schemeClr val="accent5"/>
                </a:solidFill>
              </a:rPr>
              <a:t>bnetd</a:t>
            </a:r>
            <a:r>
              <a:rPr lang="en-US" sz="2600" b="1" dirty="0" smtClean="0">
                <a:solidFill>
                  <a:schemeClr val="accent5"/>
                </a:solidFill>
              </a:rPr>
              <a:t>”</a:t>
            </a:r>
          </a:p>
          <a:p>
            <a:pPr>
              <a:buFontTx/>
              <a:buChar char="•"/>
            </a:pPr>
            <a:r>
              <a:rPr lang="en-US" sz="2600" b="1" dirty="0" smtClean="0">
                <a:solidFill>
                  <a:srgbClr val="FF0000"/>
                </a:solidFill>
              </a:rPr>
              <a:t>EULA &amp; TOU prohibited “reverse engineering”</a:t>
            </a:r>
          </a:p>
          <a:p>
            <a:pPr>
              <a:buFontTx/>
              <a:buChar char="•"/>
            </a:pPr>
            <a:r>
              <a:rPr lang="en-US" sz="2600" b="1" dirty="0" smtClean="0">
                <a:solidFill>
                  <a:srgbClr val="FFFFFF"/>
                </a:solidFill>
              </a:rPr>
              <a:t>“Blizzard” succeeds </a:t>
            </a:r>
            <a:endParaRPr lang="en-US" dirty="0">
              <a:solidFill>
                <a:srgbClr val="FFFFFF"/>
              </a:solidFill>
            </a:endParaRPr>
          </a:p>
          <a:p>
            <a:pPr marL="0" indent="0">
              <a:lnSpc>
                <a:spcPct val="100000"/>
              </a:lnSpc>
              <a:buNone/>
            </a:pPr>
            <a:r>
              <a:rPr lang="en-US" b="1" dirty="0" smtClean="0">
                <a:solidFill>
                  <a:srgbClr val="FFFFFF"/>
                </a:solidFill>
              </a:rPr>
              <a:t>* </a:t>
            </a:r>
            <a:r>
              <a:rPr lang="en-US" sz="1900" b="1" dirty="0" smtClean="0">
                <a:solidFill>
                  <a:srgbClr val="FFFF00"/>
                </a:solidFill>
              </a:rPr>
              <a:t>&amp; one not to:</a:t>
            </a:r>
            <a:r>
              <a:rPr lang="en-US" sz="1900" b="1" dirty="0" smtClean="0">
                <a:solidFill>
                  <a:srgbClr val="FFFFFF"/>
                </a:solidFill>
              </a:rPr>
              <a:t> </a:t>
            </a:r>
            <a:r>
              <a:rPr lang="en-US" sz="1900" b="1" i="1" dirty="0" smtClean="0">
                <a:solidFill>
                  <a:srgbClr val="4BACC6"/>
                </a:solidFill>
              </a:rPr>
              <a:t>Lewis </a:t>
            </a:r>
            <a:r>
              <a:rPr lang="en-US" sz="1900" b="1" i="1" dirty="0" err="1" smtClean="0">
                <a:solidFill>
                  <a:srgbClr val="4BACC6"/>
                </a:solidFill>
              </a:rPr>
              <a:t>Galoob</a:t>
            </a:r>
            <a:r>
              <a:rPr lang="en-US" sz="1900" b="1" i="1" dirty="0" smtClean="0">
                <a:solidFill>
                  <a:srgbClr val="4BACC6"/>
                </a:solidFill>
              </a:rPr>
              <a:t> Toys v. Nintendo of America</a:t>
            </a:r>
            <a:r>
              <a:rPr lang="en-US" sz="1900" b="1" dirty="0" smtClean="0">
                <a:solidFill>
                  <a:srgbClr val="FFFFFF"/>
                </a:solidFill>
              </a:rPr>
              <a:t> </a:t>
            </a:r>
            <a:r>
              <a:rPr lang="en-US" sz="1500" b="1" dirty="0" smtClean="0">
                <a:solidFill>
                  <a:srgbClr val="FFFFFF"/>
                </a:solidFill>
              </a:rPr>
              <a:t>1992 USCA</a:t>
            </a:r>
            <a:r>
              <a:rPr lang="en-US" sz="1900" b="1" dirty="0" smtClean="0">
                <a:solidFill>
                  <a:srgbClr val="FFFFFF"/>
                </a:solidFill>
              </a:rPr>
              <a:t>: “Game Genie” device allowed gameplay features to be modified (e.g. # of lives) but did not change data in Nintendo cartridge. </a:t>
            </a:r>
            <a:r>
              <a:rPr lang="en-US" sz="1900" b="1" dirty="0" smtClean="0">
                <a:solidFill>
                  <a:srgbClr val="FFFF00"/>
                </a:solidFill>
              </a:rPr>
              <a:t>Court found “fair use”.</a:t>
            </a:r>
          </a:p>
          <a:p>
            <a:pPr>
              <a:buFontTx/>
              <a:buChar char="•"/>
            </a:pPr>
            <a:endParaRPr lang="en-US" sz="19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pic>
        <p:nvPicPr>
          <p:cNvPr id="4" name="Content Placeholder 3" descr="Duke_Nukem_3D_Coverart.png"/>
          <p:cNvPicPr>
            <a:picLocks noChangeAspect="1"/>
          </p:cNvPicPr>
          <p:nvPr/>
        </p:nvPicPr>
        <p:blipFill rotWithShape="1">
          <a:blip r:embed="rId2" cstate="screen">
            <a:extLst>
              <a:ext uri="{28A0092B-C50C-407E-A947-70E740481C1C}">
                <a14:useLocalDpi xmlns:a14="http://schemas.microsoft.com/office/drawing/2010/main"/>
              </a:ext>
            </a:extLst>
          </a:blip>
          <a:srcRect l="-388" r="-310"/>
          <a:stretch/>
        </p:blipFill>
        <p:spPr>
          <a:xfrm>
            <a:off x="7883671" y="1755653"/>
            <a:ext cx="1156232" cy="1367991"/>
          </a:xfrm>
          <a:prstGeom prst="rect">
            <a:avLst/>
          </a:prstGeom>
        </p:spPr>
      </p:pic>
      <p:pic>
        <p:nvPicPr>
          <p:cNvPr id="5" name="Content Placeholder 5" descr="BattleNet.png"/>
          <p:cNvPicPr>
            <a:picLocks noChangeAspect="1"/>
          </p:cNvPicPr>
          <p:nvPr/>
        </p:nvPicPr>
        <p:blipFill rotWithShape="1">
          <a:blip r:embed="rId3" cstate="screen">
            <a:extLst>
              <a:ext uri="{28A0092B-C50C-407E-A947-70E740481C1C}">
                <a14:useLocalDpi xmlns:a14="http://schemas.microsoft.com/office/drawing/2010/main"/>
              </a:ext>
            </a:extLst>
          </a:blip>
          <a:srcRect t="-886" b="4897"/>
          <a:stretch/>
        </p:blipFill>
        <p:spPr>
          <a:xfrm>
            <a:off x="6914488" y="4733388"/>
            <a:ext cx="2233802" cy="490707"/>
          </a:xfrm>
          <a:prstGeom prst="rect">
            <a:avLst/>
          </a:prstGeom>
        </p:spPr>
      </p:pic>
    </p:spTree>
    <p:extLst>
      <p:ext uri="{BB962C8B-B14F-4D97-AF65-F5344CB8AC3E}">
        <p14:creationId xmlns:p14="http://schemas.microsoft.com/office/powerpoint/2010/main" val="29676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57200" y="353391"/>
            <a:ext cx="8229600" cy="4798482"/>
          </a:xfrm>
        </p:spPr>
        <p:txBody>
          <a:bodyPr>
            <a:normAutofit lnSpcReduction="10000"/>
          </a:bodyPr>
          <a:lstStyle/>
          <a:p>
            <a:pPr marL="0" indent="0">
              <a:buNone/>
            </a:pPr>
            <a:r>
              <a:rPr lang="en-US" sz="3600" b="1" dirty="0" smtClean="0">
                <a:solidFill>
                  <a:srgbClr val="000000"/>
                </a:solidFill>
                <a:latin typeface="American Typewriter"/>
                <a:cs typeface="American Typewriter"/>
              </a:rPr>
              <a:t>                    </a:t>
            </a:r>
            <a:r>
              <a:rPr lang="en-US" sz="3600" b="1" dirty="0" smtClean="0">
                <a:solidFill>
                  <a:srgbClr val="FFFF00"/>
                </a:solidFill>
                <a:latin typeface="American Typewriter"/>
                <a:cs typeface="American Typewriter"/>
              </a:rPr>
              <a:t> </a:t>
            </a:r>
            <a:r>
              <a:rPr lang="en-US" sz="3600" b="1" dirty="0" smtClean="0">
                <a:solidFill>
                  <a:srgbClr val="FFFFFF"/>
                </a:solidFill>
                <a:latin typeface="American Typewriter"/>
                <a:cs typeface="American Typewriter"/>
              </a:rPr>
              <a:t>Back to</a:t>
            </a:r>
            <a:r>
              <a:rPr lang="is-IS" sz="3600" b="1" dirty="0" smtClean="0">
                <a:solidFill>
                  <a:srgbClr val="FFFFFF"/>
                </a:solidFill>
                <a:latin typeface="American Typewriter"/>
                <a:cs typeface="American Typewriter"/>
              </a:rPr>
              <a:t>…</a:t>
            </a:r>
            <a:endParaRPr lang="en-US" sz="3600" b="1" dirty="0" smtClean="0">
              <a:solidFill>
                <a:srgbClr val="FFFFFF"/>
              </a:solidFill>
              <a:latin typeface="American Typewriter"/>
              <a:cs typeface="American Typewriter"/>
            </a:endParaRPr>
          </a:p>
          <a:p>
            <a:pPr marL="0" indent="0">
              <a:buNone/>
            </a:pPr>
            <a:r>
              <a:rPr lang="en-US" sz="3600" b="1" dirty="0" smtClean="0">
                <a:solidFill>
                  <a:schemeClr val="tx2">
                    <a:lumMod val="60000"/>
                    <a:lumOff val="40000"/>
                  </a:schemeClr>
                </a:solidFill>
                <a:latin typeface="American Typewriter"/>
                <a:cs typeface="American Typewriter"/>
              </a:rPr>
              <a:t>                 </a:t>
            </a:r>
            <a:r>
              <a:rPr lang="en-US" sz="3600" b="1" dirty="0" smtClean="0">
                <a:solidFill>
                  <a:schemeClr val="bg1"/>
                </a:solidFill>
                <a:latin typeface="American Typewriter"/>
                <a:cs typeface="American Typewriter"/>
              </a:rPr>
              <a:t>  Where is the    </a:t>
            </a:r>
          </a:p>
          <a:p>
            <a:pPr marL="0" indent="0">
              <a:buNone/>
            </a:pPr>
            <a:r>
              <a:rPr lang="en-US" sz="9600" b="1" dirty="0" smtClean="0">
                <a:solidFill>
                  <a:schemeClr val="tx2">
                    <a:lumMod val="60000"/>
                    <a:lumOff val="40000"/>
                  </a:schemeClr>
                </a:solidFill>
                <a:latin typeface="American Typewriter"/>
                <a:cs typeface="American Typewriter"/>
              </a:rPr>
              <a:t>      </a:t>
            </a:r>
            <a:r>
              <a:rPr lang="en-US" sz="6000" b="1" dirty="0" smtClean="0">
                <a:solidFill>
                  <a:schemeClr val="tx2">
                    <a:lumMod val="60000"/>
                    <a:lumOff val="40000"/>
                  </a:schemeClr>
                </a:solidFill>
                <a:latin typeface="American Typewriter"/>
                <a:cs typeface="American Typewriter"/>
              </a:rPr>
              <a:t>FREEDOM</a:t>
            </a:r>
          </a:p>
          <a:p>
            <a:pPr marL="0" indent="0">
              <a:buNone/>
            </a:pPr>
            <a:r>
              <a:rPr lang="en-US" sz="6000" b="1" dirty="0" smtClean="0">
                <a:solidFill>
                  <a:srgbClr val="800000"/>
                </a:solidFill>
                <a:latin typeface="American Typewriter"/>
                <a:cs typeface="American Typewriter"/>
              </a:rPr>
              <a:t>                </a:t>
            </a:r>
            <a:r>
              <a:rPr lang="en-US" sz="6000" b="1" dirty="0" smtClean="0">
                <a:solidFill>
                  <a:schemeClr val="accent2">
                    <a:lumMod val="60000"/>
                    <a:lumOff val="40000"/>
                  </a:schemeClr>
                </a:solidFill>
                <a:latin typeface="American Typewriter"/>
                <a:cs typeface="American Typewriter"/>
              </a:rPr>
              <a:t> TO </a:t>
            </a:r>
          </a:p>
          <a:p>
            <a:pPr marL="0" indent="0">
              <a:buNone/>
            </a:pPr>
            <a:r>
              <a:rPr lang="en-US" sz="9600" b="1" dirty="0" smtClean="0">
                <a:solidFill>
                  <a:srgbClr val="660066"/>
                </a:solidFill>
                <a:latin typeface="American Typewriter"/>
                <a:cs typeface="American Typewriter"/>
              </a:rPr>
              <a:t>     </a:t>
            </a:r>
            <a:r>
              <a:rPr lang="en-US" sz="9600" b="1" dirty="0" err="1" smtClean="0">
                <a:solidFill>
                  <a:srgbClr val="660066"/>
                </a:solidFill>
                <a:latin typeface="American Typewriter"/>
                <a:cs typeface="American Typewriter"/>
              </a:rPr>
              <a:t>C</a:t>
            </a:r>
            <a:r>
              <a:rPr lang="en-US" sz="9600" b="1" dirty="0" err="1" smtClean="0">
                <a:solidFill>
                  <a:srgbClr val="FFFF00"/>
                </a:solidFill>
                <a:latin typeface="American Typewriter"/>
                <a:cs typeface="American Typewriter"/>
              </a:rPr>
              <a:t>R</a:t>
            </a:r>
            <a:r>
              <a:rPr lang="en-US" sz="9600" b="1" dirty="0" err="1" smtClean="0">
                <a:solidFill>
                  <a:schemeClr val="accent5"/>
                </a:solidFill>
                <a:latin typeface="American Typewriter"/>
                <a:cs typeface="American Typewriter"/>
              </a:rPr>
              <a:t>E</a:t>
            </a:r>
            <a:r>
              <a:rPr lang="en-US" sz="9600" b="1" dirty="0" err="1" smtClean="0">
                <a:solidFill>
                  <a:srgbClr val="008000"/>
                </a:solidFill>
                <a:latin typeface="American Typewriter"/>
                <a:cs typeface="American Typewriter"/>
              </a:rPr>
              <a:t>A</a:t>
            </a:r>
            <a:r>
              <a:rPr lang="en-US" sz="9600" b="1" dirty="0" err="1" smtClean="0">
                <a:solidFill>
                  <a:srgbClr val="CCFFCC"/>
                </a:solidFill>
                <a:latin typeface="American Typewriter"/>
                <a:cs typeface="American Typewriter"/>
              </a:rPr>
              <a:t>t</a:t>
            </a:r>
            <a:r>
              <a:rPr lang="en-US" sz="9600" b="1" dirty="0" err="1" smtClean="0">
                <a:solidFill>
                  <a:srgbClr val="FF6600"/>
                </a:solidFill>
                <a:latin typeface="American Typewriter"/>
                <a:cs typeface="American Typewriter"/>
              </a:rPr>
              <a:t>E</a:t>
            </a:r>
            <a:r>
              <a:rPr lang="en-US" sz="9600" b="1" dirty="0" smtClean="0">
                <a:latin typeface="American Typewriter"/>
                <a:cs typeface="American Typewriter"/>
              </a:rPr>
              <a:t> </a:t>
            </a:r>
            <a:r>
              <a:rPr lang="en-US" sz="9600" b="1" dirty="0" smtClean="0">
                <a:solidFill>
                  <a:srgbClr val="000000"/>
                </a:solidFill>
                <a:latin typeface="American Typewriter"/>
                <a:cs typeface="American Typewriter"/>
              </a:rPr>
              <a:t>?</a:t>
            </a:r>
            <a:endParaRPr lang="en-US" sz="9600" b="1" dirty="0">
              <a:solidFill>
                <a:srgbClr val="000000"/>
              </a:solidFill>
              <a:latin typeface="American Typewriter"/>
              <a:cs typeface="American Typewriter"/>
            </a:endParaRPr>
          </a:p>
        </p:txBody>
      </p:sp>
    </p:spTree>
    <p:extLst>
      <p:ext uri="{BB962C8B-B14F-4D97-AF65-F5344CB8AC3E}">
        <p14:creationId xmlns:p14="http://schemas.microsoft.com/office/powerpoint/2010/main" val="2986597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2376"/>
          </a:xfrm>
        </p:spPr>
        <p:txBody>
          <a:bodyPr/>
          <a:lstStyle/>
          <a:p>
            <a:r>
              <a:rPr lang="en-US" b="1" dirty="0" smtClean="0">
                <a:solidFill>
                  <a:srgbClr val="FFFF00"/>
                </a:solidFill>
                <a:latin typeface="+mn-lt"/>
                <a:cs typeface="Bangla MN"/>
              </a:rPr>
              <a:t>Cases to overcome </a:t>
            </a:r>
            <a:r>
              <a:rPr lang="en-US" b="1" dirty="0" smtClean="0">
                <a:solidFill>
                  <a:schemeClr val="bg1"/>
                </a:solidFill>
                <a:latin typeface="+mn-lt"/>
                <a:cs typeface="Bangla MN"/>
              </a:rPr>
              <a:t>(</a:t>
            </a:r>
            <a:r>
              <a:rPr lang="en-US" b="1" dirty="0" err="1" smtClean="0">
                <a:solidFill>
                  <a:schemeClr val="bg1"/>
                </a:solidFill>
                <a:latin typeface="+mn-lt"/>
                <a:cs typeface="Bangla MN"/>
              </a:rPr>
              <a:t>con’d</a:t>
            </a:r>
            <a:r>
              <a:rPr lang="en-US" b="1" dirty="0" smtClean="0">
                <a:solidFill>
                  <a:schemeClr val="bg1"/>
                </a:solidFill>
                <a:latin typeface="+mn-lt"/>
                <a:cs typeface="Bangla MN"/>
              </a:rPr>
              <a:t>)</a:t>
            </a:r>
            <a:endParaRPr lang="en-US" b="1" dirty="0">
              <a:solidFill>
                <a:schemeClr val="bg1"/>
              </a:solidFill>
              <a:latin typeface="+mn-lt"/>
              <a:cs typeface="Bangla MN"/>
            </a:endParaRPr>
          </a:p>
        </p:txBody>
      </p:sp>
      <p:sp>
        <p:nvSpPr>
          <p:cNvPr id="3" name="Content Placeholder 2"/>
          <p:cNvSpPr>
            <a:spLocks noGrp="1"/>
          </p:cNvSpPr>
          <p:nvPr>
            <p:ph sz="quarter" idx="10"/>
          </p:nvPr>
        </p:nvSpPr>
        <p:spPr>
          <a:xfrm>
            <a:off x="0" y="812377"/>
            <a:ext cx="9144000" cy="5537225"/>
          </a:xfrm>
        </p:spPr>
        <p:txBody>
          <a:bodyPr>
            <a:normAutofit lnSpcReduction="10000"/>
          </a:bodyPr>
          <a:lstStyle/>
          <a:p>
            <a:pPr marL="0" indent="0">
              <a:buNone/>
            </a:pPr>
            <a:r>
              <a:rPr lang="en-US" b="1" dirty="0" smtClean="0">
                <a:solidFill>
                  <a:srgbClr val="FFFF00"/>
                </a:solidFill>
                <a:latin typeface="+mn-lt"/>
              </a:rPr>
              <a:t>3. </a:t>
            </a:r>
            <a:r>
              <a:rPr lang="en-US" b="1" i="1" dirty="0" err="1" smtClean="0">
                <a:solidFill>
                  <a:srgbClr val="FFFF00"/>
                </a:solidFill>
                <a:latin typeface="+mn-lt"/>
              </a:rPr>
              <a:t>iRacing</a:t>
            </a:r>
            <a:r>
              <a:rPr lang="en-US" b="1" i="1" dirty="0" smtClean="0">
                <a:solidFill>
                  <a:srgbClr val="FFFF00"/>
                </a:solidFill>
                <a:latin typeface="+mn-lt"/>
              </a:rPr>
              <a:t> v. Robinson </a:t>
            </a:r>
            <a:r>
              <a:rPr lang="en-US" dirty="0" smtClean="0">
                <a:solidFill>
                  <a:srgbClr val="FFFF00"/>
                </a:solidFill>
                <a:latin typeface="+mn-lt"/>
              </a:rPr>
              <a:t>(2007 Mass. Dist. Ct.):</a:t>
            </a:r>
          </a:p>
          <a:p>
            <a:pPr>
              <a:buFontTx/>
              <a:buChar char="•"/>
            </a:pPr>
            <a:r>
              <a:rPr lang="en-US" dirty="0" smtClean="0">
                <a:solidFill>
                  <a:srgbClr val="FFFFFF"/>
                </a:solidFill>
                <a:latin typeface="+mn-lt"/>
              </a:rPr>
              <a:t>“</a:t>
            </a:r>
            <a:r>
              <a:rPr lang="en-US" dirty="0" err="1" smtClean="0">
                <a:solidFill>
                  <a:srgbClr val="FFFFFF"/>
                </a:solidFill>
                <a:latin typeface="+mn-lt"/>
              </a:rPr>
              <a:t>Nascar</a:t>
            </a:r>
            <a:r>
              <a:rPr lang="en-US" dirty="0" smtClean="0">
                <a:solidFill>
                  <a:srgbClr val="FFFFFF"/>
                </a:solidFill>
                <a:latin typeface="+mn-lt"/>
              </a:rPr>
              <a:t> 2003” mod which modified the “.exe” source code file </a:t>
            </a:r>
            <a:r>
              <a:rPr lang="en-US" u="sng" dirty="0" smtClean="0">
                <a:solidFill>
                  <a:srgbClr val="FFFFFF"/>
                </a:solidFill>
                <a:latin typeface="+mn-lt"/>
              </a:rPr>
              <a:t>contrary</a:t>
            </a:r>
            <a:r>
              <a:rPr lang="en-US" dirty="0" smtClean="0">
                <a:solidFill>
                  <a:srgbClr val="FFFFFF"/>
                </a:solidFill>
                <a:latin typeface="+mn-lt"/>
              </a:rPr>
              <a:t> to EULA.</a:t>
            </a:r>
          </a:p>
          <a:p>
            <a:pPr>
              <a:buFontTx/>
              <a:buChar char="•"/>
            </a:pPr>
            <a:r>
              <a:rPr lang="en-US" dirty="0" smtClean="0">
                <a:solidFill>
                  <a:srgbClr val="FFFFFF"/>
                </a:solidFill>
                <a:latin typeface="+mn-lt"/>
              </a:rPr>
              <a:t>“No CD” patch also made available by Robinson.</a:t>
            </a:r>
          </a:p>
          <a:p>
            <a:pPr>
              <a:buFontTx/>
              <a:buChar char="•"/>
            </a:pPr>
            <a:r>
              <a:rPr lang="en-US" dirty="0" err="1" smtClean="0">
                <a:solidFill>
                  <a:srgbClr val="FFFFFF"/>
                </a:solidFill>
                <a:latin typeface="+mn-lt"/>
              </a:rPr>
              <a:t>iRacing</a:t>
            </a:r>
            <a:r>
              <a:rPr lang="en-US" dirty="0" smtClean="0">
                <a:solidFill>
                  <a:srgbClr val="FFFFFF"/>
                </a:solidFill>
                <a:latin typeface="+mn-lt"/>
              </a:rPr>
              <a:t> “wins” but Court found: </a:t>
            </a:r>
            <a:r>
              <a:rPr lang="en-US" dirty="0" smtClean="0">
                <a:solidFill>
                  <a:schemeClr val="tx2">
                    <a:lumMod val="40000"/>
                    <a:lumOff val="60000"/>
                  </a:schemeClr>
                </a:solidFill>
              </a:rPr>
              <a:t>“</a:t>
            </a:r>
            <a:r>
              <a:rPr lang="en-US" i="1" dirty="0" smtClean="0">
                <a:solidFill>
                  <a:schemeClr val="tx2">
                    <a:lumMod val="40000"/>
                    <a:lumOff val="60000"/>
                  </a:schemeClr>
                </a:solidFill>
              </a:rPr>
              <a:t>A defendant may successfully raise a fair use defense against a copyright infringement claim </a:t>
            </a:r>
            <a:r>
              <a:rPr lang="en-US" i="1" dirty="0" smtClean="0">
                <a:solidFill>
                  <a:srgbClr val="FF0000"/>
                </a:solidFill>
              </a:rPr>
              <a:t>while still</a:t>
            </a:r>
            <a:r>
              <a:rPr lang="en-US" i="1" dirty="0" smtClean="0">
                <a:solidFill>
                  <a:schemeClr val="tx2">
                    <a:lumMod val="40000"/>
                    <a:lumOff val="60000"/>
                  </a:schemeClr>
                </a:solidFill>
              </a:rPr>
              <a:t> being found in breach of a contract not to copy</a:t>
            </a:r>
            <a:r>
              <a:rPr lang="en-US" dirty="0" smtClean="0">
                <a:solidFill>
                  <a:schemeClr val="tx2">
                    <a:lumMod val="40000"/>
                    <a:lumOff val="60000"/>
                  </a:schemeClr>
                </a:solidFill>
              </a:rPr>
              <a:t>.”</a:t>
            </a:r>
          </a:p>
          <a:p>
            <a:pPr marL="0" indent="0">
              <a:buNone/>
            </a:pPr>
            <a:endParaRPr lang="en-US" dirty="0" smtClean="0">
              <a:solidFill>
                <a:srgbClr val="000000"/>
              </a:solidFill>
            </a:endParaRPr>
          </a:p>
          <a:p>
            <a:pPr marL="0" indent="0">
              <a:buNone/>
            </a:pPr>
            <a:r>
              <a:rPr lang="en-US" b="1" dirty="0" smtClean="0">
                <a:solidFill>
                  <a:srgbClr val="FFFF00"/>
                </a:solidFill>
                <a:latin typeface="+mn-lt"/>
              </a:rPr>
              <a:t>4. </a:t>
            </a:r>
            <a:r>
              <a:rPr lang="en-US" b="1" i="1" dirty="0" smtClean="0">
                <a:solidFill>
                  <a:srgbClr val="FFFF00"/>
                </a:solidFill>
                <a:latin typeface="+mn-lt"/>
              </a:rPr>
              <a:t>MDY Industries, LLC v. Blizzard Entertainment, Inc. </a:t>
            </a:r>
            <a:r>
              <a:rPr lang="en-US" dirty="0" smtClean="0">
                <a:solidFill>
                  <a:srgbClr val="FFFF00"/>
                </a:solidFill>
                <a:latin typeface="+mn-lt"/>
              </a:rPr>
              <a:t>(2010 USCA):</a:t>
            </a:r>
            <a:endParaRPr lang="en-US" dirty="0">
              <a:solidFill>
                <a:srgbClr val="FFFF00"/>
              </a:solidFill>
              <a:latin typeface="+mn-lt"/>
            </a:endParaRPr>
          </a:p>
          <a:p>
            <a:pPr>
              <a:buFontTx/>
              <a:buChar char="•"/>
            </a:pPr>
            <a:r>
              <a:rPr lang="en-US" dirty="0" smtClean="0">
                <a:solidFill>
                  <a:srgbClr val="FFFFFF"/>
                </a:solidFill>
                <a:latin typeface="+mn-lt"/>
              </a:rPr>
              <a:t>Blizzard used technological protection measure (“TPM” to prevent </a:t>
            </a:r>
            <a:r>
              <a:rPr lang="en-US" b="1" dirty="0" smtClean="0">
                <a:solidFill>
                  <a:srgbClr val="FF0000"/>
                </a:solidFill>
              </a:rPr>
              <a:t>“bots” </a:t>
            </a:r>
            <a:r>
              <a:rPr lang="en-US" dirty="0" smtClean="0">
                <a:solidFill>
                  <a:srgbClr val="FFFFFF"/>
                </a:solidFill>
                <a:latin typeface="+mn-lt"/>
              </a:rPr>
              <a:t>in </a:t>
            </a:r>
            <a:r>
              <a:rPr lang="en-US" b="1" dirty="0" smtClean="0">
                <a:solidFill>
                  <a:srgbClr val="FFFFFF"/>
                </a:solidFill>
                <a:latin typeface="+mn-lt"/>
              </a:rPr>
              <a:t>“</a:t>
            </a:r>
            <a:r>
              <a:rPr lang="en-US" b="1" dirty="0" err="1" smtClean="0">
                <a:solidFill>
                  <a:srgbClr val="FFFFFF"/>
                </a:solidFill>
                <a:latin typeface="+mn-lt"/>
              </a:rPr>
              <a:t>WoW</a:t>
            </a:r>
            <a:r>
              <a:rPr lang="en-US" b="1" dirty="0" smtClean="0">
                <a:solidFill>
                  <a:srgbClr val="FFFFFF"/>
                </a:solidFill>
                <a:latin typeface="+mn-lt"/>
              </a:rPr>
              <a:t>” </a:t>
            </a:r>
            <a:r>
              <a:rPr lang="en-US" dirty="0" smtClean="0">
                <a:solidFill>
                  <a:srgbClr val="FFFFFF"/>
                </a:solidFill>
                <a:latin typeface="+mn-lt"/>
              </a:rPr>
              <a:t>and </a:t>
            </a:r>
            <a:r>
              <a:rPr lang="en-US" b="1" dirty="0" smtClean="0">
                <a:solidFill>
                  <a:srgbClr val="FFFFFF"/>
                </a:solidFill>
                <a:latin typeface="+mn-lt"/>
              </a:rPr>
              <a:t>effectively </a:t>
            </a:r>
            <a:r>
              <a:rPr lang="en-US" b="1" dirty="0" smtClean="0">
                <a:solidFill>
                  <a:srgbClr val="FF0000"/>
                </a:solidFill>
              </a:rPr>
              <a:t>prohibited them by TOU.</a:t>
            </a:r>
          </a:p>
          <a:p>
            <a:pPr>
              <a:buFontTx/>
              <a:buChar char="•"/>
            </a:pPr>
            <a:r>
              <a:rPr lang="en-US" dirty="0" smtClean="0">
                <a:solidFill>
                  <a:schemeClr val="tx2">
                    <a:lumMod val="20000"/>
                    <a:lumOff val="80000"/>
                  </a:schemeClr>
                </a:solidFill>
              </a:rPr>
              <a:t>MDY developed &amp; sold “Glider” which circumvented the TPM and allowed bots into the game.</a:t>
            </a:r>
          </a:p>
          <a:p>
            <a:pPr>
              <a:buFontTx/>
              <a:buChar char="•"/>
            </a:pPr>
            <a:r>
              <a:rPr lang="en-US" dirty="0" smtClean="0">
                <a:solidFill>
                  <a:schemeClr val="bg1"/>
                </a:solidFill>
                <a:latin typeface="+mn-lt"/>
              </a:rPr>
              <a:t>USCA affirmed Dist. Ct. finding that MDY </a:t>
            </a:r>
            <a:r>
              <a:rPr lang="en-US" b="1" dirty="0" smtClean="0">
                <a:solidFill>
                  <a:schemeClr val="bg1"/>
                </a:solidFill>
                <a:latin typeface="+mn-lt"/>
              </a:rPr>
              <a:t>violated DMCA’s copy control (anti-circumvention) provisions</a:t>
            </a:r>
            <a:r>
              <a:rPr lang="en-US" dirty="0" smtClean="0">
                <a:solidFill>
                  <a:schemeClr val="bg1"/>
                </a:solidFill>
                <a:latin typeface="+mn-lt"/>
              </a:rPr>
              <a:t>…</a:t>
            </a:r>
          </a:p>
        </p:txBody>
      </p:sp>
      <p:pic>
        <p:nvPicPr>
          <p:cNvPr id="4" name="Picture 3" descr="IRacing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5170" y="2979058"/>
            <a:ext cx="2013593" cy="279398"/>
          </a:xfrm>
          <a:prstGeom prst="rect">
            <a:avLst/>
          </a:prstGeom>
        </p:spPr>
      </p:pic>
      <p:pic>
        <p:nvPicPr>
          <p:cNvPr id="5" name="Picture 4" descr="Glider_small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67917" y="5947401"/>
            <a:ext cx="2029576" cy="277003"/>
          </a:xfrm>
          <a:prstGeom prst="rect">
            <a:avLst/>
          </a:prstGeom>
        </p:spPr>
      </p:pic>
    </p:spTree>
    <p:extLst>
      <p:ext uri="{BB962C8B-B14F-4D97-AF65-F5344CB8AC3E}">
        <p14:creationId xmlns:p14="http://schemas.microsoft.com/office/powerpoint/2010/main" val="1643650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09" y="0"/>
            <a:ext cx="9136891" cy="949679"/>
          </a:xfrm>
        </p:spPr>
        <p:txBody>
          <a:bodyPr>
            <a:normAutofit/>
          </a:bodyPr>
          <a:lstStyle/>
          <a:p>
            <a:r>
              <a:rPr lang="en-US" b="1" dirty="0" smtClean="0">
                <a:solidFill>
                  <a:srgbClr val="FFFF00"/>
                </a:solidFill>
                <a:latin typeface="+mn-lt"/>
              </a:rPr>
              <a:t>MDY (</a:t>
            </a:r>
            <a:r>
              <a:rPr lang="en-US" b="1" dirty="0" err="1" smtClean="0">
                <a:solidFill>
                  <a:srgbClr val="FFFF00"/>
                </a:solidFill>
                <a:latin typeface="+mn-lt"/>
              </a:rPr>
              <a:t>con’d</a:t>
            </a:r>
            <a:r>
              <a:rPr lang="en-US" b="1" dirty="0" smtClean="0">
                <a:solidFill>
                  <a:srgbClr val="FFFF00"/>
                </a:solidFill>
                <a:latin typeface="+mn-lt"/>
              </a:rPr>
              <a:t>): Contract not Copyright</a:t>
            </a:r>
            <a:endParaRPr lang="en-US" b="1" dirty="0">
              <a:solidFill>
                <a:srgbClr val="FFFF00"/>
              </a:solidFill>
              <a:latin typeface="+mn-lt"/>
            </a:endParaRPr>
          </a:p>
        </p:txBody>
      </p:sp>
      <p:sp>
        <p:nvSpPr>
          <p:cNvPr id="3" name="Content Placeholder 2"/>
          <p:cNvSpPr>
            <a:spLocks noGrp="1"/>
          </p:cNvSpPr>
          <p:nvPr>
            <p:ph sz="quarter" idx="10"/>
          </p:nvPr>
        </p:nvSpPr>
        <p:spPr>
          <a:xfrm>
            <a:off x="137289" y="949679"/>
            <a:ext cx="9006711" cy="5536141"/>
          </a:xfrm>
        </p:spPr>
        <p:txBody>
          <a:bodyPr>
            <a:normAutofit/>
          </a:bodyPr>
          <a:lstStyle/>
          <a:p>
            <a:pPr marL="0" indent="0">
              <a:buNone/>
            </a:pPr>
            <a:r>
              <a:rPr lang="en-US" sz="2900" dirty="0">
                <a:solidFill>
                  <a:schemeClr val="bg1"/>
                </a:solidFill>
              </a:rPr>
              <a:t>Court </a:t>
            </a:r>
            <a:r>
              <a:rPr lang="en-US" sz="2900" dirty="0" smtClean="0">
                <a:solidFill>
                  <a:schemeClr val="bg1"/>
                </a:solidFill>
              </a:rPr>
              <a:t>in MDY reaffirmed </a:t>
            </a:r>
            <a:r>
              <a:rPr lang="en-US" sz="2900" dirty="0">
                <a:solidFill>
                  <a:schemeClr val="bg1"/>
                </a:solidFill>
              </a:rPr>
              <a:t>copyright/contract </a:t>
            </a:r>
            <a:r>
              <a:rPr lang="en-US" sz="2900" dirty="0" smtClean="0">
                <a:solidFill>
                  <a:schemeClr val="bg1"/>
                </a:solidFill>
              </a:rPr>
              <a:t>distinction:</a:t>
            </a:r>
          </a:p>
          <a:p>
            <a:pPr marL="0" indent="0">
              <a:lnSpc>
                <a:spcPct val="90000"/>
              </a:lnSpc>
              <a:buNone/>
            </a:pPr>
            <a:r>
              <a:rPr lang="en-US" dirty="0" smtClean="0">
                <a:solidFill>
                  <a:schemeClr val="bg1"/>
                </a:solidFill>
              </a:rPr>
              <a:t>“</a:t>
            </a:r>
            <a:r>
              <a:rPr lang="en-US" i="1" dirty="0" smtClean="0">
                <a:solidFill>
                  <a:schemeClr val="bg1"/>
                </a:solidFill>
              </a:rPr>
              <a:t>…A </a:t>
            </a:r>
            <a:r>
              <a:rPr lang="en-US" i="1" dirty="0">
                <a:solidFill>
                  <a:schemeClr val="bg1"/>
                </a:solidFill>
              </a:rPr>
              <a:t>Glider</a:t>
            </a:r>
            <a:r>
              <a:rPr lang="en-US" i="1" dirty="0">
                <a:solidFill>
                  <a:srgbClr val="8EB4E3"/>
                </a:solidFill>
              </a:rPr>
              <a:t> </a:t>
            </a:r>
            <a:r>
              <a:rPr lang="en-US" i="1" dirty="0" smtClean="0">
                <a:solidFill>
                  <a:srgbClr val="FF0000"/>
                </a:solidFill>
              </a:rPr>
              <a:t>user violates </a:t>
            </a:r>
            <a:r>
              <a:rPr lang="en-US" i="1" dirty="0">
                <a:solidFill>
                  <a:srgbClr val="FF0000"/>
                </a:solidFill>
              </a:rPr>
              <a:t>the covenants with Blizzard,</a:t>
            </a:r>
            <a:r>
              <a:rPr lang="en-US" i="1" dirty="0">
                <a:solidFill>
                  <a:srgbClr val="0000FF"/>
                </a:solidFill>
              </a:rPr>
              <a:t> </a:t>
            </a:r>
            <a:r>
              <a:rPr lang="en-US" b="1" i="1" dirty="0">
                <a:solidFill>
                  <a:srgbClr val="FFFF00"/>
                </a:solidFill>
              </a:rPr>
              <a:t>but does not </a:t>
            </a:r>
            <a:r>
              <a:rPr lang="en-US" b="1" i="1" dirty="0" smtClean="0">
                <a:solidFill>
                  <a:srgbClr val="FFFF00"/>
                </a:solidFill>
              </a:rPr>
              <a:t>thereby commit </a:t>
            </a:r>
            <a:r>
              <a:rPr lang="en-US" b="1" i="1" dirty="0">
                <a:solidFill>
                  <a:srgbClr val="FFFF00"/>
                </a:solidFill>
              </a:rPr>
              <a:t>copyright </a:t>
            </a:r>
            <a:r>
              <a:rPr lang="en-US" b="1" i="1" dirty="0">
                <a:solidFill>
                  <a:srgbClr val="FFFFFF"/>
                </a:solidFill>
              </a:rPr>
              <a:t>infringement </a:t>
            </a:r>
            <a:r>
              <a:rPr lang="en-US" i="1" dirty="0">
                <a:solidFill>
                  <a:srgbClr val="FFFFFF"/>
                </a:solidFill>
              </a:rPr>
              <a:t>because Glider does </a:t>
            </a:r>
            <a:r>
              <a:rPr lang="en-US" i="1" dirty="0" smtClean="0">
                <a:solidFill>
                  <a:srgbClr val="FFFFFF"/>
                </a:solidFill>
              </a:rPr>
              <a:t>not infringe </a:t>
            </a:r>
            <a:r>
              <a:rPr lang="en-US" i="1" dirty="0">
                <a:solidFill>
                  <a:srgbClr val="FFFFFF"/>
                </a:solidFill>
              </a:rPr>
              <a:t>any of Blizzard’s exclusive rights. For instance, </a:t>
            </a:r>
            <a:r>
              <a:rPr lang="en-US" i="1" dirty="0" smtClean="0">
                <a:solidFill>
                  <a:srgbClr val="FFFFFF"/>
                </a:solidFill>
              </a:rPr>
              <a:t>the use </a:t>
            </a:r>
            <a:r>
              <a:rPr lang="en-US" i="1" dirty="0">
                <a:solidFill>
                  <a:srgbClr val="FFFFFF"/>
                </a:solidFill>
              </a:rPr>
              <a:t>does not alter or copy </a:t>
            </a:r>
            <a:r>
              <a:rPr lang="en-US" i="1" dirty="0" err="1">
                <a:solidFill>
                  <a:srgbClr val="FFFFFF"/>
                </a:solidFill>
              </a:rPr>
              <a:t>WoW</a:t>
            </a:r>
            <a:r>
              <a:rPr lang="en-US" i="1" dirty="0">
                <a:solidFill>
                  <a:srgbClr val="FFFFFF"/>
                </a:solidFill>
              </a:rPr>
              <a:t> </a:t>
            </a:r>
            <a:r>
              <a:rPr lang="en-US" i="1" dirty="0" smtClean="0">
                <a:solidFill>
                  <a:srgbClr val="FFFFFF"/>
                </a:solidFill>
              </a:rPr>
              <a:t>software…</a:t>
            </a:r>
            <a:endParaRPr lang="en-US" i="1" dirty="0">
              <a:solidFill>
                <a:srgbClr val="FFFFFF"/>
              </a:solidFill>
            </a:endParaRPr>
          </a:p>
          <a:p>
            <a:pPr marL="0" indent="0">
              <a:lnSpc>
                <a:spcPct val="90000"/>
              </a:lnSpc>
              <a:buNone/>
            </a:pPr>
            <a:r>
              <a:rPr lang="en-US" i="1" dirty="0" smtClean="0">
                <a:solidFill>
                  <a:srgbClr val="FFFFFF"/>
                </a:solidFill>
              </a:rPr>
              <a:t>We </a:t>
            </a:r>
            <a:r>
              <a:rPr lang="en-US" i="1" dirty="0">
                <a:solidFill>
                  <a:srgbClr val="FFFFFF"/>
                </a:solidFill>
              </a:rPr>
              <a:t>conclude that for a licensee’s violation of a contract to constitute copyright infringement, there must be </a:t>
            </a:r>
            <a:r>
              <a:rPr lang="en-US" i="1" dirty="0" smtClean="0">
                <a:solidFill>
                  <a:srgbClr val="FFFFFF"/>
                </a:solidFill>
              </a:rPr>
              <a:t>a nexus </a:t>
            </a:r>
            <a:r>
              <a:rPr lang="en-US" i="1" dirty="0">
                <a:solidFill>
                  <a:srgbClr val="FFFFFF"/>
                </a:solidFill>
              </a:rPr>
              <a:t>between the condition and the licensor’s </a:t>
            </a:r>
            <a:r>
              <a:rPr lang="en-US" i="1" dirty="0" smtClean="0">
                <a:solidFill>
                  <a:srgbClr val="FFFFFF"/>
                </a:solidFill>
              </a:rPr>
              <a:t>exclusive rights </a:t>
            </a:r>
            <a:r>
              <a:rPr lang="en-US" i="1" dirty="0">
                <a:solidFill>
                  <a:srgbClr val="FFFFFF"/>
                </a:solidFill>
              </a:rPr>
              <a:t>of </a:t>
            </a:r>
            <a:r>
              <a:rPr lang="en-US" i="1" dirty="0" smtClean="0">
                <a:solidFill>
                  <a:srgbClr val="FFFFFF"/>
                </a:solidFill>
              </a:rPr>
              <a:t>copyright. </a:t>
            </a:r>
            <a:r>
              <a:rPr lang="en-US" i="1" dirty="0" smtClean="0">
                <a:solidFill>
                  <a:srgbClr val="FFFF00"/>
                </a:solidFill>
              </a:rPr>
              <a:t>Here</a:t>
            </a:r>
            <a:r>
              <a:rPr lang="en-US" i="1" dirty="0">
                <a:solidFill>
                  <a:srgbClr val="FFFF00"/>
                </a:solidFill>
              </a:rPr>
              <a:t>, </a:t>
            </a:r>
            <a:r>
              <a:rPr lang="en-US" i="1" dirty="0" err="1">
                <a:solidFill>
                  <a:srgbClr val="FFFF00"/>
                </a:solidFill>
              </a:rPr>
              <a:t>WoW</a:t>
            </a:r>
            <a:r>
              <a:rPr lang="en-US" i="1" dirty="0">
                <a:solidFill>
                  <a:srgbClr val="FFFF00"/>
                </a:solidFill>
              </a:rPr>
              <a:t> players do not commit copyright infringement by using Glider in violation of the </a:t>
            </a:r>
            <a:r>
              <a:rPr lang="en-US" i="1" dirty="0" err="1" smtClean="0">
                <a:solidFill>
                  <a:srgbClr val="FFFF00"/>
                </a:solidFill>
              </a:rPr>
              <a:t>ToU</a:t>
            </a:r>
            <a:r>
              <a:rPr lang="en-US" i="1" dirty="0" smtClean="0">
                <a:solidFill>
                  <a:srgbClr val="FFFF00"/>
                </a:solidFill>
              </a:rPr>
              <a:t>. </a:t>
            </a:r>
            <a:r>
              <a:rPr lang="en-US" i="1" dirty="0" smtClean="0">
                <a:solidFill>
                  <a:srgbClr val="FFFFFF"/>
                </a:solidFill>
              </a:rPr>
              <a:t>MDY </a:t>
            </a:r>
            <a:r>
              <a:rPr lang="en-US" i="1" dirty="0">
                <a:solidFill>
                  <a:srgbClr val="FFFFFF"/>
                </a:solidFill>
              </a:rPr>
              <a:t>is thus not liable for secondary copyright infringement</a:t>
            </a:r>
            <a:r>
              <a:rPr lang="en-US" i="1" dirty="0" smtClean="0">
                <a:solidFill>
                  <a:srgbClr val="FFFFFF"/>
                </a:solidFill>
              </a:rPr>
              <a:t>, which </a:t>
            </a:r>
            <a:r>
              <a:rPr lang="en-US" i="1" dirty="0">
                <a:solidFill>
                  <a:srgbClr val="FFFFFF"/>
                </a:solidFill>
              </a:rPr>
              <a:t>requires the existence of direct copyright </a:t>
            </a:r>
            <a:r>
              <a:rPr lang="en-US" i="1" dirty="0" smtClean="0">
                <a:solidFill>
                  <a:srgbClr val="FFFFFF"/>
                </a:solidFill>
              </a:rPr>
              <a:t>infringement. </a:t>
            </a:r>
            <a:r>
              <a:rPr lang="en-US" i="1" dirty="0" err="1" smtClean="0">
                <a:solidFill>
                  <a:srgbClr val="FFFFFF"/>
                </a:solidFill>
              </a:rPr>
              <a:t>Grokster</a:t>
            </a:r>
            <a:r>
              <a:rPr lang="en-US" i="1" dirty="0">
                <a:solidFill>
                  <a:srgbClr val="FFFFFF"/>
                </a:solidFill>
              </a:rPr>
              <a:t>, 545 U.S. at 930</a:t>
            </a:r>
            <a:r>
              <a:rPr lang="en-US" i="1" dirty="0" smtClean="0">
                <a:solidFill>
                  <a:srgbClr val="FFFFFF"/>
                </a:solidFill>
              </a:rPr>
              <a:t>.</a:t>
            </a:r>
            <a:r>
              <a:rPr lang="en-US" dirty="0" smtClean="0">
                <a:solidFill>
                  <a:srgbClr val="FFFFFF"/>
                </a:solidFill>
              </a:rPr>
              <a:t>”</a:t>
            </a:r>
            <a:endParaRPr lang="en-US" dirty="0">
              <a:solidFill>
                <a:srgbClr val="FFFFFF"/>
              </a:solidFill>
            </a:endParaRPr>
          </a:p>
          <a:p>
            <a:pPr marL="0" indent="0">
              <a:lnSpc>
                <a:spcPct val="90000"/>
              </a:lnSpc>
              <a:buNone/>
            </a:pPr>
            <a:r>
              <a:rPr lang="en-US" sz="2200" dirty="0" smtClean="0">
                <a:solidFill>
                  <a:schemeClr val="bg1"/>
                </a:solidFill>
              </a:rPr>
              <a:t>* EFF: “A Mixed Ninth Circuit Ruling in MDY v. Blizzard: </a:t>
            </a:r>
            <a:r>
              <a:rPr lang="en-US" sz="2200" dirty="0" err="1" smtClean="0">
                <a:solidFill>
                  <a:schemeClr val="bg1"/>
                </a:solidFill>
              </a:rPr>
              <a:t>WoW</a:t>
            </a:r>
            <a:r>
              <a:rPr lang="en-US" sz="2200" dirty="0" smtClean="0">
                <a:solidFill>
                  <a:schemeClr val="bg1"/>
                </a:solidFill>
              </a:rPr>
              <a:t> Buyers Are Not Owners – But Glider Users Are Not Copyright Infringers” </a:t>
            </a:r>
            <a:r>
              <a:rPr lang="en-US" sz="1800" dirty="0">
                <a:hlinkClick r:id="rId2"/>
              </a:rPr>
              <a:t>https://www.eff.org/deeplinks/2010/12/mixed-ninth-circuit-ruling-mdy-v-blizzard-</a:t>
            </a:r>
            <a:r>
              <a:rPr lang="en-US" sz="1800" dirty="0" smtClean="0">
                <a:hlinkClick r:id="rId2"/>
              </a:rPr>
              <a:t>wow</a:t>
            </a:r>
            <a:endParaRPr lang="en-US" sz="1800" dirty="0" smtClean="0"/>
          </a:p>
          <a:p>
            <a:pPr marL="0" indent="0">
              <a:buNone/>
            </a:pPr>
            <a:endParaRPr lang="en-US" dirty="0"/>
          </a:p>
        </p:txBody>
      </p:sp>
    </p:spTree>
    <p:extLst>
      <p:ext uri="{BB962C8B-B14F-4D97-AF65-F5344CB8AC3E}">
        <p14:creationId xmlns:p14="http://schemas.microsoft.com/office/powerpoint/2010/main" val="944444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7970"/>
            <a:ext cx="9144000" cy="1016000"/>
          </a:xfrm>
        </p:spPr>
        <p:txBody>
          <a:bodyPr>
            <a:normAutofit/>
          </a:bodyPr>
          <a:lstStyle/>
          <a:p>
            <a:r>
              <a:rPr lang="en-US" b="1" dirty="0" smtClean="0">
                <a:solidFill>
                  <a:schemeClr val="accent4">
                    <a:lumMod val="75000"/>
                  </a:schemeClr>
                </a:solidFill>
              </a:rPr>
              <a:t> </a:t>
            </a:r>
            <a:r>
              <a:rPr lang="en-US" b="1" dirty="0" smtClean="0">
                <a:solidFill>
                  <a:srgbClr val="FFFF00"/>
                </a:solidFill>
                <a:latin typeface="+mn-lt"/>
              </a:rPr>
              <a:t> Notice any common denominators?</a:t>
            </a:r>
            <a:endParaRPr lang="en-US" b="1" dirty="0">
              <a:solidFill>
                <a:srgbClr val="FFFF00"/>
              </a:solidFill>
              <a:latin typeface="+mn-lt"/>
            </a:endParaRPr>
          </a:p>
        </p:txBody>
      </p:sp>
      <p:sp>
        <p:nvSpPr>
          <p:cNvPr id="3" name="Content Placeholder 2"/>
          <p:cNvSpPr>
            <a:spLocks noGrp="1"/>
          </p:cNvSpPr>
          <p:nvPr>
            <p:ph sz="quarter" idx="10"/>
          </p:nvPr>
        </p:nvSpPr>
        <p:spPr>
          <a:xfrm>
            <a:off x="457200" y="1123969"/>
            <a:ext cx="8686800" cy="5507600"/>
          </a:xfrm>
        </p:spPr>
        <p:txBody>
          <a:bodyPr>
            <a:normAutofit/>
          </a:bodyPr>
          <a:lstStyle/>
          <a:p>
            <a:r>
              <a:rPr lang="en-US" dirty="0">
                <a:solidFill>
                  <a:srgbClr val="FFFF00"/>
                </a:solidFill>
                <a:latin typeface="+mn-lt"/>
              </a:rPr>
              <a:t>Creativity is </a:t>
            </a:r>
            <a:r>
              <a:rPr lang="en-US" b="1" dirty="0">
                <a:solidFill>
                  <a:srgbClr val="FFFF00"/>
                </a:solidFill>
                <a:latin typeface="+mn-lt"/>
              </a:rPr>
              <a:t>never </a:t>
            </a:r>
            <a:r>
              <a:rPr lang="en-US" dirty="0">
                <a:solidFill>
                  <a:srgbClr val="FFFF00"/>
                </a:solidFill>
                <a:latin typeface="+mn-lt"/>
              </a:rPr>
              <a:t>in issue in any of the cases</a:t>
            </a:r>
            <a:endParaRPr lang="en-US" dirty="0" smtClean="0">
              <a:solidFill>
                <a:srgbClr val="FFFF00"/>
              </a:solidFill>
              <a:latin typeface="+mn-lt"/>
            </a:endParaRPr>
          </a:p>
          <a:p>
            <a:pPr marL="0" indent="0">
              <a:buNone/>
            </a:pPr>
            <a:endParaRPr lang="en-US" dirty="0" smtClean="0">
              <a:latin typeface="+mn-lt"/>
            </a:endParaRPr>
          </a:p>
          <a:p>
            <a:r>
              <a:rPr lang="en-US" b="1" dirty="0" smtClean="0">
                <a:solidFill>
                  <a:srgbClr val="FFFFFF"/>
                </a:solidFill>
                <a:latin typeface="+mn-lt"/>
              </a:rPr>
              <a:t>Copyright Law </a:t>
            </a:r>
            <a:r>
              <a:rPr lang="en-US" dirty="0" smtClean="0">
                <a:solidFill>
                  <a:srgbClr val="FFFFFF"/>
                </a:solidFill>
                <a:latin typeface="+mn-lt"/>
              </a:rPr>
              <a:t>is only </a:t>
            </a:r>
            <a:r>
              <a:rPr lang="en-US" u="sng" dirty="0" smtClean="0">
                <a:solidFill>
                  <a:srgbClr val="FFFFFF"/>
                </a:solidFill>
                <a:latin typeface="+mn-lt"/>
              </a:rPr>
              <a:t>directly</a:t>
            </a:r>
            <a:r>
              <a:rPr lang="en-US" dirty="0" smtClean="0">
                <a:solidFill>
                  <a:srgbClr val="FFFFFF"/>
                </a:solidFill>
                <a:latin typeface="+mn-lt"/>
              </a:rPr>
              <a:t> relevant in </a:t>
            </a:r>
            <a:r>
              <a:rPr lang="en-US" i="1" u="sng" dirty="0" err="1" smtClean="0">
                <a:solidFill>
                  <a:srgbClr val="FFFFFF"/>
                </a:solidFill>
                <a:latin typeface="+mn-lt"/>
              </a:rPr>
              <a:t>Microstar</a:t>
            </a:r>
            <a:r>
              <a:rPr lang="en-US" i="1" dirty="0" smtClean="0">
                <a:solidFill>
                  <a:srgbClr val="FFFFFF"/>
                </a:solidFill>
                <a:latin typeface="+mn-lt"/>
              </a:rPr>
              <a:t> </a:t>
            </a:r>
            <a:r>
              <a:rPr lang="en-US" dirty="0" smtClean="0">
                <a:solidFill>
                  <a:srgbClr val="FFFFFF"/>
                </a:solidFill>
                <a:latin typeface="+mn-lt"/>
              </a:rPr>
              <a:t>(&amp; </a:t>
            </a:r>
            <a:r>
              <a:rPr lang="en-US" i="1" u="sng" dirty="0" err="1" smtClean="0">
                <a:solidFill>
                  <a:srgbClr val="FFFFFF"/>
                </a:solidFill>
                <a:latin typeface="+mn-lt"/>
              </a:rPr>
              <a:t>Galoob</a:t>
            </a:r>
            <a:r>
              <a:rPr lang="en-US" i="1" dirty="0" smtClean="0">
                <a:solidFill>
                  <a:srgbClr val="FFFFFF"/>
                </a:solidFill>
                <a:latin typeface="+mn-lt"/>
              </a:rPr>
              <a:t>  “</a:t>
            </a:r>
            <a:r>
              <a:rPr lang="en-US" dirty="0" smtClean="0">
                <a:solidFill>
                  <a:srgbClr val="FFFFFF"/>
                </a:solidFill>
                <a:latin typeface="+mn-lt"/>
              </a:rPr>
              <a:t>Game Genie”) - </a:t>
            </a:r>
            <a:r>
              <a:rPr lang="en-US" dirty="0">
                <a:solidFill>
                  <a:srgbClr val="FFFFFF"/>
                </a:solidFill>
                <a:latin typeface="+mn-lt"/>
              </a:rPr>
              <a:t>no contractual </a:t>
            </a:r>
            <a:r>
              <a:rPr lang="en-US" dirty="0" smtClean="0">
                <a:solidFill>
                  <a:srgbClr val="FFFFFF"/>
                </a:solidFill>
                <a:latin typeface="+mn-lt"/>
              </a:rPr>
              <a:t>nexus, </a:t>
            </a:r>
            <a:r>
              <a:rPr lang="en-US" dirty="0">
                <a:solidFill>
                  <a:srgbClr val="FFFFFF"/>
                </a:solidFill>
                <a:latin typeface="+mn-lt"/>
              </a:rPr>
              <a:t>so sole “</a:t>
            </a:r>
            <a:r>
              <a:rPr lang="en-US" dirty="0">
                <a:solidFill>
                  <a:srgbClr val="CCFFCC"/>
                </a:solidFill>
                <a:latin typeface="+mn-lt"/>
              </a:rPr>
              <a:t>copyright only</a:t>
            </a:r>
            <a:r>
              <a:rPr lang="en-US" dirty="0">
                <a:solidFill>
                  <a:srgbClr val="FFFFFF"/>
                </a:solidFill>
                <a:latin typeface="+mn-lt"/>
              </a:rPr>
              <a:t>” </a:t>
            </a:r>
            <a:r>
              <a:rPr lang="en-US" dirty="0" smtClean="0">
                <a:solidFill>
                  <a:srgbClr val="FFFFFF"/>
                </a:solidFill>
                <a:latin typeface="+mn-lt"/>
              </a:rPr>
              <a:t>case</a:t>
            </a:r>
            <a:r>
              <a:rPr lang="en-US" dirty="0" smtClean="0">
                <a:solidFill>
                  <a:schemeClr val="bg1"/>
                </a:solidFill>
                <a:latin typeface="+mn-lt"/>
              </a:rPr>
              <a:t>.</a:t>
            </a:r>
          </a:p>
          <a:p>
            <a:pPr marL="0" indent="0">
              <a:buNone/>
            </a:pPr>
            <a:endParaRPr lang="en-US" dirty="0" smtClean="0">
              <a:latin typeface="+mn-lt"/>
            </a:endParaRPr>
          </a:p>
          <a:p>
            <a:r>
              <a:rPr lang="en-US" dirty="0" smtClean="0">
                <a:solidFill>
                  <a:srgbClr val="FFFFFF"/>
                </a:solidFill>
                <a:latin typeface="+mn-lt"/>
              </a:rPr>
              <a:t>“Fair Use” to create mods question avoided by:</a:t>
            </a:r>
          </a:p>
          <a:p>
            <a:pPr marL="457200" indent="-457200">
              <a:buAutoNum type="arabicPeriod"/>
            </a:pPr>
            <a:r>
              <a:rPr lang="en-US" dirty="0" smtClean="0">
                <a:solidFill>
                  <a:srgbClr val="FFFFFF"/>
                </a:solidFill>
                <a:latin typeface="+mn-lt"/>
              </a:rPr>
              <a:t>Contract Law (Davidson, </a:t>
            </a:r>
            <a:r>
              <a:rPr lang="en-US" dirty="0" err="1" smtClean="0">
                <a:solidFill>
                  <a:srgbClr val="FFFFFF"/>
                </a:solidFill>
                <a:latin typeface="+mn-lt"/>
              </a:rPr>
              <a:t>iRacing</a:t>
            </a:r>
            <a:r>
              <a:rPr lang="en-US" dirty="0" smtClean="0">
                <a:solidFill>
                  <a:srgbClr val="FFFFFF"/>
                </a:solidFill>
                <a:latin typeface="+mn-lt"/>
              </a:rPr>
              <a:t> &amp; MDY all decided on EULA, </a:t>
            </a:r>
            <a:r>
              <a:rPr lang="en-US" dirty="0" err="1" smtClean="0">
                <a:solidFill>
                  <a:srgbClr val="FFFFFF"/>
                </a:solidFill>
                <a:latin typeface="+mn-lt"/>
              </a:rPr>
              <a:t>ToS</a:t>
            </a:r>
            <a:r>
              <a:rPr lang="en-US" dirty="0" smtClean="0">
                <a:solidFill>
                  <a:srgbClr val="FFFFFF"/>
                </a:solidFill>
                <a:latin typeface="+mn-lt"/>
              </a:rPr>
              <a:t> or </a:t>
            </a:r>
            <a:r>
              <a:rPr lang="en-US" dirty="0" err="1" smtClean="0">
                <a:solidFill>
                  <a:srgbClr val="FFFFFF"/>
                </a:solidFill>
                <a:latin typeface="+mn-lt"/>
              </a:rPr>
              <a:t>ToU</a:t>
            </a:r>
            <a:r>
              <a:rPr lang="en-US" dirty="0" smtClean="0">
                <a:solidFill>
                  <a:srgbClr val="FFFFFF"/>
                </a:solidFill>
                <a:latin typeface="+mn-lt"/>
              </a:rPr>
              <a:t> terms &amp; obligations).</a:t>
            </a:r>
          </a:p>
          <a:p>
            <a:pPr marL="457200" indent="-457200">
              <a:buAutoNum type="arabicPeriod"/>
            </a:pPr>
            <a:r>
              <a:rPr lang="en-US" dirty="0" smtClean="0">
                <a:solidFill>
                  <a:srgbClr val="FFFF00"/>
                </a:solidFill>
                <a:latin typeface="+mn-lt"/>
              </a:rPr>
              <a:t>Nothing creative in what Micro Star did </a:t>
            </a:r>
            <a:r>
              <a:rPr lang="en-US" dirty="0" smtClean="0">
                <a:solidFill>
                  <a:srgbClr val="FFFFFF"/>
                </a:solidFill>
                <a:latin typeface="+mn-lt"/>
              </a:rPr>
              <a:t>– they did not create a mod – they usurped </a:t>
            </a:r>
            <a:r>
              <a:rPr lang="en-US" dirty="0">
                <a:solidFill>
                  <a:srgbClr val="FFFFFF"/>
                </a:solidFill>
                <a:latin typeface="+mn-lt"/>
              </a:rPr>
              <a:t>mod creators without </a:t>
            </a:r>
            <a:r>
              <a:rPr lang="en-US" dirty="0" smtClean="0">
                <a:solidFill>
                  <a:srgbClr val="FFFFFF"/>
                </a:solidFill>
                <a:latin typeface="+mn-lt"/>
              </a:rPr>
              <a:t>permission</a:t>
            </a:r>
          </a:p>
          <a:p>
            <a:pPr marL="0" indent="0">
              <a:buNone/>
            </a:pPr>
            <a:endParaRPr lang="en-US" dirty="0" smtClean="0">
              <a:solidFill>
                <a:schemeClr val="tx1"/>
              </a:solidFill>
              <a:latin typeface="+mn-lt"/>
            </a:endParaRPr>
          </a:p>
          <a:p>
            <a:pPr marL="0" indent="0">
              <a:buNone/>
            </a:pPr>
            <a:r>
              <a:rPr lang="en-US" b="1" dirty="0" smtClean="0">
                <a:solidFill>
                  <a:srgbClr val="FF0000"/>
                </a:solidFill>
                <a:latin typeface="+mn-lt"/>
              </a:rPr>
              <a:t>Conclusion: </a:t>
            </a:r>
            <a:r>
              <a:rPr lang="en-US" b="1" dirty="0">
                <a:solidFill>
                  <a:srgbClr val="FFFF00"/>
                </a:solidFill>
                <a:latin typeface="+mn-lt"/>
              </a:rPr>
              <a:t>No current precedent that game mods are not “Fair Use”.</a:t>
            </a:r>
          </a:p>
          <a:p>
            <a:endParaRPr lang="en-US" b="1" dirty="0" smtClean="0"/>
          </a:p>
        </p:txBody>
      </p:sp>
    </p:spTree>
    <p:extLst>
      <p:ext uri="{BB962C8B-B14F-4D97-AF65-F5344CB8AC3E}">
        <p14:creationId xmlns:p14="http://schemas.microsoft.com/office/powerpoint/2010/main" val="425728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21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967" y="326593"/>
            <a:ext cx="9041033" cy="1016000"/>
          </a:xfrm>
        </p:spPr>
        <p:txBody>
          <a:bodyPr>
            <a:normAutofit fontScale="90000"/>
          </a:bodyPr>
          <a:lstStyle/>
          <a:p>
            <a:r>
              <a:rPr lang="en-US" b="1" dirty="0" smtClean="0"/>
              <a:t>    </a:t>
            </a:r>
            <a:r>
              <a:rPr lang="en-US" b="1" dirty="0" smtClean="0">
                <a:solidFill>
                  <a:srgbClr val="000000"/>
                </a:solidFill>
              </a:rPr>
              <a:t>Does </a:t>
            </a:r>
            <a:r>
              <a:rPr lang="en-US" b="1" dirty="0">
                <a:solidFill>
                  <a:srgbClr val="000000"/>
                </a:solidFill>
              </a:rPr>
              <a:t>not mean Mods </a:t>
            </a:r>
            <a:r>
              <a:rPr lang="en-US" b="1" u="sng" dirty="0" smtClean="0">
                <a:solidFill>
                  <a:srgbClr val="3366FF"/>
                </a:solidFill>
              </a:rPr>
              <a:t>ARE</a:t>
            </a:r>
            <a:r>
              <a:rPr lang="en-US" b="1" i="1" dirty="0">
                <a:solidFill>
                  <a:srgbClr val="000000"/>
                </a:solidFill>
              </a:rPr>
              <a:t> </a:t>
            </a:r>
            <a:r>
              <a:rPr lang="en-US" b="1" dirty="0" smtClean="0">
                <a:solidFill>
                  <a:schemeClr val="tx1"/>
                </a:solidFill>
              </a:rPr>
              <a:t>“</a:t>
            </a:r>
            <a:r>
              <a:rPr lang="en-US" b="1" dirty="0">
                <a:solidFill>
                  <a:schemeClr val="tx1"/>
                </a:solidFill>
              </a:rPr>
              <a:t>Fair Use</a:t>
            </a:r>
            <a:r>
              <a:rPr lang="en-US" b="1" dirty="0" smtClean="0">
                <a:solidFill>
                  <a:schemeClr val="tx1"/>
                </a:solidFill>
              </a:rPr>
              <a:t>”..</a:t>
            </a:r>
            <a:r>
              <a:rPr lang="en-US" i="1" u="sng" dirty="0">
                <a:solidFill>
                  <a:srgbClr val="3366FF"/>
                </a:solidFill>
              </a:rPr>
              <a:t/>
            </a:r>
            <a:br>
              <a:rPr lang="en-US" i="1" u="sng" dirty="0">
                <a:solidFill>
                  <a:srgbClr val="3366FF"/>
                </a:solidFill>
              </a:rPr>
            </a:br>
            <a:endParaRPr lang="en-US" dirty="0"/>
          </a:p>
        </p:txBody>
      </p:sp>
      <p:sp>
        <p:nvSpPr>
          <p:cNvPr id="3" name="Content Placeholder 2"/>
          <p:cNvSpPr>
            <a:spLocks noGrp="1"/>
          </p:cNvSpPr>
          <p:nvPr>
            <p:ph sz="quarter" idx="10"/>
          </p:nvPr>
        </p:nvSpPr>
        <p:spPr/>
        <p:txBody>
          <a:bodyPr/>
          <a:lstStyle/>
          <a:p>
            <a:pPr marL="0" indent="0">
              <a:buNone/>
            </a:pPr>
            <a:endParaRPr lang="en-US" dirty="0" smtClean="0">
              <a:solidFill>
                <a:schemeClr val="tx1"/>
              </a:solidFill>
            </a:endParaRPr>
          </a:p>
          <a:p>
            <a:r>
              <a:rPr lang="en-US" sz="2800" b="1" dirty="0" smtClean="0">
                <a:solidFill>
                  <a:schemeClr val="tx1"/>
                </a:solidFill>
              </a:rPr>
              <a:t>What’s at stake?</a:t>
            </a:r>
          </a:p>
          <a:p>
            <a:r>
              <a:rPr lang="en-US" b="1" dirty="0" smtClean="0">
                <a:solidFill>
                  <a:srgbClr val="0000FF"/>
                </a:solidFill>
              </a:rPr>
              <a:t>Mods</a:t>
            </a:r>
          </a:p>
          <a:p>
            <a:r>
              <a:rPr lang="en-US" b="1" dirty="0" err="1" smtClean="0">
                <a:solidFill>
                  <a:srgbClr val="008000"/>
                </a:solidFill>
              </a:rPr>
              <a:t>Machinima</a:t>
            </a:r>
            <a:endParaRPr lang="en-US" b="1" dirty="0" smtClean="0">
              <a:solidFill>
                <a:srgbClr val="008000"/>
              </a:solidFill>
            </a:endParaRPr>
          </a:p>
          <a:p>
            <a:r>
              <a:rPr lang="en-US" b="1" dirty="0" smtClean="0">
                <a:solidFill>
                  <a:schemeClr val="tx1"/>
                </a:solidFill>
                <a:latin typeface="Apple Chancery"/>
                <a:cs typeface="Apple Chancery"/>
              </a:rPr>
              <a:t>Fan Fiction</a:t>
            </a:r>
          </a:p>
          <a:p>
            <a:r>
              <a:rPr lang="en-US" b="1" dirty="0" smtClean="0">
                <a:solidFill>
                  <a:srgbClr val="000090"/>
                </a:solidFill>
                <a:latin typeface="Bangla MN"/>
                <a:cs typeface="Bangla MN"/>
              </a:rPr>
              <a:t>Re-mix</a:t>
            </a:r>
          </a:p>
          <a:p>
            <a:r>
              <a:rPr lang="en-US" b="1" dirty="0" smtClean="0">
                <a:solidFill>
                  <a:schemeClr val="tx1"/>
                </a:solidFill>
              </a:rPr>
              <a:t>Multi-source content</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3D Printing</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3600" b="1" dirty="0" smtClean="0">
                <a:solidFill>
                  <a:schemeClr val="tx1"/>
                </a:solidFill>
              </a:rPr>
              <a:t>&amp; (of course) </a:t>
            </a:r>
            <a:r>
              <a:rPr lang="en-US" sz="3600" b="1" i="1" dirty="0" smtClean="0">
                <a:solidFill>
                  <a:srgbClr val="008000"/>
                </a:solidFill>
              </a:rPr>
              <a:t>Freedom to </a:t>
            </a:r>
            <a:r>
              <a:rPr lang="en-US" sz="3600" b="1" dirty="0" err="1" smtClean="0">
                <a:solidFill>
                  <a:srgbClr val="0000FF"/>
                </a:solidFill>
              </a:rPr>
              <a:t>CRE</a:t>
            </a:r>
            <a:r>
              <a:rPr lang="en-US" sz="3600" b="1" i="1" dirty="0" err="1" smtClean="0">
                <a:solidFill>
                  <a:srgbClr val="70167B"/>
                </a:solidFill>
              </a:rPr>
              <a:t>atE</a:t>
            </a:r>
            <a:endParaRPr lang="en-US" sz="3600" b="1" dirty="0">
              <a:solidFill>
                <a:srgbClr val="70167B"/>
              </a:solidFill>
            </a:endParaRPr>
          </a:p>
        </p:txBody>
      </p:sp>
    </p:spTree>
    <p:extLst>
      <p:ext uri="{BB962C8B-B14F-4D97-AF65-F5344CB8AC3E}">
        <p14:creationId xmlns:p14="http://schemas.microsoft.com/office/powerpoint/2010/main" val="112601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37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68188"/>
          </a:xfrm>
        </p:spPr>
        <p:txBody>
          <a:bodyPr>
            <a:normAutofit/>
          </a:bodyPr>
          <a:lstStyle/>
          <a:p>
            <a:r>
              <a:rPr lang="en-US" sz="3200" b="1" dirty="0" smtClean="0">
                <a:solidFill>
                  <a:srgbClr val="000000"/>
                </a:solidFill>
                <a:latin typeface="+mn-lt"/>
              </a:rPr>
              <a:t>  “Right to </a:t>
            </a:r>
            <a:r>
              <a:rPr lang="en-US" sz="3200" b="1" dirty="0" err="1" smtClean="0">
                <a:solidFill>
                  <a:srgbClr val="000000"/>
                </a:solidFill>
                <a:latin typeface="+mn-lt"/>
              </a:rPr>
              <a:t>CreaTE</a:t>
            </a:r>
            <a:r>
              <a:rPr lang="en-US" sz="3200" b="1" dirty="0" smtClean="0">
                <a:solidFill>
                  <a:srgbClr val="000000"/>
                </a:solidFill>
                <a:latin typeface="+mn-lt"/>
              </a:rPr>
              <a:t>” v. “Rights in the Creation”</a:t>
            </a:r>
            <a:endParaRPr lang="en-US" sz="3200" b="1" dirty="0">
              <a:solidFill>
                <a:srgbClr val="000000"/>
              </a:solidFill>
              <a:latin typeface="+mn-lt"/>
            </a:endParaRPr>
          </a:p>
        </p:txBody>
      </p:sp>
      <p:sp>
        <p:nvSpPr>
          <p:cNvPr id="3" name="Content Placeholder 2"/>
          <p:cNvSpPr>
            <a:spLocks noGrp="1"/>
          </p:cNvSpPr>
          <p:nvPr>
            <p:ph sz="quarter" idx="10"/>
          </p:nvPr>
        </p:nvSpPr>
        <p:spPr>
          <a:xfrm>
            <a:off x="457200" y="968189"/>
            <a:ext cx="8229600" cy="5122027"/>
          </a:xfrm>
        </p:spPr>
        <p:txBody>
          <a:bodyPr>
            <a:normAutofit/>
          </a:bodyPr>
          <a:lstStyle/>
          <a:p>
            <a:pPr>
              <a:lnSpc>
                <a:spcPct val="100000"/>
              </a:lnSpc>
            </a:pP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Right to </a:t>
            </a:r>
            <a:r>
              <a:rPr lang="en-US" sz="35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CreaTe</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r>
              <a:rPr lang="en-US" sz="3500" dirty="0" smtClean="0">
                <a:solidFill>
                  <a:srgbClr val="008000"/>
                </a:solidFill>
                <a:latin typeface="+mn-lt"/>
              </a:rPr>
              <a:t>Think Freedom of Speech/Expression</a:t>
            </a:r>
            <a:r>
              <a:rPr lang="en-US" sz="3500" dirty="0" smtClean="0">
                <a:latin typeface="+mn-lt"/>
              </a:rPr>
              <a:t>. </a:t>
            </a:r>
            <a:r>
              <a:rPr lang="en-US" sz="3500" b="1" dirty="0" smtClean="0">
                <a:solidFill>
                  <a:srgbClr val="3366FF"/>
                </a:solidFill>
                <a:latin typeface="+mn-lt"/>
              </a:rPr>
              <a:t>A</a:t>
            </a:r>
            <a:r>
              <a:rPr lang="en-US" sz="3500" dirty="0" smtClean="0">
                <a:solidFill>
                  <a:srgbClr val="3366FF"/>
                </a:solidFill>
                <a:latin typeface="+mn-lt"/>
              </a:rPr>
              <a:t> </a:t>
            </a:r>
            <a:r>
              <a:rPr lang="en-US" sz="3500" b="1" dirty="0" smtClean="0">
                <a:solidFill>
                  <a:srgbClr val="3366FF"/>
                </a:solidFill>
                <a:latin typeface="+mn-lt"/>
              </a:rPr>
              <a:t>PERSONAL RIGHT.</a:t>
            </a:r>
          </a:p>
          <a:p>
            <a:pPr>
              <a:lnSpc>
                <a:spcPct val="100000"/>
              </a:lnSpc>
            </a:pPr>
            <a:r>
              <a:rPr lang="en-US" sz="3500" b="1" dirty="0" smtClean="0">
                <a:solidFill>
                  <a:srgbClr val="FF0000"/>
                </a:solidFill>
                <a:latin typeface="+mn-lt"/>
              </a:rPr>
              <a:t>“CREATORS RIGHT” </a:t>
            </a:r>
            <a:r>
              <a:rPr lang="en-US" sz="3500" dirty="0" smtClean="0">
                <a:solidFill>
                  <a:srgbClr val="000000"/>
                </a:solidFill>
                <a:latin typeface="+mn-lt"/>
              </a:rPr>
              <a:t>has come to mean a </a:t>
            </a:r>
            <a:r>
              <a:rPr lang="en-US" sz="3500" b="1" dirty="0" smtClean="0">
                <a:solidFill>
                  <a:srgbClr val="000000"/>
                </a:solidFill>
                <a:latin typeface="+mn-lt"/>
              </a:rPr>
              <a:t>“right in the creation”</a:t>
            </a:r>
            <a:r>
              <a:rPr lang="en-US" sz="3500" dirty="0" smtClean="0">
                <a:solidFill>
                  <a:srgbClr val="000000"/>
                </a:solidFill>
                <a:latin typeface="+mn-lt"/>
              </a:rPr>
              <a:t>, which attaches to content; a “benefit” post facto creation. </a:t>
            </a:r>
            <a:r>
              <a:rPr lang="en-US" sz="3500" dirty="0" smtClean="0">
                <a:solidFill>
                  <a:srgbClr val="FF0000"/>
                </a:solidFill>
                <a:latin typeface="+mn-lt"/>
              </a:rPr>
              <a:t>Think IP/Copyright.</a:t>
            </a:r>
            <a:r>
              <a:rPr lang="en-US" sz="3500" dirty="0" smtClean="0">
                <a:solidFill>
                  <a:srgbClr val="000000"/>
                </a:solidFill>
                <a:latin typeface="+mn-lt"/>
              </a:rPr>
              <a:t> </a:t>
            </a:r>
            <a:r>
              <a:rPr lang="en-US" sz="3500" b="1" dirty="0">
                <a:solidFill>
                  <a:srgbClr val="000000"/>
                </a:solidFill>
                <a:latin typeface="+mn-lt"/>
              </a:rPr>
              <a:t>A</a:t>
            </a:r>
            <a:r>
              <a:rPr lang="en-US" sz="3500" b="1" dirty="0" smtClean="0">
                <a:solidFill>
                  <a:srgbClr val="000000"/>
                </a:solidFill>
                <a:latin typeface="+mn-lt"/>
              </a:rPr>
              <a:t>ttaches to the product, </a:t>
            </a:r>
            <a:r>
              <a:rPr lang="en-US" sz="3500" b="1" dirty="0" smtClean="0">
                <a:solidFill>
                  <a:srgbClr val="3366FF"/>
                </a:solidFill>
                <a:latin typeface="+mn-lt"/>
              </a:rPr>
              <a:t>not the person</a:t>
            </a:r>
            <a:r>
              <a:rPr lang="en-US" sz="3500" b="1" dirty="0" smtClean="0">
                <a:solidFill>
                  <a:srgbClr val="000000"/>
                </a:solidFill>
                <a:latin typeface="+mn-lt"/>
              </a:rPr>
              <a:t> </a:t>
            </a:r>
            <a:r>
              <a:rPr lang="en-US" sz="3500" dirty="0" smtClean="0">
                <a:solidFill>
                  <a:srgbClr val="000000"/>
                </a:solidFill>
                <a:latin typeface="+mn-lt"/>
              </a:rPr>
              <a:t>(contrast to </a:t>
            </a:r>
            <a:r>
              <a:rPr lang="en-US" sz="3500" b="1" dirty="0" smtClean="0">
                <a:solidFill>
                  <a:srgbClr val="3366FF"/>
                </a:solidFill>
                <a:latin typeface="+mn-lt"/>
              </a:rPr>
              <a:t>“moral rights”</a:t>
            </a:r>
            <a:r>
              <a:rPr lang="en-US" sz="3500" dirty="0" smtClean="0">
                <a:solidFill>
                  <a:srgbClr val="000000"/>
                </a:solidFill>
                <a:latin typeface="+mn-lt"/>
              </a:rPr>
              <a:t>)</a:t>
            </a:r>
            <a:r>
              <a:rPr lang="en-US" sz="3500" b="1" i="1" dirty="0" smtClean="0">
                <a:solidFill>
                  <a:srgbClr val="000000"/>
                </a:solidFill>
                <a:latin typeface="+mn-lt"/>
              </a:rPr>
              <a:t>.</a:t>
            </a:r>
          </a:p>
          <a:p>
            <a:pPr marL="0" indent="0">
              <a:buNone/>
            </a:pPr>
            <a:endParaRPr lang="en-US" dirty="0" smtClean="0"/>
          </a:p>
          <a:p>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3117169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8" cy="1170696"/>
          </a:xfrm>
        </p:spPr>
        <p:txBody>
          <a:bodyPr>
            <a:normAutofit/>
          </a:bodyPr>
          <a:lstStyle/>
          <a:p>
            <a:r>
              <a:rPr lang="en-US" sz="4400" b="1" dirty="0" smtClean="0">
                <a:solidFill>
                  <a:srgbClr val="FFFF00"/>
                </a:solidFill>
                <a:latin typeface="+mn-lt"/>
              </a:rPr>
              <a:t>   Right to Remix/Mod/</a:t>
            </a:r>
            <a:r>
              <a:rPr lang="en-US" sz="4400" b="1" dirty="0" err="1" smtClean="0">
                <a:solidFill>
                  <a:schemeClr val="accent5"/>
                </a:solidFill>
                <a:latin typeface="+mn-lt"/>
              </a:rPr>
              <a:t>CREAtE</a:t>
            </a:r>
            <a:r>
              <a:rPr lang="en-US" sz="4400" b="1" dirty="0" smtClean="0">
                <a:solidFill>
                  <a:schemeClr val="accent5"/>
                </a:solidFill>
                <a:latin typeface="+mn-lt"/>
              </a:rPr>
              <a:t> </a:t>
            </a:r>
            <a:r>
              <a:rPr lang="en-US" sz="4400" b="1" dirty="0" smtClean="0">
                <a:solidFill>
                  <a:srgbClr val="FFFF00"/>
                </a:solidFill>
                <a:latin typeface="+mn-lt"/>
              </a:rPr>
              <a:t>?</a:t>
            </a:r>
            <a:endParaRPr lang="en-US" sz="4400" b="1" dirty="0">
              <a:solidFill>
                <a:srgbClr val="FFFF00"/>
              </a:solidFill>
              <a:latin typeface="+mn-lt"/>
            </a:endParaRPr>
          </a:p>
        </p:txBody>
      </p:sp>
      <p:sp>
        <p:nvSpPr>
          <p:cNvPr id="3" name="Content Placeholder 2"/>
          <p:cNvSpPr>
            <a:spLocks noGrp="1"/>
          </p:cNvSpPr>
          <p:nvPr>
            <p:ph sz="quarter" idx="10"/>
          </p:nvPr>
        </p:nvSpPr>
        <p:spPr>
          <a:xfrm>
            <a:off x="165652" y="1170696"/>
            <a:ext cx="5907194" cy="5024695"/>
          </a:xfrm>
        </p:spPr>
        <p:txBody>
          <a:bodyPr>
            <a:normAutofit lnSpcReduction="10000"/>
          </a:bodyPr>
          <a:lstStyle/>
          <a:p>
            <a:pPr marL="0" indent="0">
              <a:buNone/>
            </a:pPr>
            <a:r>
              <a:rPr lang="en-US" sz="4400" b="1" dirty="0" smtClean="0">
                <a:solidFill>
                  <a:srgbClr val="FF0000"/>
                </a:solidFill>
              </a:rPr>
              <a:t>“</a:t>
            </a:r>
            <a:r>
              <a:rPr lang="en-US" sz="4400" b="1" dirty="0">
                <a:solidFill>
                  <a:srgbClr val="FF0000"/>
                </a:solidFill>
              </a:rPr>
              <a:t>Right to </a:t>
            </a:r>
            <a:r>
              <a:rPr lang="en-US" sz="4400" b="1" dirty="0" err="1" smtClean="0">
                <a:solidFill>
                  <a:srgbClr val="FF0000"/>
                </a:solidFill>
              </a:rPr>
              <a:t>CREAtE</a:t>
            </a:r>
            <a:r>
              <a:rPr lang="en-US" sz="4400" b="1" dirty="0" smtClean="0">
                <a:solidFill>
                  <a:srgbClr val="FF0000"/>
                </a:solidFill>
              </a:rPr>
              <a:t>” </a:t>
            </a:r>
            <a:endParaRPr lang="en-US" sz="4400" b="1" dirty="0">
              <a:solidFill>
                <a:srgbClr val="FF0000"/>
              </a:solidFill>
            </a:endParaRPr>
          </a:p>
          <a:p>
            <a:pPr marL="0" indent="0">
              <a:buNone/>
            </a:pPr>
            <a:r>
              <a:rPr lang="en-US" sz="4400" b="1" dirty="0" smtClean="0">
                <a:solidFill>
                  <a:srgbClr val="FFFF00"/>
                </a:solidFill>
              </a:rPr>
              <a:t>  Not</a:t>
            </a:r>
            <a:r>
              <a:rPr lang="en-US" sz="4400" b="1" dirty="0" smtClean="0">
                <a:solidFill>
                  <a:schemeClr val="accent5"/>
                </a:solidFill>
              </a:rPr>
              <a:t> </a:t>
            </a:r>
            <a:r>
              <a:rPr lang="en-US" sz="4400" b="1" dirty="0">
                <a:solidFill>
                  <a:schemeClr val="accent5"/>
                </a:solidFill>
              </a:rPr>
              <a:t>“Right in the </a:t>
            </a:r>
            <a:r>
              <a:rPr lang="en-US" sz="4400" b="1" dirty="0" smtClean="0">
                <a:solidFill>
                  <a:schemeClr val="accent5"/>
                </a:solidFill>
              </a:rPr>
              <a:t> </a:t>
            </a:r>
          </a:p>
          <a:p>
            <a:pPr marL="0" indent="0">
              <a:buNone/>
            </a:pPr>
            <a:r>
              <a:rPr lang="en-US" sz="4400" b="1" dirty="0">
                <a:solidFill>
                  <a:schemeClr val="accent5"/>
                </a:solidFill>
              </a:rPr>
              <a:t> </a:t>
            </a:r>
            <a:r>
              <a:rPr lang="en-US" sz="4400" b="1" dirty="0" smtClean="0">
                <a:solidFill>
                  <a:schemeClr val="accent5"/>
                </a:solidFill>
              </a:rPr>
              <a:t>          Creation</a:t>
            </a:r>
            <a:r>
              <a:rPr lang="en-US" sz="4400" b="1" dirty="0">
                <a:solidFill>
                  <a:schemeClr val="accent5"/>
                </a:solidFill>
              </a:rPr>
              <a:t>” </a:t>
            </a:r>
            <a:endParaRPr lang="en-US" sz="4400" b="1" dirty="0" smtClean="0">
              <a:solidFill>
                <a:schemeClr val="accent5"/>
              </a:solidFill>
            </a:endParaRPr>
          </a:p>
          <a:p>
            <a:pPr marL="0" indent="0">
              <a:lnSpc>
                <a:spcPct val="110000"/>
              </a:lnSpc>
              <a:buNone/>
            </a:pPr>
            <a:r>
              <a:rPr lang="en-US" sz="3600" b="1" dirty="0">
                <a:solidFill>
                  <a:schemeClr val="bg1"/>
                </a:solidFill>
                <a:latin typeface="+mn-lt"/>
                <a:cs typeface="Lucida Console"/>
              </a:rPr>
              <a:t>Right to Remix-</a:t>
            </a:r>
            <a:r>
              <a:rPr lang="en-US" sz="3600" b="1" dirty="0" err="1">
                <a:solidFill>
                  <a:schemeClr val="bg1"/>
                </a:solidFill>
                <a:latin typeface="+mn-lt"/>
                <a:cs typeface="Lucida Console"/>
              </a:rPr>
              <a:t>CREAtE</a:t>
            </a:r>
            <a:r>
              <a:rPr lang="en-US" sz="3600" b="1" dirty="0">
                <a:solidFill>
                  <a:schemeClr val="bg1"/>
                </a:solidFill>
                <a:latin typeface="+mn-lt"/>
                <a:cs typeface="Lucida Console"/>
              </a:rPr>
              <a:t>-Mod as a creative/expressive right </a:t>
            </a:r>
            <a:r>
              <a:rPr lang="en-US" sz="3600" b="1" dirty="0">
                <a:solidFill>
                  <a:srgbClr val="FF0000"/>
                </a:solidFill>
                <a:latin typeface="+mn-lt"/>
                <a:cs typeface="Lucida Console"/>
              </a:rPr>
              <a:t>rather than an IP right</a:t>
            </a:r>
            <a:r>
              <a:rPr lang="en-US" sz="3600" b="1" dirty="0" smtClean="0">
                <a:solidFill>
                  <a:srgbClr val="FF0000"/>
                </a:solidFill>
                <a:latin typeface="+mn-lt"/>
                <a:cs typeface="Lucida Console"/>
              </a:rPr>
              <a:t>/property protection.</a:t>
            </a:r>
            <a:endParaRPr lang="en-US" sz="3600" b="1" dirty="0">
              <a:solidFill>
                <a:srgbClr val="FF0000"/>
              </a:solidFill>
              <a:latin typeface="+mn-lt"/>
              <a:cs typeface="Lucida Console"/>
            </a:endParaRPr>
          </a:p>
          <a:p>
            <a:pPr marL="0" indent="0">
              <a:buNone/>
            </a:pPr>
            <a:endParaRPr lang="en-US" sz="4400" b="1" dirty="0">
              <a:solidFill>
                <a:schemeClr val="accent5"/>
              </a:solidFill>
            </a:endParaRPr>
          </a:p>
          <a:p>
            <a:endParaRPr lang="en-US" b="1" i="1" u="sng" dirty="0"/>
          </a:p>
          <a:p>
            <a:pPr marL="0" indent="0">
              <a:buNone/>
            </a:pPr>
            <a:endParaRPr lang="en-US" b="1" i="1" u="sng" dirty="0"/>
          </a:p>
          <a:p>
            <a:endParaRPr lang="en-US" dirty="0"/>
          </a:p>
          <a:p>
            <a:endParaRPr lang="en-US" dirty="0"/>
          </a:p>
        </p:txBody>
      </p:sp>
      <p:pic>
        <p:nvPicPr>
          <p:cNvPr id="4" name="Content Placeholder 3" descr="IMG_0009.jpg"/>
          <p:cNvPicPr>
            <a:picLocks noChangeAspect="1"/>
          </p:cNvPicPr>
          <p:nvPr/>
        </p:nvPicPr>
        <p:blipFill rotWithShape="1">
          <a:blip r:embed="rId2" cstate="screen">
            <a:extLst>
              <a:ext uri="{28A0092B-C50C-407E-A947-70E740481C1C}">
                <a14:useLocalDpi xmlns:a14="http://schemas.microsoft.com/office/drawing/2010/main"/>
              </a:ext>
            </a:extLst>
          </a:blip>
          <a:srcRect l="-608" r="-853"/>
          <a:stretch/>
        </p:blipFill>
        <p:spPr>
          <a:xfrm>
            <a:off x="6072846" y="1527858"/>
            <a:ext cx="3071153" cy="4244368"/>
          </a:xfrm>
          <a:prstGeom prst="rect">
            <a:avLst/>
          </a:prstGeom>
        </p:spPr>
      </p:pic>
    </p:spTree>
    <p:extLst>
      <p:ext uri="{BB962C8B-B14F-4D97-AF65-F5344CB8AC3E}">
        <p14:creationId xmlns:p14="http://schemas.microsoft.com/office/powerpoint/2010/main" val="896693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229923"/>
            <a:ext cx="9144000" cy="5496211"/>
          </a:xfrm>
        </p:spPr>
        <p:txBody>
          <a:bodyPr/>
          <a:lstStyle/>
          <a:p>
            <a:pPr marL="0" indent="0">
              <a:buNone/>
            </a:pPr>
            <a:r>
              <a:rPr lang="en-US" sz="5400" b="1" i="1" dirty="0" smtClean="0">
                <a:solidFill>
                  <a:srgbClr val="008000"/>
                </a:solidFill>
              </a:rPr>
              <a:t>    </a:t>
            </a:r>
            <a:r>
              <a:rPr lang="en-US" sz="5400" b="1" i="1" dirty="0" smtClean="0">
                <a:solidFill>
                  <a:srgbClr val="CCFFCC"/>
                </a:solidFill>
              </a:rPr>
              <a:t>IS</a:t>
            </a:r>
            <a:r>
              <a:rPr lang="en-US" sz="5400" b="1" i="1" dirty="0" smtClean="0">
                <a:solidFill>
                  <a:srgbClr val="008000"/>
                </a:solidFill>
              </a:rPr>
              <a:t> </a:t>
            </a:r>
            <a:r>
              <a:rPr lang="en-US" sz="5400" b="1" dirty="0" smtClean="0">
                <a:solidFill>
                  <a:schemeClr val="accent4">
                    <a:lumMod val="60000"/>
                    <a:lumOff val="40000"/>
                  </a:schemeClr>
                </a:solidFill>
                <a:latin typeface="Lucida Handwriting"/>
                <a:cs typeface="Lucida Handwriting"/>
              </a:rPr>
              <a:t>Creativity</a:t>
            </a:r>
            <a:r>
              <a:rPr lang="en-US" sz="5400" b="1" dirty="0" smtClean="0">
                <a:solidFill>
                  <a:srgbClr val="0000FF"/>
                </a:solidFill>
              </a:rPr>
              <a:t> </a:t>
            </a:r>
            <a:r>
              <a:rPr lang="en-US" sz="5400" b="1" dirty="0" smtClean="0">
                <a:solidFill>
                  <a:srgbClr val="FFFFFF"/>
                </a:solidFill>
                <a:latin typeface="American Typewriter"/>
                <a:cs typeface="American Typewriter"/>
              </a:rPr>
              <a:t>More </a:t>
            </a:r>
          </a:p>
          <a:p>
            <a:pPr marL="0" indent="0">
              <a:buNone/>
            </a:pPr>
            <a:r>
              <a:rPr lang="en-US" sz="5400" b="1" dirty="0" smtClean="0">
                <a:solidFill>
                  <a:srgbClr val="FFFFFF"/>
                </a:solidFill>
                <a:latin typeface="American Typewriter"/>
                <a:cs typeface="American Typewriter"/>
              </a:rPr>
              <a:t>Important</a:t>
            </a:r>
            <a:r>
              <a:rPr lang="en-US" sz="5400" b="1" dirty="0" smtClean="0">
                <a:solidFill>
                  <a:schemeClr val="tx1"/>
                </a:solidFill>
                <a:latin typeface="American Typewriter"/>
                <a:cs typeface="American Typewriter"/>
              </a:rPr>
              <a:t> </a:t>
            </a:r>
            <a:r>
              <a:rPr lang="en-US" sz="5400" b="1" dirty="0" smtClean="0">
                <a:solidFill>
                  <a:srgbClr val="8EB4E3"/>
                </a:solidFill>
              </a:rPr>
              <a:t>than</a:t>
            </a:r>
            <a:r>
              <a:rPr lang="en-US" sz="5400" b="1" dirty="0" smtClean="0">
                <a:solidFill>
                  <a:srgbClr val="0000FF"/>
                </a:solidFill>
              </a:rPr>
              <a:t> </a:t>
            </a:r>
            <a:r>
              <a:rPr lang="en-US" sz="5400" b="1" dirty="0" smtClean="0">
                <a:solidFill>
                  <a:srgbClr val="3D4A09"/>
                </a:solidFill>
              </a:rPr>
              <a:t>Property</a:t>
            </a:r>
            <a:r>
              <a:rPr lang="en-US" sz="5400" b="1" dirty="0" smtClean="0">
                <a:solidFill>
                  <a:schemeClr val="tx2">
                    <a:lumMod val="40000"/>
                    <a:lumOff val="60000"/>
                  </a:schemeClr>
                </a:solidFill>
              </a:rPr>
              <a:t>?</a:t>
            </a:r>
          </a:p>
          <a:p>
            <a:pPr marL="0" indent="0">
              <a:buNone/>
            </a:pPr>
            <a:endParaRPr lang="en-US" dirty="0"/>
          </a:p>
        </p:txBody>
      </p:sp>
      <p:pic>
        <p:nvPicPr>
          <p:cNvPr id="6" name="Content Placeholder 5" descr="photo.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495391"/>
            <a:ext cx="3703790" cy="2730479"/>
          </a:xfrm>
          <a:prstGeom prst="rect">
            <a:avLst/>
          </a:prstGeom>
        </p:spPr>
      </p:pic>
      <p:pic>
        <p:nvPicPr>
          <p:cNvPr id="7" name="Content Placeholder 8" descr="file871126557376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5769" y="2495391"/>
            <a:ext cx="3608231" cy="2730479"/>
          </a:xfrm>
          <a:prstGeom prst="rect">
            <a:avLst/>
          </a:prstGeom>
        </p:spPr>
      </p:pic>
      <p:pic>
        <p:nvPicPr>
          <p:cNvPr id="8" name="Content Placeholder 3" descr="IMG-20130402-00658.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03790" y="2495391"/>
            <a:ext cx="1831979" cy="2978384"/>
          </a:xfrm>
          <a:prstGeom prst="rect">
            <a:avLst/>
          </a:prstGeom>
        </p:spPr>
      </p:pic>
    </p:spTree>
    <p:extLst>
      <p:ext uri="{BB962C8B-B14F-4D97-AF65-F5344CB8AC3E}">
        <p14:creationId xmlns:p14="http://schemas.microsoft.com/office/powerpoint/2010/main" val="24727519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270" y="0"/>
            <a:ext cx="8503530" cy="1016000"/>
          </a:xfrm>
        </p:spPr>
        <p:txBody>
          <a:bodyPr>
            <a:normAutofit/>
          </a:bodyPr>
          <a:lstStyle/>
          <a:p>
            <a:r>
              <a:rPr lang="en-US" sz="4400" b="1" dirty="0" smtClean="0">
                <a:solidFill>
                  <a:srgbClr val="FFFF00"/>
                </a:solidFill>
                <a:latin typeface="+mn-lt"/>
              </a:rPr>
              <a:t>Cores of the </a:t>
            </a:r>
            <a:r>
              <a:rPr lang="en-US" sz="4400" b="1" dirty="0" smtClean="0">
                <a:solidFill>
                  <a:srgbClr val="CCFFCC"/>
                </a:solidFill>
                <a:latin typeface="+mn-lt"/>
              </a:rPr>
              <a:t>Creative</a:t>
            </a:r>
            <a:endParaRPr lang="en-US" sz="4400" b="1" dirty="0">
              <a:solidFill>
                <a:srgbClr val="CCFFCC"/>
              </a:solidFill>
              <a:latin typeface="+mn-lt"/>
            </a:endParaRPr>
          </a:p>
        </p:txBody>
      </p:sp>
      <p:sp>
        <p:nvSpPr>
          <p:cNvPr id="3" name="Content Placeholder 2"/>
          <p:cNvSpPr>
            <a:spLocks noGrp="1"/>
          </p:cNvSpPr>
          <p:nvPr>
            <p:ph sz="quarter" idx="10"/>
          </p:nvPr>
        </p:nvSpPr>
        <p:spPr>
          <a:xfrm>
            <a:off x="183270" y="1016000"/>
            <a:ext cx="6636050" cy="5194643"/>
          </a:xfrm>
        </p:spPr>
        <p:txBody>
          <a:bodyPr>
            <a:normAutofit lnSpcReduction="10000"/>
          </a:bodyPr>
          <a:lstStyle/>
          <a:p>
            <a:pPr marL="0" indent="0">
              <a:buNone/>
            </a:pPr>
            <a:r>
              <a:rPr lang="en-US" sz="2800" b="1" dirty="0" smtClean="0">
                <a:solidFill>
                  <a:srgbClr val="FFFF00"/>
                </a:solidFill>
                <a:latin typeface="Britannic Bold"/>
                <a:cs typeface="Britannic Bold"/>
              </a:rPr>
              <a:t>The Personal Journey: </a:t>
            </a:r>
            <a:r>
              <a:rPr lang="en-US" sz="2800" dirty="0" smtClean="0">
                <a:solidFill>
                  <a:schemeClr val="tx1"/>
                </a:solidFill>
              </a:rPr>
              <a:t>“</a:t>
            </a:r>
            <a:r>
              <a:rPr lang="en-US" sz="2800" dirty="0" smtClean="0">
                <a:solidFill>
                  <a:srgbClr val="8EB4E3"/>
                </a:solidFill>
              </a:rPr>
              <a:t>We </a:t>
            </a:r>
            <a:r>
              <a:rPr lang="en-US" sz="2800" dirty="0">
                <a:solidFill>
                  <a:srgbClr val="8EB4E3"/>
                </a:solidFill>
              </a:rPr>
              <a:t>don’t create a fantasy world to escape reality, we create it to be able to stay</a:t>
            </a:r>
            <a:r>
              <a:rPr lang="en-US" sz="2800" dirty="0">
                <a:solidFill>
                  <a:schemeClr val="tx1"/>
                </a:solidFill>
              </a:rPr>
              <a:t>. </a:t>
            </a:r>
            <a:r>
              <a:rPr lang="en-US" sz="2800" dirty="0">
                <a:solidFill>
                  <a:schemeClr val="bg1"/>
                </a:solidFill>
                <a:latin typeface="+mn-lt"/>
              </a:rPr>
              <a:t>I believe we have always done this, used images to stand and understand what otherwise would be intolerable</a:t>
            </a:r>
            <a:r>
              <a:rPr lang="en-US" sz="2800" dirty="0" smtClean="0">
                <a:solidFill>
                  <a:schemeClr val="bg1"/>
                </a:solidFill>
                <a:latin typeface="+mn-lt"/>
              </a:rPr>
              <a:t>.” </a:t>
            </a:r>
            <a:r>
              <a:rPr lang="en-US" sz="2800" b="1" dirty="0">
                <a:solidFill>
                  <a:schemeClr val="bg1"/>
                </a:solidFill>
                <a:latin typeface="+mn-lt"/>
              </a:rPr>
              <a:t>Lynda </a:t>
            </a:r>
            <a:r>
              <a:rPr lang="en-US" sz="2800" b="1" dirty="0" smtClean="0">
                <a:solidFill>
                  <a:schemeClr val="bg1"/>
                </a:solidFill>
                <a:latin typeface="+mn-lt"/>
              </a:rPr>
              <a:t>Barry </a:t>
            </a:r>
            <a:r>
              <a:rPr lang="en-US" sz="2800" dirty="0" smtClean="0">
                <a:solidFill>
                  <a:schemeClr val="bg1"/>
                </a:solidFill>
                <a:latin typeface="+mn-lt"/>
              </a:rPr>
              <a:t>in </a:t>
            </a:r>
            <a:r>
              <a:rPr lang="en-US" sz="2800" b="1" i="1" dirty="0" smtClean="0">
                <a:solidFill>
                  <a:schemeClr val="bg1"/>
                </a:solidFill>
                <a:latin typeface="+mn-lt"/>
              </a:rPr>
              <a:t>“What It Is”.</a:t>
            </a:r>
          </a:p>
          <a:p>
            <a:pPr marL="0" indent="0">
              <a:buNone/>
            </a:pPr>
            <a:endParaRPr lang="en-US" sz="2800" b="1" dirty="0" smtClean="0">
              <a:solidFill>
                <a:srgbClr val="403152"/>
              </a:solidFill>
              <a:latin typeface="Britannic Bold"/>
              <a:cs typeface="Britannic Bold"/>
            </a:endParaRPr>
          </a:p>
          <a:p>
            <a:pPr marL="0" indent="0">
              <a:buNone/>
            </a:pPr>
            <a:r>
              <a:rPr lang="en-US" sz="2800" b="1" dirty="0" smtClean="0">
                <a:solidFill>
                  <a:srgbClr val="FFFF00"/>
                </a:solidFill>
                <a:latin typeface="Britannic Bold"/>
                <a:cs typeface="Britannic Bold"/>
              </a:rPr>
              <a:t>Not Being Chilled: </a:t>
            </a:r>
            <a:r>
              <a:rPr lang="en-US" sz="2800" dirty="0" smtClean="0">
                <a:solidFill>
                  <a:srgbClr val="FFFFFF"/>
                </a:solidFill>
                <a:latin typeface="+mn-lt"/>
              </a:rPr>
              <a:t>“The Creative Act requires not only freedom but also this assumption of freedom.</a:t>
            </a:r>
            <a:r>
              <a:rPr lang="en-US" sz="2800" dirty="0" smtClean="0">
                <a:solidFill>
                  <a:schemeClr val="tx1"/>
                </a:solidFill>
                <a:latin typeface="+mn-lt"/>
              </a:rPr>
              <a:t> </a:t>
            </a:r>
            <a:r>
              <a:rPr lang="en-US" sz="2800" dirty="0" smtClean="0">
                <a:solidFill>
                  <a:schemeClr val="tx2">
                    <a:lumMod val="40000"/>
                    <a:lumOff val="60000"/>
                  </a:schemeClr>
                </a:solidFill>
              </a:rPr>
              <a:t>If the creative artist worries if he will still be free tomorrow, then he will not be free today.</a:t>
            </a:r>
            <a:r>
              <a:rPr lang="en-US" sz="2800" dirty="0" smtClean="0">
                <a:solidFill>
                  <a:schemeClr val="tx1"/>
                </a:solidFill>
              </a:rPr>
              <a:t>” </a:t>
            </a:r>
            <a:r>
              <a:rPr lang="en-US" sz="2800" b="1" dirty="0" smtClean="0">
                <a:solidFill>
                  <a:schemeClr val="bg1"/>
                </a:solidFill>
                <a:latin typeface="+mn-lt"/>
              </a:rPr>
              <a:t>Salman Rushdie </a:t>
            </a:r>
            <a:r>
              <a:rPr lang="en-US" sz="2800" b="1" i="1" dirty="0" smtClean="0">
                <a:solidFill>
                  <a:schemeClr val="bg1"/>
                </a:solidFill>
                <a:latin typeface="+mn-lt"/>
              </a:rPr>
              <a:t>“On Censorship”</a:t>
            </a:r>
            <a:r>
              <a:rPr lang="en-US" sz="2800" b="1" i="1" dirty="0" smtClean="0">
                <a:solidFill>
                  <a:schemeClr val="tx1"/>
                </a:solidFill>
              </a:rPr>
              <a:t> </a:t>
            </a:r>
            <a:r>
              <a:rPr lang="en-US" sz="1400" dirty="0" smtClean="0">
                <a:solidFill>
                  <a:srgbClr val="595959"/>
                </a:solidFill>
                <a:hlinkClick r:id="rId2"/>
              </a:rPr>
              <a:t>http</a:t>
            </a:r>
            <a:r>
              <a:rPr lang="en-US" sz="1400" dirty="0">
                <a:solidFill>
                  <a:srgbClr val="595959"/>
                </a:solidFill>
                <a:hlinkClick r:id="rId2"/>
              </a:rPr>
              <a:t>://www.newyorker.com/online/blogs/books/2012/05/on-censorship-salman-rushdie.html </a:t>
            </a:r>
            <a:endParaRPr lang="en-US" sz="1400" dirty="0" smtClean="0">
              <a:solidFill>
                <a:srgbClr val="595959"/>
              </a:solidFill>
            </a:endParaRPr>
          </a:p>
          <a:p>
            <a:pPr marL="0" indent="0">
              <a:buNone/>
            </a:pPr>
            <a:endParaRPr lang="en-US" dirty="0">
              <a:solidFill>
                <a:srgbClr val="595959"/>
              </a:solidFill>
            </a:endParaRPr>
          </a:p>
          <a:p>
            <a:endParaRPr lang="en-US" dirty="0">
              <a:solidFill>
                <a:srgbClr val="595959"/>
              </a:solidFill>
            </a:endParaRPr>
          </a:p>
        </p:txBody>
      </p:sp>
      <p:pic>
        <p:nvPicPr>
          <p:cNvPr id="5"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10" r="-144"/>
          <a:stretch/>
        </p:blipFill>
        <p:spPr>
          <a:xfrm>
            <a:off x="7093251" y="3916046"/>
            <a:ext cx="1956364" cy="1318532"/>
          </a:xfrm>
          <a:prstGeom prst="rect">
            <a:avLst/>
          </a:prstGeom>
        </p:spPr>
      </p:pic>
      <p:pic>
        <p:nvPicPr>
          <p:cNvPr id="6" name="Content Placeholder 5" descr="61+6OwlIB3L._BO2,204,203,200_PIsitb-sticker-arrow-click,TopRight,35,-76_AA300_SH20_OU01_.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9077" y="1171775"/>
            <a:ext cx="1614798" cy="2128197"/>
          </a:xfrm>
          <a:prstGeom prst="rect">
            <a:avLst/>
          </a:prstGeom>
        </p:spPr>
      </p:pic>
    </p:spTree>
    <p:extLst>
      <p:ext uri="{BB962C8B-B14F-4D97-AF65-F5344CB8AC3E}">
        <p14:creationId xmlns:p14="http://schemas.microsoft.com/office/powerpoint/2010/main" val="3467590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0639"/>
            <a:ext cx="9144000" cy="863078"/>
          </a:xfrm>
        </p:spPr>
        <p:txBody>
          <a:bodyPr>
            <a:normAutofit fontScale="90000"/>
          </a:bodyPr>
          <a:lstStyle/>
          <a:p>
            <a:r>
              <a:rPr lang="en-US" b="1" dirty="0" smtClean="0">
                <a:solidFill>
                  <a:srgbClr val="FFFF00"/>
                </a:solidFill>
              </a:rPr>
              <a:t> “Intellectual</a:t>
            </a:r>
            <a:r>
              <a:rPr lang="en-US" b="1" dirty="0" smtClean="0">
                <a:solidFill>
                  <a:srgbClr val="000000"/>
                </a:solidFill>
              </a:rPr>
              <a:t> </a:t>
            </a:r>
            <a:r>
              <a:rPr lang="en-US" b="1" dirty="0" smtClean="0">
                <a:solidFill>
                  <a:srgbClr val="FF0000"/>
                </a:solidFill>
                <a:latin typeface="BlairMdITC TT-Medium"/>
                <a:cs typeface="BlairMdITC TT-Medium"/>
              </a:rPr>
              <a:t>Property</a:t>
            </a:r>
            <a:r>
              <a:rPr lang="en-US" b="1" dirty="0" smtClean="0">
                <a:solidFill>
                  <a:srgbClr val="FFFF00"/>
                </a:solidFill>
              </a:rPr>
              <a:t>” Paradoxes?</a:t>
            </a:r>
            <a:endParaRPr lang="en-US" b="1" dirty="0">
              <a:solidFill>
                <a:srgbClr val="FFFF00"/>
              </a:solidFill>
            </a:endParaRPr>
          </a:p>
        </p:txBody>
      </p:sp>
      <p:sp>
        <p:nvSpPr>
          <p:cNvPr id="3" name="Content Placeholder 2"/>
          <p:cNvSpPr>
            <a:spLocks noGrp="1"/>
          </p:cNvSpPr>
          <p:nvPr>
            <p:ph sz="quarter" idx="10"/>
          </p:nvPr>
        </p:nvSpPr>
        <p:spPr>
          <a:xfrm>
            <a:off x="1" y="983717"/>
            <a:ext cx="9144000" cy="5412316"/>
          </a:xfrm>
        </p:spPr>
        <p:txBody>
          <a:bodyPr>
            <a:normAutofit/>
          </a:bodyPr>
          <a:lstStyle/>
          <a:p>
            <a:pPr>
              <a:lnSpc>
                <a:spcPct val="90000"/>
              </a:lnSpc>
            </a:pPr>
            <a:r>
              <a:rPr lang="en-US" sz="2600" b="1" dirty="0" smtClean="0">
                <a:solidFill>
                  <a:srgbClr val="FFFFFF"/>
                </a:solidFill>
                <a:latin typeface="+mn-lt"/>
              </a:rPr>
              <a:t>“Intellectual” </a:t>
            </a:r>
            <a:r>
              <a:rPr lang="en-US" sz="2600" b="1" dirty="0" smtClean="0">
                <a:solidFill>
                  <a:srgbClr val="FF0000"/>
                </a:solidFill>
                <a:latin typeface="+mn-lt"/>
              </a:rPr>
              <a:t>+</a:t>
            </a:r>
            <a:r>
              <a:rPr lang="en-US" sz="2600" dirty="0" smtClean="0">
                <a:solidFill>
                  <a:schemeClr val="tx1"/>
                </a:solidFill>
                <a:latin typeface="+mn-lt"/>
              </a:rPr>
              <a:t> </a:t>
            </a:r>
            <a:r>
              <a:rPr lang="en-US" sz="2600" b="1" dirty="0" smtClean="0">
                <a:solidFill>
                  <a:schemeClr val="bg1"/>
                </a:solidFill>
                <a:latin typeface="+mn-lt"/>
              </a:rPr>
              <a:t>“Property”</a:t>
            </a:r>
            <a:r>
              <a:rPr lang="en-US" dirty="0">
                <a:solidFill>
                  <a:schemeClr val="bg1"/>
                </a:solidFill>
                <a:latin typeface="+mn-lt"/>
              </a:rPr>
              <a:t>:</a:t>
            </a:r>
            <a:r>
              <a:rPr lang="en-US" dirty="0" smtClean="0">
                <a:solidFill>
                  <a:schemeClr val="bg1"/>
                </a:solidFill>
                <a:latin typeface="+mn-lt"/>
              </a:rPr>
              <a:t> Misnomer, </a:t>
            </a:r>
            <a:r>
              <a:rPr lang="en-US" dirty="0">
                <a:solidFill>
                  <a:schemeClr val="bg1"/>
                </a:solidFill>
                <a:latin typeface="+mn-lt"/>
              </a:rPr>
              <a:t>contradiction, </a:t>
            </a:r>
            <a:r>
              <a:rPr lang="en-US" dirty="0" smtClean="0">
                <a:solidFill>
                  <a:schemeClr val="bg1"/>
                </a:solidFill>
                <a:latin typeface="+mn-lt"/>
              </a:rPr>
              <a:t>odd, </a:t>
            </a:r>
            <a:r>
              <a:rPr lang="en-US" dirty="0" smtClean="0">
                <a:solidFill>
                  <a:srgbClr val="FFFF00"/>
                </a:solidFill>
                <a:latin typeface="+mn-lt"/>
              </a:rPr>
              <a:t>oxymoronic</a:t>
            </a:r>
            <a:r>
              <a:rPr lang="en-US" dirty="0" smtClean="0">
                <a:solidFill>
                  <a:schemeClr val="bg1"/>
                </a:solidFill>
                <a:latin typeface="+mn-lt"/>
              </a:rPr>
              <a:t>?</a:t>
            </a:r>
          </a:p>
          <a:p>
            <a:pPr>
              <a:lnSpc>
                <a:spcPct val="90000"/>
              </a:lnSpc>
            </a:pPr>
            <a:r>
              <a:rPr lang="en-US" dirty="0" smtClean="0">
                <a:solidFill>
                  <a:srgbClr val="FFFFFF"/>
                </a:solidFill>
                <a:latin typeface="+mn-lt"/>
              </a:rPr>
              <a:t>Word </a:t>
            </a:r>
            <a:r>
              <a:rPr lang="en-US" dirty="0">
                <a:solidFill>
                  <a:srgbClr val="FFFF00"/>
                </a:solidFill>
                <a:latin typeface="+mn-lt"/>
              </a:rPr>
              <a:t>“Intellectual” undermined</a:t>
            </a:r>
            <a:r>
              <a:rPr lang="en-US" dirty="0">
                <a:solidFill>
                  <a:srgbClr val="FFFFFF"/>
                </a:solidFill>
                <a:latin typeface="+mn-lt"/>
              </a:rPr>
              <a:t> </a:t>
            </a:r>
            <a:r>
              <a:rPr lang="en-US" dirty="0" smtClean="0">
                <a:solidFill>
                  <a:srgbClr val="FFFFFF"/>
                </a:solidFill>
                <a:latin typeface="+mn-lt"/>
              </a:rPr>
              <a:t>by legal requirements of </a:t>
            </a:r>
            <a:r>
              <a:rPr lang="en-US" dirty="0" smtClean="0">
                <a:solidFill>
                  <a:srgbClr val="FFFF00"/>
                </a:solidFill>
                <a:latin typeface="+mn-lt"/>
              </a:rPr>
              <a:t>fixation</a:t>
            </a:r>
            <a:r>
              <a:rPr lang="en-US" dirty="0">
                <a:solidFill>
                  <a:srgbClr val="FFFF00"/>
                </a:solidFill>
                <a:latin typeface="+mn-lt"/>
              </a:rPr>
              <a:t>/“actual-ness</a:t>
            </a:r>
            <a:r>
              <a:rPr lang="en-US" dirty="0" smtClean="0">
                <a:solidFill>
                  <a:srgbClr val="FFFF00"/>
                </a:solidFill>
                <a:latin typeface="+mn-lt"/>
              </a:rPr>
              <a:t>”/tangibility</a:t>
            </a:r>
            <a:r>
              <a:rPr lang="en-US" dirty="0" smtClean="0">
                <a:solidFill>
                  <a:srgbClr val="FFFFFF"/>
                </a:solidFill>
                <a:latin typeface="+mn-lt"/>
              </a:rPr>
              <a:t>?</a:t>
            </a:r>
            <a:endParaRPr lang="en-US" dirty="0">
              <a:solidFill>
                <a:srgbClr val="FFFFFF"/>
              </a:solidFill>
              <a:latin typeface="+mn-lt"/>
            </a:endParaRPr>
          </a:p>
          <a:p>
            <a:pPr>
              <a:lnSpc>
                <a:spcPct val="90000"/>
              </a:lnSpc>
            </a:pPr>
            <a:r>
              <a:rPr lang="en-US" dirty="0">
                <a:solidFill>
                  <a:srgbClr val="FFFFFF"/>
                </a:solidFill>
                <a:latin typeface="+mn-lt"/>
              </a:rPr>
              <a:t>Word “Property” </a:t>
            </a:r>
            <a:r>
              <a:rPr lang="en-US" dirty="0" smtClean="0">
                <a:solidFill>
                  <a:srgbClr val="FFFFFF"/>
                </a:solidFill>
                <a:latin typeface="+mn-lt"/>
              </a:rPr>
              <a:t>somewhat undermined </a:t>
            </a:r>
            <a:r>
              <a:rPr lang="en-US" dirty="0">
                <a:solidFill>
                  <a:srgbClr val="FFFFFF"/>
                </a:solidFill>
                <a:latin typeface="+mn-lt"/>
              </a:rPr>
              <a:t>by statutory limitations of impermanence: </a:t>
            </a:r>
            <a:r>
              <a:rPr lang="en-US" dirty="0" smtClean="0">
                <a:solidFill>
                  <a:srgbClr val="FFFF00"/>
                </a:solidFill>
                <a:latin typeface="+mn-lt"/>
              </a:rPr>
              <a:t>Property which </a:t>
            </a:r>
            <a:r>
              <a:rPr lang="en-US" dirty="0">
                <a:solidFill>
                  <a:srgbClr val="FFFF00"/>
                </a:solidFill>
                <a:latin typeface="+mn-lt"/>
              </a:rPr>
              <a:t>expires</a:t>
            </a:r>
            <a:r>
              <a:rPr lang="en-US" dirty="0" smtClean="0">
                <a:solidFill>
                  <a:srgbClr val="FFFF00"/>
                </a:solidFill>
                <a:latin typeface="+mn-lt"/>
              </a:rPr>
              <a:t>????</a:t>
            </a:r>
            <a:endParaRPr lang="en-US" dirty="0">
              <a:solidFill>
                <a:srgbClr val="FFFF00"/>
              </a:solidFill>
              <a:latin typeface="+mn-lt"/>
            </a:endParaRPr>
          </a:p>
          <a:p>
            <a:pPr>
              <a:lnSpc>
                <a:spcPct val="90000"/>
              </a:lnSpc>
            </a:pPr>
            <a:r>
              <a:rPr lang="en-US" dirty="0">
                <a:solidFill>
                  <a:srgbClr val="FFFFFF"/>
                </a:solidFill>
                <a:latin typeface="+mn-lt"/>
              </a:rPr>
              <a:t>Word “Property</a:t>
            </a:r>
            <a:r>
              <a:rPr lang="en-US" dirty="0" smtClean="0">
                <a:solidFill>
                  <a:srgbClr val="FFFFFF"/>
                </a:solidFill>
                <a:latin typeface="+mn-lt"/>
              </a:rPr>
              <a:t>” </a:t>
            </a:r>
            <a:r>
              <a:rPr lang="en-US" dirty="0">
                <a:solidFill>
                  <a:srgbClr val="FFFFFF"/>
                </a:solidFill>
                <a:latin typeface="+mn-lt"/>
              </a:rPr>
              <a:t>undermined by statutory statements of </a:t>
            </a:r>
            <a:r>
              <a:rPr lang="en-US" dirty="0">
                <a:solidFill>
                  <a:srgbClr val="FFFF00"/>
                </a:solidFill>
                <a:latin typeface="+mn-lt"/>
              </a:rPr>
              <a:t>“larger purpose.”</a:t>
            </a:r>
            <a:r>
              <a:rPr lang="en-US" dirty="0">
                <a:solidFill>
                  <a:srgbClr val="FFFFFF"/>
                </a:solidFill>
                <a:latin typeface="+mn-lt"/>
              </a:rPr>
              <a:t> Whose property is it if ultimately it belongs to us all in order to serve “progress”</a:t>
            </a:r>
            <a:r>
              <a:rPr lang="en-US" dirty="0" smtClean="0">
                <a:solidFill>
                  <a:srgbClr val="FFFFFF"/>
                </a:solidFill>
                <a:latin typeface="+mn-lt"/>
              </a:rPr>
              <a:t>?</a:t>
            </a:r>
          </a:p>
          <a:p>
            <a:pPr>
              <a:lnSpc>
                <a:spcPct val="90000"/>
              </a:lnSpc>
            </a:pPr>
            <a:r>
              <a:rPr lang="en-US" dirty="0">
                <a:solidFill>
                  <a:srgbClr val="FF0000"/>
                </a:solidFill>
                <a:latin typeface="+mn-lt"/>
                <a:cs typeface="Avenir Heavy"/>
              </a:rPr>
              <a:t>Is copyright </a:t>
            </a:r>
            <a:r>
              <a:rPr lang="en-US" b="1" dirty="0">
                <a:solidFill>
                  <a:schemeClr val="accent4">
                    <a:lumMod val="60000"/>
                    <a:lumOff val="40000"/>
                  </a:schemeClr>
                </a:solidFill>
                <a:latin typeface="+mn-lt"/>
                <a:cs typeface="Avenir Heavy"/>
              </a:rPr>
              <a:t>“property” </a:t>
            </a:r>
            <a:r>
              <a:rPr lang="en-US" dirty="0">
                <a:solidFill>
                  <a:srgbClr val="FF0000"/>
                </a:solidFill>
                <a:latin typeface="+mn-lt"/>
                <a:cs typeface="Avenir Heavy"/>
              </a:rPr>
              <a:t>or </a:t>
            </a:r>
            <a:r>
              <a:rPr lang="en-US" b="1" dirty="0">
                <a:solidFill>
                  <a:schemeClr val="tx2">
                    <a:lumMod val="40000"/>
                    <a:lumOff val="60000"/>
                  </a:schemeClr>
                </a:solidFill>
                <a:latin typeface="+mn-lt"/>
                <a:cs typeface="Avenir Heavy"/>
              </a:rPr>
              <a:t>“right”</a:t>
            </a:r>
            <a:r>
              <a:rPr lang="en-US" b="1" dirty="0" smtClean="0">
                <a:solidFill>
                  <a:srgbClr val="FFFFFF"/>
                </a:solidFill>
                <a:latin typeface="+mn-lt"/>
                <a:cs typeface="Avenir Heavy"/>
              </a:rPr>
              <a:t>?</a:t>
            </a:r>
            <a:r>
              <a:rPr lang="en-US" dirty="0" smtClean="0">
                <a:solidFill>
                  <a:srgbClr val="FFFFFF"/>
                </a:solidFill>
                <a:latin typeface="+mn-lt"/>
              </a:rPr>
              <a:t> </a:t>
            </a:r>
            <a:r>
              <a:rPr lang="en-US" dirty="0" smtClean="0">
                <a:solidFill>
                  <a:srgbClr val="FFFF00"/>
                </a:solidFill>
              </a:rPr>
              <a:t>Copyright Act: “property” appears only in ways unrelated to a “built in” right. </a:t>
            </a:r>
            <a:r>
              <a:rPr lang="en-US" dirty="0" smtClean="0">
                <a:solidFill>
                  <a:srgbClr val="FFFFFF"/>
                </a:solidFill>
              </a:rPr>
              <a:t>Appears several times in true ownership context in Trade-marks Act and Patent Act.</a:t>
            </a:r>
          </a:p>
          <a:p>
            <a:endParaRPr lang="en-US" dirty="0" smtClean="0"/>
          </a:p>
          <a:p>
            <a:endParaRPr lang="en-US" dirty="0"/>
          </a:p>
          <a:p>
            <a:endParaRPr lang="en-US" dirty="0" smtClean="0"/>
          </a:p>
        </p:txBody>
      </p:sp>
    </p:spTree>
    <p:extLst>
      <p:ext uri="{BB962C8B-B14F-4D97-AF65-F5344CB8AC3E}">
        <p14:creationId xmlns:p14="http://schemas.microsoft.com/office/powerpoint/2010/main" val="3324498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72282"/>
          </a:xfrm>
        </p:spPr>
        <p:txBody>
          <a:bodyPr>
            <a:noAutofit/>
          </a:bodyPr>
          <a:lstStyle/>
          <a:p>
            <a:r>
              <a:rPr lang="en-US" sz="3200" b="1" dirty="0" smtClean="0">
                <a:solidFill>
                  <a:srgbClr val="FFFF00"/>
                </a:solidFill>
                <a:latin typeface="+mn-lt"/>
              </a:rPr>
              <a:t>    More reasons Copyright are not “Property” </a:t>
            </a:r>
            <a:endParaRPr lang="en-US" sz="3200" b="1" dirty="0">
              <a:solidFill>
                <a:srgbClr val="FFFF00"/>
              </a:solidFill>
              <a:latin typeface="+mn-lt"/>
            </a:endParaRPr>
          </a:p>
        </p:txBody>
      </p:sp>
      <p:sp>
        <p:nvSpPr>
          <p:cNvPr id="3" name="Content Placeholder 2"/>
          <p:cNvSpPr>
            <a:spLocks noGrp="1"/>
          </p:cNvSpPr>
          <p:nvPr>
            <p:ph sz="quarter" idx="10"/>
          </p:nvPr>
        </p:nvSpPr>
        <p:spPr>
          <a:xfrm>
            <a:off x="457200" y="872283"/>
            <a:ext cx="8686800" cy="5054107"/>
          </a:xfrm>
        </p:spPr>
        <p:txBody>
          <a:bodyPr>
            <a:normAutofit fontScale="92500" lnSpcReduction="10000"/>
          </a:bodyPr>
          <a:lstStyle/>
          <a:p>
            <a:pPr marL="0" indent="0">
              <a:lnSpc>
                <a:spcPct val="100000"/>
              </a:lnSpc>
              <a:buNone/>
            </a:pPr>
            <a:r>
              <a:rPr lang="en-US" sz="3200" dirty="0" smtClean="0">
                <a:solidFill>
                  <a:schemeClr val="bg1"/>
                </a:solidFill>
                <a:latin typeface="+mn-lt"/>
              </a:rPr>
              <a:t>* Infinite </a:t>
            </a:r>
            <a:r>
              <a:rPr lang="en-US" sz="3200" dirty="0" smtClean="0">
                <a:solidFill>
                  <a:srgbClr val="FFFF00"/>
                </a:solidFill>
                <a:latin typeface="+mn-lt"/>
              </a:rPr>
              <a:t>slice-ability &amp; dice-ability </a:t>
            </a:r>
            <a:r>
              <a:rPr lang="en-US" sz="3200" dirty="0" smtClean="0">
                <a:solidFill>
                  <a:schemeClr val="bg1"/>
                </a:solidFill>
                <a:latin typeface="+mn-lt"/>
              </a:rPr>
              <a:t>of IP makes it much less property like</a:t>
            </a:r>
          </a:p>
          <a:p>
            <a:pPr marL="0" indent="0">
              <a:lnSpc>
                <a:spcPct val="100000"/>
              </a:lnSpc>
              <a:buNone/>
            </a:pPr>
            <a:r>
              <a:rPr lang="en-US" sz="3200" dirty="0" smtClean="0">
                <a:solidFill>
                  <a:schemeClr val="bg1"/>
                </a:solidFill>
                <a:latin typeface="+mn-lt"/>
              </a:rPr>
              <a:t>*</a:t>
            </a:r>
            <a:r>
              <a:rPr lang="en-US" sz="3200" dirty="0" smtClean="0">
                <a:solidFill>
                  <a:srgbClr val="FFFF00"/>
                </a:solidFill>
                <a:latin typeface="+mn-lt"/>
              </a:rPr>
              <a:t>Higher Purpose = To increase the knowledge of mankind: </a:t>
            </a:r>
          </a:p>
          <a:p>
            <a:pPr marL="514350" indent="-514350">
              <a:lnSpc>
                <a:spcPct val="100000"/>
              </a:lnSpc>
              <a:buAutoNum type="arabicPeriod"/>
            </a:pPr>
            <a:r>
              <a:rPr lang="en-US" sz="3200" dirty="0" smtClean="0">
                <a:solidFill>
                  <a:schemeClr val="bg1"/>
                </a:solidFill>
                <a:latin typeface="+mn-lt"/>
              </a:rPr>
              <a:t>Statute of Anne, 1710: </a:t>
            </a:r>
            <a:r>
              <a:rPr lang="en-US" sz="3200" dirty="0" smtClean="0">
                <a:solidFill>
                  <a:schemeClr val="tx2">
                    <a:lumMod val="40000"/>
                    <a:lumOff val="60000"/>
                  </a:schemeClr>
                </a:solidFill>
                <a:latin typeface="+mn-lt"/>
              </a:rPr>
              <a:t>“An Act for the Encouragement of Learning” </a:t>
            </a:r>
          </a:p>
          <a:p>
            <a:pPr marL="514350" indent="-514350">
              <a:lnSpc>
                <a:spcPct val="100000"/>
              </a:lnSpc>
              <a:buAutoNum type="arabicPeriod"/>
            </a:pPr>
            <a:r>
              <a:rPr lang="en-US" sz="3200" dirty="0" smtClean="0">
                <a:solidFill>
                  <a:schemeClr val="bg1"/>
                </a:solidFill>
                <a:latin typeface="+mn-lt"/>
              </a:rPr>
              <a:t>U.S. Constitution (Article 1, Section 8, Clause 8): “</a:t>
            </a:r>
            <a:r>
              <a:rPr lang="en-US" sz="3200" dirty="0" smtClean="0">
                <a:solidFill>
                  <a:srgbClr val="8EB4E3"/>
                </a:solidFill>
                <a:latin typeface="+mn-lt"/>
              </a:rPr>
              <a:t>To </a:t>
            </a:r>
            <a:r>
              <a:rPr lang="en-US" sz="3200" dirty="0">
                <a:solidFill>
                  <a:srgbClr val="8EB4E3"/>
                </a:solidFill>
                <a:latin typeface="+mn-lt"/>
              </a:rPr>
              <a:t>promote the Progress of Science and useful Arts, </a:t>
            </a:r>
            <a:r>
              <a:rPr lang="en-US" sz="3200" dirty="0">
                <a:solidFill>
                  <a:schemeClr val="bg1"/>
                </a:solidFill>
                <a:latin typeface="+mn-lt"/>
              </a:rPr>
              <a:t>by securing for limited Times to Authors and Inventors the exclusive Right to their respective Writings and Discoveries</a:t>
            </a:r>
            <a:r>
              <a:rPr lang="en-US" sz="3200" dirty="0" smtClean="0">
                <a:solidFill>
                  <a:schemeClr val="bg1"/>
                </a:solidFill>
                <a:latin typeface="+mn-lt"/>
              </a:rPr>
              <a:t>;…”</a:t>
            </a:r>
            <a:endParaRPr lang="en-US" sz="3200" dirty="0">
              <a:solidFill>
                <a:schemeClr val="bg1"/>
              </a:solidFill>
              <a:latin typeface="+mn-lt"/>
            </a:endParaRPr>
          </a:p>
          <a:p>
            <a:pPr marL="0" indent="0">
              <a:buNone/>
            </a:pPr>
            <a:endParaRPr lang="en-US" dirty="0" smtClean="0"/>
          </a:p>
          <a:p>
            <a:endParaRPr lang="en-US" dirty="0"/>
          </a:p>
        </p:txBody>
      </p:sp>
    </p:spTree>
    <p:extLst>
      <p:ext uri="{BB962C8B-B14F-4D97-AF65-F5344CB8AC3E}">
        <p14:creationId xmlns:p14="http://schemas.microsoft.com/office/powerpoint/2010/main" val="422509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182"/>
            <a:ext cx="8686800" cy="1016000"/>
          </a:xfrm>
        </p:spPr>
        <p:txBody>
          <a:bodyPr>
            <a:noAutofit/>
          </a:bodyPr>
          <a:lstStyle/>
          <a:p>
            <a:r>
              <a:rPr lang="en-US" sz="6000" b="1" dirty="0" smtClean="0">
                <a:solidFill>
                  <a:srgbClr val="FFFF00"/>
                </a:solidFill>
                <a:latin typeface="+mn-lt"/>
              </a:rPr>
              <a:t>Restating a concept:</a:t>
            </a:r>
            <a:endParaRPr lang="en-US" sz="6000" b="1" dirty="0">
              <a:solidFill>
                <a:srgbClr val="FFFF00"/>
              </a:solidFill>
              <a:latin typeface="+mn-lt"/>
            </a:endParaRPr>
          </a:p>
        </p:txBody>
      </p:sp>
      <p:sp>
        <p:nvSpPr>
          <p:cNvPr id="3" name="Content Placeholder 2"/>
          <p:cNvSpPr>
            <a:spLocks noGrp="1"/>
          </p:cNvSpPr>
          <p:nvPr>
            <p:ph sz="quarter" idx="10"/>
          </p:nvPr>
        </p:nvSpPr>
        <p:spPr>
          <a:xfrm>
            <a:off x="457199" y="1323086"/>
            <a:ext cx="8521427" cy="4921883"/>
          </a:xfrm>
        </p:spPr>
        <p:txBody>
          <a:bodyPr>
            <a:normAutofit lnSpcReduction="10000"/>
          </a:bodyPr>
          <a:lstStyle/>
          <a:p>
            <a:pPr marL="0" indent="0">
              <a:lnSpc>
                <a:spcPct val="100000"/>
              </a:lnSpc>
              <a:buNone/>
            </a:pPr>
            <a:r>
              <a:rPr lang="en-US" sz="5400" b="1" dirty="0" smtClean="0">
                <a:solidFill>
                  <a:srgbClr val="FFFFFF"/>
                </a:solidFill>
                <a:latin typeface="Apple Chancery"/>
                <a:cs typeface="Apple Chancery"/>
              </a:rPr>
              <a:t>“What </a:t>
            </a:r>
            <a:r>
              <a:rPr lang="en-US" sz="5400" b="1" dirty="0">
                <a:solidFill>
                  <a:srgbClr val="FFFFFF"/>
                </a:solidFill>
                <a:latin typeface="Apple Chancery"/>
                <a:cs typeface="Apple Chancery"/>
              </a:rPr>
              <a:t>is perhaps most interesting about “</a:t>
            </a:r>
            <a:r>
              <a:rPr lang="en-US" sz="5400" b="1" dirty="0">
                <a:solidFill>
                  <a:srgbClr val="FF0000"/>
                </a:solidFill>
                <a:latin typeface="Apple Chancery"/>
                <a:cs typeface="Apple Chancery"/>
              </a:rPr>
              <a:t>m</a:t>
            </a:r>
            <a:r>
              <a:rPr lang="en-US" sz="5400" b="1" dirty="0">
                <a:solidFill>
                  <a:srgbClr val="008000"/>
                </a:solidFill>
                <a:latin typeface="Apple Chancery"/>
                <a:cs typeface="Apple Chancery"/>
              </a:rPr>
              <a:t>o</a:t>
            </a:r>
            <a:r>
              <a:rPr lang="en-US" sz="5400" b="1" dirty="0">
                <a:solidFill>
                  <a:schemeClr val="tx2">
                    <a:lumMod val="60000"/>
                    <a:lumOff val="40000"/>
                  </a:schemeClr>
                </a:solidFill>
                <a:latin typeface="Apple Chancery"/>
                <a:cs typeface="Apple Chancery"/>
              </a:rPr>
              <a:t>r</a:t>
            </a:r>
            <a:r>
              <a:rPr lang="en-US" sz="5400" b="1" dirty="0">
                <a:solidFill>
                  <a:srgbClr val="FF6600"/>
                </a:solidFill>
                <a:latin typeface="Apple Chancery"/>
                <a:cs typeface="Apple Chancery"/>
              </a:rPr>
              <a:t>a</a:t>
            </a:r>
            <a:r>
              <a:rPr lang="en-US" sz="5400" b="1" dirty="0">
                <a:solidFill>
                  <a:schemeClr val="accent4">
                    <a:lumMod val="60000"/>
                    <a:lumOff val="40000"/>
                  </a:schemeClr>
                </a:solidFill>
                <a:latin typeface="Apple Chancery"/>
                <a:cs typeface="Apple Chancery"/>
              </a:rPr>
              <a:t>l </a:t>
            </a:r>
            <a:r>
              <a:rPr lang="en-US" sz="5400" b="1" dirty="0">
                <a:solidFill>
                  <a:srgbClr val="FFFFFF"/>
                </a:solidFill>
                <a:latin typeface="Apple Chancery"/>
                <a:cs typeface="Apple Chancery"/>
              </a:rPr>
              <a:t>rights” is that it is the </a:t>
            </a:r>
            <a:r>
              <a:rPr lang="en-US" sz="5400" b="1" dirty="0">
                <a:solidFill>
                  <a:srgbClr val="FFFF00"/>
                </a:solidFill>
                <a:latin typeface="Apple Chancery"/>
                <a:cs typeface="Apple Chancery"/>
              </a:rPr>
              <a:t>(</a:t>
            </a:r>
            <a:r>
              <a:rPr lang="en-US" sz="5400" b="1" dirty="0">
                <a:solidFill>
                  <a:srgbClr val="FF0000"/>
                </a:solidFill>
                <a:latin typeface="Apple Chancery"/>
                <a:cs typeface="Apple Chancery"/>
              </a:rPr>
              <a:t>only</a:t>
            </a:r>
            <a:r>
              <a:rPr lang="en-US" sz="5400" b="1" dirty="0">
                <a:solidFill>
                  <a:srgbClr val="FFFF00"/>
                </a:solidFill>
                <a:latin typeface="Apple Chancery"/>
                <a:cs typeface="Apple Chancery"/>
              </a:rPr>
              <a:t>) legal concept </a:t>
            </a:r>
            <a:r>
              <a:rPr lang="en-US" sz="5400" b="1" dirty="0" err="1" smtClean="0">
                <a:solidFill>
                  <a:srgbClr val="FFFF00"/>
                </a:solidFill>
                <a:latin typeface="Apple Chancery"/>
                <a:cs typeface="Apple Chancery"/>
              </a:rPr>
              <a:t>thaT</a:t>
            </a:r>
            <a:r>
              <a:rPr lang="en-US" sz="5400" b="1" dirty="0" smtClean="0">
                <a:solidFill>
                  <a:srgbClr val="FFFF00"/>
                </a:solidFill>
                <a:latin typeface="Apple Chancery"/>
                <a:cs typeface="Apple Chancery"/>
              </a:rPr>
              <a:t> directly incorporates the process of Creativity.</a:t>
            </a:r>
            <a:r>
              <a:rPr lang="en-US" sz="5400" b="1" dirty="0" smtClean="0">
                <a:solidFill>
                  <a:schemeClr val="bg1"/>
                </a:solidFill>
                <a:latin typeface="Apple Chancery"/>
                <a:cs typeface="Apple Chancery"/>
              </a:rPr>
              <a:t>”</a:t>
            </a:r>
            <a:endParaRPr lang="en-US" sz="5400" dirty="0">
              <a:solidFill>
                <a:schemeClr val="bg1"/>
              </a:solidFill>
              <a:latin typeface="Apple Chancery"/>
              <a:cs typeface="Apple Chancery"/>
            </a:endParaRPr>
          </a:p>
        </p:txBody>
      </p:sp>
    </p:spTree>
    <p:extLst>
      <p:ext uri="{BB962C8B-B14F-4D97-AF65-F5344CB8AC3E}">
        <p14:creationId xmlns:p14="http://schemas.microsoft.com/office/powerpoint/2010/main" val="2691514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70520"/>
          </a:xfrm>
        </p:spPr>
        <p:txBody>
          <a:bodyPr>
            <a:noAutofit/>
          </a:bodyPr>
          <a:lstStyle/>
          <a:p>
            <a:r>
              <a:rPr lang="en-US" sz="7200" b="1" dirty="0" smtClean="0">
                <a:solidFill>
                  <a:srgbClr val="000000"/>
                </a:solidFill>
              </a:rPr>
              <a:t>        </a:t>
            </a:r>
            <a:r>
              <a:rPr lang="en-US" sz="9600" b="1" dirty="0" smtClean="0">
                <a:solidFill>
                  <a:srgbClr val="000000"/>
                </a:solidFill>
                <a:latin typeface="Britannic Bold"/>
                <a:cs typeface="Britannic Bold"/>
              </a:rPr>
              <a:t>SHOULD…</a:t>
            </a:r>
            <a:endParaRPr lang="en-US" sz="9600" b="1" dirty="0">
              <a:solidFill>
                <a:srgbClr val="000000"/>
              </a:solidFill>
              <a:latin typeface="Britannic Bold"/>
              <a:cs typeface="Britannic Bold"/>
            </a:endParaRPr>
          </a:p>
        </p:txBody>
      </p:sp>
      <p:sp>
        <p:nvSpPr>
          <p:cNvPr id="3" name="Content Placeholder 2"/>
          <p:cNvSpPr>
            <a:spLocks noGrp="1"/>
          </p:cNvSpPr>
          <p:nvPr>
            <p:ph sz="quarter" idx="10"/>
          </p:nvPr>
        </p:nvSpPr>
        <p:spPr>
          <a:xfrm>
            <a:off x="80085" y="1670522"/>
            <a:ext cx="9063915" cy="4279276"/>
          </a:xfrm>
        </p:spPr>
        <p:txBody>
          <a:bodyPr>
            <a:normAutofit fontScale="92500" lnSpcReduction="20000"/>
          </a:bodyPr>
          <a:lstStyle/>
          <a:p>
            <a:pPr marL="0" indent="0">
              <a:buNone/>
            </a:pPr>
            <a:r>
              <a:rPr lang="en-US" sz="9600" dirty="0" smtClean="0"/>
              <a:t>       </a:t>
            </a:r>
            <a:r>
              <a:rPr lang="en-US" sz="9600" dirty="0" smtClean="0">
                <a:solidFill>
                  <a:srgbClr val="FF0000"/>
                </a:solidFill>
              </a:rPr>
              <a:t>“Copy” </a:t>
            </a:r>
          </a:p>
          <a:p>
            <a:pPr marL="0" indent="0">
              <a:buNone/>
            </a:pPr>
            <a:r>
              <a:rPr lang="en-US" sz="9600" dirty="0" smtClean="0"/>
              <a:t>  </a:t>
            </a:r>
            <a:r>
              <a:rPr lang="en-US" sz="9600" dirty="0" smtClean="0">
                <a:solidFill>
                  <a:srgbClr val="000000"/>
                </a:solidFill>
              </a:rPr>
              <a:t>  </a:t>
            </a:r>
            <a:r>
              <a:rPr lang="en-US" sz="9600" dirty="0" err="1" smtClean="0">
                <a:solidFill>
                  <a:srgbClr val="000000"/>
                </a:solidFill>
              </a:rPr>
              <a:t>in“</a:t>
            </a:r>
            <a:r>
              <a:rPr lang="en-US" sz="9600" dirty="0" err="1" smtClean="0">
                <a:solidFill>
                  <a:srgbClr val="FF0000"/>
                </a:solidFill>
              </a:rPr>
              <a:t>Copy</a:t>
            </a:r>
            <a:r>
              <a:rPr lang="en-US" sz="9600" b="1" dirty="0" err="1" smtClean="0">
                <a:solidFill>
                  <a:srgbClr val="0000FF"/>
                </a:solidFill>
              </a:rPr>
              <a:t>right</a:t>
            </a:r>
            <a:r>
              <a:rPr lang="en-US" sz="9600" dirty="0" smtClean="0">
                <a:solidFill>
                  <a:srgbClr val="000000"/>
                </a:solidFill>
              </a:rPr>
              <a:t>”</a:t>
            </a:r>
          </a:p>
          <a:p>
            <a:pPr marL="0" indent="0">
              <a:buNone/>
            </a:pPr>
            <a:r>
              <a:rPr lang="en-US" sz="6500" dirty="0" smtClean="0"/>
              <a:t>             </a:t>
            </a:r>
            <a:r>
              <a:rPr lang="en-US" sz="6500" dirty="0" smtClean="0">
                <a:solidFill>
                  <a:schemeClr val="tx1"/>
                </a:solidFill>
              </a:rPr>
              <a:t>just mean  </a:t>
            </a:r>
          </a:p>
          <a:p>
            <a:pPr marL="0" indent="0">
              <a:buNone/>
            </a:pPr>
            <a:r>
              <a:rPr lang="en-US" sz="9600" b="1" dirty="0">
                <a:solidFill>
                  <a:schemeClr val="tx1"/>
                </a:solidFill>
                <a:latin typeface="Britannic Bold"/>
                <a:cs typeface="Britannic Bold"/>
              </a:rPr>
              <a:t> </a:t>
            </a:r>
            <a:r>
              <a:rPr lang="en-US" sz="9600" b="1" dirty="0" smtClean="0">
                <a:solidFill>
                  <a:schemeClr val="tx1"/>
                </a:solidFill>
                <a:latin typeface="Britannic Bold"/>
                <a:cs typeface="Britannic Bold"/>
              </a:rPr>
              <a:t>      </a:t>
            </a:r>
            <a:r>
              <a:rPr lang="en-US" sz="10400" b="1" dirty="0" smtClean="0">
                <a:solidFill>
                  <a:schemeClr val="tx1"/>
                </a:solidFill>
                <a:latin typeface="Britannic Bold"/>
                <a:cs typeface="Britannic Bold"/>
              </a:rPr>
              <a:t>“copy”?</a:t>
            </a:r>
            <a:endParaRPr lang="en-US" sz="10400" b="1" dirty="0">
              <a:solidFill>
                <a:schemeClr val="tx1"/>
              </a:solidFill>
              <a:latin typeface="Britannic Bold"/>
              <a:cs typeface="Britannic Bold"/>
            </a:endParaRPr>
          </a:p>
        </p:txBody>
      </p:sp>
    </p:spTree>
    <p:extLst>
      <p:ext uri="{BB962C8B-B14F-4D97-AF65-F5344CB8AC3E}">
        <p14:creationId xmlns:p14="http://schemas.microsoft.com/office/powerpoint/2010/main" val="3370417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94971" cy="1230524"/>
          </a:xfrm>
        </p:spPr>
        <p:txBody>
          <a:bodyPr>
            <a:normAutofit fontScale="90000"/>
          </a:bodyPr>
          <a:lstStyle/>
          <a:p>
            <a:r>
              <a:rPr lang="en-US" sz="3600" b="1" dirty="0" smtClean="0">
                <a:solidFill>
                  <a:srgbClr val="FFFF00"/>
                </a:solidFill>
                <a:latin typeface="+mn-lt"/>
              </a:rPr>
              <a:t>How do we update “Derivative Rights” </a:t>
            </a:r>
            <a:br>
              <a:rPr lang="en-US" sz="3600" b="1" dirty="0" smtClean="0">
                <a:solidFill>
                  <a:srgbClr val="FFFF00"/>
                </a:solidFill>
                <a:latin typeface="+mn-lt"/>
              </a:rPr>
            </a:br>
            <a:r>
              <a:rPr lang="en-US" sz="3600" b="1" dirty="0" smtClean="0">
                <a:solidFill>
                  <a:srgbClr val="FFFF00"/>
                </a:solidFill>
                <a:latin typeface="+mn-lt"/>
              </a:rPr>
              <a:t>for </a:t>
            </a:r>
            <a:r>
              <a:rPr lang="en-US" sz="3600" b="1" dirty="0">
                <a:solidFill>
                  <a:srgbClr val="FFFF00"/>
                </a:solidFill>
                <a:latin typeface="+mn-lt"/>
              </a:rPr>
              <a:t>the </a:t>
            </a:r>
            <a:r>
              <a:rPr lang="en-US" sz="3600" b="1" dirty="0" smtClean="0">
                <a:solidFill>
                  <a:srgbClr val="FFFF00"/>
                </a:solidFill>
                <a:latin typeface="+mn-lt"/>
              </a:rPr>
              <a:t>Digital Age? </a:t>
            </a:r>
            <a:r>
              <a:rPr lang="en-US" sz="3600" b="1" dirty="0" smtClean="0">
                <a:solidFill>
                  <a:schemeClr val="bg1"/>
                </a:solidFill>
                <a:latin typeface="+mn-lt"/>
              </a:rPr>
              <a:t>(current provisions)</a:t>
            </a:r>
            <a:endParaRPr lang="en-US" sz="3600" b="1" dirty="0">
              <a:solidFill>
                <a:schemeClr val="bg1"/>
              </a:solidFill>
              <a:latin typeface="+mn-lt"/>
            </a:endParaRPr>
          </a:p>
        </p:txBody>
      </p:sp>
      <p:sp>
        <p:nvSpPr>
          <p:cNvPr id="3" name="Content Placeholder 2"/>
          <p:cNvSpPr>
            <a:spLocks noGrp="1"/>
          </p:cNvSpPr>
          <p:nvPr>
            <p:ph sz="quarter" idx="10"/>
          </p:nvPr>
        </p:nvSpPr>
        <p:spPr>
          <a:xfrm>
            <a:off x="457200" y="1230525"/>
            <a:ext cx="8686800" cy="4758940"/>
          </a:xfrm>
        </p:spPr>
        <p:txBody>
          <a:bodyPr>
            <a:normAutofit lnSpcReduction="10000"/>
          </a:bodyPr>
          <a:lstStyle/>
          <a:p>
            <a:pPr marL="0" indent="0" fontAlgn="base">
              <a:lnSpc>
                <a:spcPct val="90000"/>
              </a:lnSpc>
              <a:spcAft>
                <a:spcPct val="0"/>
              </a:spcAft>
              <a:buNone/>
            </a:pPr>
            <a:r>
              <a:rPr lang="en-CA" sz="1400" dirty="0">
                <a:solidFill>
                  <a:schemeClr val="bg1"/>
                </a:solidFill>
                <a:latin typeface="Arial" charset="0"/>
                <a:ea typeface="ＭＳ Ｐゴシック" charset="0"/>
                <a:cs typeface="ＭＳ Ｐゴシック" charset="0"/>
              </a:rPr>
              <a:t>3. (1) For the purposes of this Act, “copyright”, in relation to a work, means the </a:t>
            </a:r>
            <a:r>
              <a:rPr lang="en-CA" sz="1400" dirty="0">
                <a:solidFill>
                  <a:srgbClr val="FFFF00"/>
                </a:solidFill>
                <a:latin typeface="Arial" charset="0"/>
                <a:ea typeface="ＭＳ Ｐゴシック" charset="0"/>
                <a:cs typeface="ＭＳ Ｐゴシック" charset="0"/>
              </a:rPr>
              <a:t>sole right to</a:t>
            </a:r>
            <a:r>
              <a:rPr lang="en-CA" sz="1400" dirty="0">
                <a:solidFill>
                  <a:schemeClr val="bg1"/>
                </a:solidFill>
                <a:latin typeface="Arial" charset="0"/>
                <a:ea typeface="ＭＳ Ｐゴシック" charset="0"/>
                <a:cs typeface="ＭＳ Ｐゴシック" charset="0"/>
              </a:rPr>
              <a:t> produce or </a:t>
            </a:r>
            <a:r>
              <a:rPr lang="en-CA" sz="1400" dirty="0">
                <a:solidFill>
                  <a:srgbClr val="FFFF00"/>
                </a:solidFill>
                <a:latin typeface="Arial" charset="0"/>
                <a:ea typeface="ＭＳ Ｐゴシック" charset="0"/>
                <a:cs typeface="ＭＳ Ｐゴシック" charset="0"/>
              </a:rPr>
              <a:t>reproduce the work or any substantial part thereof in any material form whatever</a:t>
            </a:r>
            <a:r>
              <a:rPr lang="en-CA" sz="1400" dirty="0">
                <a:solidFill>
                  <a:schemeClr val="bg1"/>
                </a:solidFill>
                <a:latin typeface="Arial" charset="0"/>
                <a:ea typeface="ＭＳ Ｐゴシック" charset="0"/>
                <a:cs typeface="ＭＳ Ｐゴシック" charset="0"/>
              </a:rPr>
              <a:t>, to perform the work or any substantial part thereof in public or, if the work is unpublished, to publish the work or any substantial part thereof, </a:t>
            </a:r>
            <a:r>
              <a:rPr lang="en-CA" sz="1400" dirty="0">
                <a:solidFill>
                  <a:srgbClr val="FFFF00"/>
                </a:solidFill>
                <a:latin typeface="Arial" charset="0"/>
                <a:ea typeface="ＭＳ Ｐゴシック" charset="0"/>
                <a:cs typeface="ＭＳ Ｐゴシック" charset="0"/>
              </a:rPr>
              <a:t>and includes the sole right</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a</a:t>
            </a:r>
            <a:r>
              <a:rPr lang="en-CA" sz="1400" dirty="0">
                <a:solidFill>
                  <a:schemeClr val="bg1"/>
                </a:solidFill>
                <a:latin typeface="Arial" charset="0"/>
                <a:ea typeface="ＭＳ Ｐゴシック" charset="0"/>
              </a:rPr>
              <a:t>) to produce, reproduce, perform or </a:t>
            </a:r>
            <a:r>
              <a:rPr lang="en-CA" sz="1400" dirty="0">
                <a:solidFill>
                  <a:srgbClr val="FFFF00"/>
                </a:solidFill>
                <a:latin typeface="Arial" charset="0"/>
                <a:ea typeface="ＭＳ Ｐゴシック" charset="0"/>
              </a:rPr>
              <a:t>publish any translation </a:t>
            </a:r>
            <a:r>
              <a:rPr lang="en-CA" sz="1400" dirty="0">
                <a:solidFill>
                  <a:schemeClr val="bg1"/>
                </a:solidFill>
                <a:latin typeface="Arial" charset="0"/>
                <a:ea typeface="ＭＳ Ｐゴシック" charset="0"/>
              </a:rPr>
              <a:t>of the work,</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b</a:t>
            </a:r>
            <a:r>
              <a:rPr lang="en-CA" sz="1400" dirty="0">
                <a:solidFill>
                  <a:schemeClr val="bg1"/>
                </a:solidFill>
                <a:latin typeface="Arial" charset="0"/>
                <a:ea typeface="ＭＳ Ｐゴシック" charset="0"/>
              </a:rPr>
              <a:t>) in the case of a dramatic work, to convert it into a novel or other non-dramatic work,</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c</a:t>
            </a:r>
            <a:r>
              <a:rPr lang="en-CA" sz="1400" dirty="0">
                <a:solidFill>
                  <a:schemeClr val="bg1"/>
                </a:solidFill>
                <a:latin typeface="Arial" charset="0"/>
                <a:ea typeface="ＭＳ Ｐゴシック" charset="0"/>
              </a:rPr>
              <a:t>) in the case of a novel or other non-dramatic work, or of an artistic work, to convert it into a dramatic work, by way of performance in public or otherwise,</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d</a:t>
            </a:r>
            <a:r>
              <a:rPr lang="en-CA" sz="1400" dirty="0">
                <a:solidFill>
                  <a:schemeClr val="bg1"/>
                </a:solidFill>
                <a:latin typeface="Arial" charset="0"/>
                <a:ea typeface="ＭＳ Ｐゴシック" charset="0"/>
              </a:rPr>
              <a:t>) in the case of a literary, dramatic or musical work, to make any sound recording, cinematograph film or other contrivance by means of which the work may be mechanically reproduced or performed,</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e</a:t>
            </a:r>
            <a:r>
              <a:rPr lang="en-CA" sz="1400" dirty="0">
                <a:solidFill>
                  <a:schemeClr val="bg1"/>
                </a:solidFill>
                <a:latin typeface="Arial" charset="0"/>
                <a:ea typeface="ＭＳ Ｐゴシック" charset="0"/>
              </a:rPr>
              <a:t>)</a:t>
            </a:r>
            <a:r>
              <a:rPr lang="en-CA" sz="1400" dirty="0">
                <a:solidFill>
                  <a:srgbClr val="FFFF00"/>
                </a:solidFill>
                <a:latin typeface="Arial" charset="0"/>
                <a:ea typeface="ＭＳ Ｐゴシック" charset="0"/>
              </a:rPr>
              <a:t> </a:t>
            </a:r>
            <a:r>
              <a:rPr lang="en-CA" sz="1400" dirty="0">
                <a:solidFill>
                  <a:schemeClr val="bg1"/>
                </a:solidFill>
                <a:latin typeface="Arial" charset="0"/>
                <a:ea typeface="ＭＳ Ｐゴシック" charset="0"/>
              </a:rPr>
              <a:t>in the case of any literary, dramatic, musical or artistic work, to reproduce, adapt and publicly present the work as a cinematographic work,</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f</a:t>
            </a:r>
            <a:r>
              <a:rPr lang="en-CA" sz="1400" dirty="0">
                <a:solidFill>
                  <a:schemeClr val="bg1"/>
                </a:solidFill>
                <a:latin typeface="Arial" charset="0"/>
                <a:ea typeface="ＭＳ Ｐゴシック" charset="0"/>
              </a:rPr>
              <a:t>)</a:t>
            </a:r>
            <a:r>
              <a:rPr lang="en-CA" sz="1400" dirty="0">
                <a:solidFill>
                  <a:srgbClr val="FFFF00"/>
                </a:solidFill>
                <a:latin typeface="Arial" charset="0"/>
                <a:ea typeface="ＭＳ Ｐゴシック" charset="0"/>
              </a:rPr>
              <a:t> in the case of any literary, dramatic, musical or artistic work, to communicate the work to the public by telecommunication,</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g</a:t>
            </a:r>
            <a:r>
              <a:rPr lang="en-CA" sz="1400" dirty="0">
                <a:solidFill>
                  <a:schemeClr val="bg1"/>
                </a:solidFill>
                <a:latin typeface="Arial" charset="0"/>
                <a:ea typeface="ＭＳ Ｐゴシック" charset="0"/>
              </a:rPr>
              <a:t>) to present at a public exhibition, for a purpose other than sale or hire, an artistic work created after June 7, 1988, other than a map, chart or plan,</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h</a:t>
            </a:r>
            <a:r>
              <a:rPr lang="en-CA" sz="1400" dirty="0">
                <a:solidFill>
                  <a:schemeClr val="bg1"/>
                </a:solidFill>
                <a:latin typeface="Arial" charset="0"/>
                <a:ea typeface="ＭＳ Ｐゴシック" charset="0"/>
              </a:rPr>
              <a:t>) in the case of a computer program that can be reproduced in the ordinary course of its use, other than by a reproduction during its execution in conjunction with a machine, device or computer, to rent out the computer program,</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err="1">
                <a:solidFill>
                  <a:schemeClr val="bg1"/>
                </a:solidFill>
                <a:latin typeface="Arial" charset="0"/>
                <a:ea typeface="ＭＳ Ｐゴシック" charset="0"/>
              </a:rPr>
              <a:t>i</a:t>
            </a:r>
            <a:r>
              <a:rPr lang="en-CA" sz="1400" dirty="0">
                <a:solidFill>
                  <a:schemeClr val="bg1"/>
                </a:solidFill>
                <a:latin typeface="Arial" charset="0"/>
                <a:ea typeface="ＭＳ Ｐゴシック" charset="0"/>
              </a:rPr>
              <a:t>) in the case of a musical work, to rent out a sound recording in which the work is embodied, and</a:t>
            </a:r>
          </a:p>
          <a:p>
            <a:pPr marL="457200" lvl="1" indent="0" defTabSz="914400">
              <a:lnSpc>
                <a:spcPct val="90000"/>
              </a:lnSpc>
              <a:buNone/>
            </a:pPr>
            <a:r>
              <a:rPr lang="en-CA" sz="1400" dirty="0">
                <a:solidFill>
                  <a:schemeClr val="bg1"/>
                </a:solidFill>
                <a:latin typeface="Arial" charset="0"/>
                <a:ea typeface="ＭＳ Ｐゴシック" charset="0"/>
              </a:rPr>
              <a:t>(</a:t>
            </a:r>
            <a:r>
              <a:rPr lang="en-CA" sz="1400" i="1" dirty="0">
                <a:solidFill>
                  <a:schemeClr val="bg1"/>
                </a:solidFill>
                <a:latin typeface="Arial" charset="0"/>
                <a:ea typeface="ＭＳ Ｐゴシック" charset="0"/>
              </a:rPr>
              <a:t>j</a:t>
            </a:r>
            <a:r>
              <a:rPr lang="en-CA" sz="1400" dirty="0">
                <a:solidFill>
                  <a:schemeClr val="bg1"/>
                </a:solidFill>
                <a:latin typeface="Arial" charset="0"/>
                <a:ea typeface="ＭＳ Ｐゴシック" charset="0"/>
              </a:rPr>
              <a:t>) in the case of a work that is in the form of a tangible object, to sell or otherwise transfer ownership of the tangible object, as long as that ownership has never previously been transferred in or outside Canada with the authorization of the copyright owner,</a:t>
            </a:r>
          </a:p>
          <a:p>
            <a:pPr marL="0" indent="0" fontAlgn="base">
              <a:lnSpc>
                <a:spcPct val="90000"/>
              </a:lnSpc>
              <a:spcAft>
                <a:spcPct val="0"/>
              </a:spcAft>
              <a:buNone/>
            </a:pPr>
            <a:r>
              <a:rPr lang="en-CA" sz="1400" dirty="0">
                <a:solidFill>
                  <a:schemeClr val="bg1"/>
                </a:solidFill>
                <a:latin typeface="Arial" charset="0"/>
                <a:ea typeface="ＭＳ Ｐゴシック" charset="0"/>
                <a:cs typeface="ＭＳ Ｐゴシック" charset="0"/>
              </a:rPr>
              <a:t>and to authorize any such acts.</a:t>
            </a:r>
          </a:p>
          <a:p>
            <a:pPr marL="0" indent="0">
              <a:buNone/>
            </a:pPr>
            <a:endParaRPr lang="en-US" dirty="0"/>
          </a:p>
        </p:txBody>
      </p:sp>
    </p:spTree>
    <p:extLst>
      <p:ext uri="{BB962C8B-B14F-4D97-AF65-F5344CB8AC3E}">
        <p14:creationId xmlns:p14="http://schemas.microsoft.com/office/powerpoint/2010/main" val="2189527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90"/>
            <a:ext cx="8229600" cy="1016000"/>
          </a:xfrm>
        </p:spPr>
        <p:txBody>
          <a:bodyPr/>
          <a:lstStyle/>
          <a:p>
            <a:r>
              <a:rPr lang="en-US" b="1" dirty="0" smtClean="0">
                <a:solidFill>
                  <a:srgbClr val="FFFF00"/>
                </a:solidFill>
                <a:latin typeface="+mn-lt"/>
              </a:rPr>
              <a:t>U.S. Copyright Act</a:t>
            </a:r>
            <a:endParaRPr lang="en-US" b="1" dirty="0">
              <a:solidFill>
                <a:srgbClr val="FFFF00"/>
              </a:solidFill>
              <a:latin typeface="+mn-lt"/>
            </a:endParaRPr>
          </a:p>
        </p:txBody>
      </p:sp>
      <p:sp>
        <p:nvSpPr>
          <p:cNvPr id="3" name="Content Placeholder 2"/>
          <p:cNvSpPr>
            <a:spLocks noGrp="1"/>
          </p:cNvSpPr>
          <p:nvPr>
            <p:ph sz="quarter" idx="10"/>
          </p:nvPr>
        </p:nvSpPr>
        <p:spPr>
          <a:xfrm>
            <a:off x="457200" y="1031289"/>
            <a:ext cx="8495360" cy="4883463"/>
          </a:xfrm>
        </p:spPr>
        <p:txBody>
          <a:bodyPr/>
          <a:lstStyle/>
          <a:p>
            <a:pPr marL="0" indent="0">
              <a:buNone/>
            </a:pPr>
            <a:r>
              <a:rPr lang="en-CA" sz="3200" dirty="0">
                <a:solidFill>
                  <a:schemeClr val="bg1"/>
                </a:solidFill>
                <a:latin typeface="+mn-lt"/>
              </a:rPr>
              <a:t>A </a:t>
            </a:r>
            <a:r>
              <a:rPr lang="en-CA" sz="3200" dirty="0">
                <a:solidFill>
                  <a:srgbClr val="FFFF00"/>
                </a:solidFill>
                <a:latin typeface="+mn-lt"/>
              </a:rPr>
              <a:t>“derivative work” is a work based upon one or more </a:t>
            </a:r>
            <a:r>
              <a:rPr lang="en-CA" sz="3200" dirty="0" err="1">
                <a:solidFill>
                  <a:srgbClr val="FFFF00"/>
                </a:solidFill>
                <a:latin typeface="+mn-lt"/>
              </a:rPr>
              <a:t>preexisting</a:t>
            </a:r>
            <a:r>
              <a:rPr lang="en-CA" sz="3200" dirty="0">
                <a:solidFill>
                  <a:srgbClr val="FFFF00"/>
                </a:solidFill>
                <a:latin typeface="+mn-lt"/>
              </a:rPr>
              <a:t> works, such as </a:t>
            </a:r>
            <a:r>
              <a:rPr lang="en-CA" sz="3200" dirty="0">
                <a:solidFill>
                  <a:schemeClr val="bg1"/>
                </a:solidFill>
                <a:latin typeface="+mn-lt"/>
              </a:rPr>
              <a:t>a translation, musical arrangement, dramatization, fictionalization, motion picture version, sound recording, art reproduction, abridgment, condensation, </a:t>
            </a:r>
            <a:r>
              <a:rPr lang="en-CA" sz="3200" dirty="0">
                <a:solidFill>
                  <a:srgbClr val="FFFF00"/>
                </a:solidFill>
                <a:latin typeface="+mn-lt"/>
              </a:rPr>
              <a:t>or any other form in which a work may be recast, transformed, or adapted</a:t>
            </a:r>
            <a:r>
              <a:rPr lang="en-CA" sz="3200" dirty="0">
                <a:solidFill>
                  <a:schemeClr val="bg1"/>
                </a:solidFill>
                <a:latin typeface="+mn-lt"/>
              </a:rPr>
              <a:t>. A work consisting of editorial revisions, annotations, elaborations, or other modifications which, as a whole, represent an original work of authorship, is a “derivative work”.</a:t>
            </a:r>
          </a:p>
          <a:p>
            <a:pPr marL="0" indent="0">
              <a:buNone/>
            </a:pPr>
            <a:endParaRPr lang="en-US" dirty="0"/>
          </a:p>
        </p:txBody>
      </p:sp>
    </p:spTree>
    <p:extLst>
      <p:ext uri="{BB962C8B-B14F-4D97-AF65-F5344CB8AC3E}">
        <p14:creationId xmlns:p14="http://schemas.microsoft.com/office/powerpoint/2010/main" val="2258762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524"/>
            <a:ext cx="9144000" cy="1016000"/>
          </a:xfrm>
        </p:spPr>
        <p:txBody>
          <a:bodyPr>
            <a:normAutofit fontScale="90000"/>
          </a:bodyPr>
          <a:lstStyle/>
          <a:p>
            <a:pPr marL="0" indent="0"/>
            <a:r>
              <a:rPr lang="en-US" b="1" i="1" dirty="0" smtClean="0">
                <a:solidFill>
                  <a:schemeClr val="tx1"/>
                </a:solidFill>
              </a:rPr>
              <a:t/>
            </a:r>
            <a:br>
              <a:rPr lang="en-US" b="1" i="1" dirty="0" smtClean="0">
                <a:solidFill>
                  <a:schemeClr val="tx1"/>
                </a:solidFill>
              </a:rPr>
            </a:br>
            <a:r>
              <a:rPr lang="en-US" b="1" i="1" dirty="0" smtClean="0">
                <a:solidFill>
                  <a:schemeClr val="tx1"/>
                </a:solidFill>
              </a:rPr>
              <a:t>  </a:t>
            </a:r>
            <a:r>
              <a:rPr lang="en-US" sz="3600" b="1" i="1" dirty="0" smtClean="0">
                <a:solidFill>
                  <a:schemeClr val="bg1"/>
                </a:solidFill>
                <a:latin typeface="+mn-lt"/>
                <a:cs typeface="Apple Chancery"/>
              </a:rPr>
              <a:t>From Literal to Historical: </a:t>
            </a:r>
            <a:r>
              <a:rPr lang="en-US" sz="3600" b="1" dirty="0" smtClean="0">
                <a:solidFill>
                  <a:schemeClr val="bg1"/>
                </a:solidFill>
                <a:latin typeface="+mn-lt"/>
              </a:rPr>
              <a:t>Copyright within   </a:t>
            </a:r>
            <a:br>
              <a:rPr lang="en-US" sz="3600" b="1" dirty="0" smtClean="0">
                <a:solidFill>
                  <a:schemeClr val="bg1"/>
                </a:solidFill>
                <a:latin typeface="+mn-lt"/>
              </a:rPr>
            </a:br>
            <a:r>
              <a:rPr lang="en-US" sz="3600" b="1" dirty="0">
                <a:solidFill>
                  <a:schemeClr val="bg1"/>
                </a:solidFill>
                <a:latin typeface="+mn-lt"/>
              </a:rPr>
              <a:t> </a:t>
            </a:r>
            <a:r>
              <a:rPr lang="en-US" sz="3600" b="1" dirty="0" smtClean="0">
                <a:solidFill>
                  <a:schemeClr val="bg1"/>
                </a:solidFill>
                <a:latin typeface="+mn-lt"/>
              </a:rPr>
              <a:t>  </a:t>
            </a:r>
            <a:r>
              <a:rPr lang="en-US" sz="3600" b="1" dirty="0" smtClean="0">
                <a:solidFill>
                  <a:srgbClr val="FFFF00"/>
                </a:solidFill>
                <a:latin typeface="+mn-lt"/>
              </a:rPr>
              <a:t>TRAJECTORY OF CREATIVE FREEDOMS</a:t>
            </a:r>
            <a:r>
              <a:rPr lang="en-US" sz="3600" b="1" i="1" dirty="0" smtClean="0">
                <a:solidFill>
                  <a:srgbClr val="FFFF00"/>
                </a:solidFill>
                <a:latin typeface="+mn-lt"/>
              </a:rPr>
              <a:t> </a:t>
            </a:r>
            <a:r>
              <a:rPr lang="en-US" sz="3600" i="1" dirty="0">
                <a:latin typeface="+mn-lt"/>
              </a:rPr>
              <a:t/>
            </a:r>
            <a:br>
              <a:rPr lang="en-US" sz="3600" i="1" dirty="0">
                <a:latin typeface="+mn-lt"/>
              </a:rPr>
            </a:br>
            <a:endParaRPr lang="en-US" sz="3600" dirty="0">
              <a:latin typeface="+mn-lt"/>
            </a:endParaRPr>
          </a:p>
        </p:txBody>
      </p:sp>
      <p:sp>
        <p:nvSpPr>
          <p:cNvPr id="3" name="Content Placeholder 2"/>
          <p:cNvSpPr>
            <a:spLocks noGrp="1"/>
          </p:cNvSpPr>
          <p:nvPr>
            <p:ph sz="quarter" idx="10"/>
          </p:nvPr>
        </p:nvSpPr>
        <p:spPr>
          <a:xfrm>
            <a:off x="0" y="1250066"/>
            <a:ext cx="9144000" cy="5039948"/>
          </a:xfrm>
        </p:spPr>
        <p:txBody>
          <a:bodyPr>
            <a:normAutofit fontScale="77500" lnSpcReduction="20000"/>
          </a:bodyPr>
          <a:lstStyle/>
          <a:p>
            <a:pPr marL="0" indent="0">
              <a:buNone/>
            </a:pPr>
            <a:r>
              <a:rPr lang="en-US" b="1" dirty="0" smtClean="0">
                <a:solidFill>
                  <a:srgbClr val="FFFF00"/>
                </a:solidFill>
                <a:latin typeface="+mn-lt"/>
              </a:rPr>
              <a:t>* {</a:t>
            </a:r>
            <a:r>
              <a:rPr lang="en-US" b="1" dirty="0">
                <a:solidFill>
                  <a:srgbClr val="FFFF00"/>
                </a:solidFill>
                <a:latin typeface="+mn-lt"/>
              </a:rPr>
              <a:t>KING..</a:t>
            </a:r>
            <a:r>
              <a:rPr lang="en-US" b="1" dirty="0" smtClean="0">
                <a:solidFill>
                  <a:srgbClr val="FFFF00"/>
                </a:solidFill>
                <a:latin typeface="+mn-lt"/>
              </a:rPr>
              <a:t>} </a:t>
            </a:r>
            <a:r>
              <a:rPr lang="en-US" b="1" dirty="0" smtClean="0">
                <a:solidFill>
                  <a:srgbClr val="FFFFFF"/>
                </a:solidFill>
                <a:latin typeface="+mn-lt"/>
              </a:rPr>
              <a:t>Star </a:t>
            </a:r>
            <a:r>
              <a:rPr lang="en-US" b="1" dirty="0">
                <a:solidFill>
                  <a:srgbClr val="FFFFFF"/>
                </a:solidFill>
                <a:latin typeface="+mn-lt"/>
              </a:rPr>
              <a:t>Chamber </a:t>
            </a:r>
            <a:r>
              <a:rPr lang="en-US" dirty="0">
                <a:solidFill>
                  <a:srgbClr val="FFFFFF"/>
                </a:solidFill>
                <a:latin typeface="+mn-lt"/>
              </a:rPr>
              <a:t>(UK) abolished July </a:t>
            </a:r>
            <a:r>
              <a:rPr lang="en-US" b="1" dirty="0">
                <a:solidFill>
                  <a:srgbClr val="FF0000"/>
                </a:solidFill>
                <a:latin typeface="+mn-lt"/>
              </a:rPr>
              <a:t>1641</a:t>
            </a:r>
            <a:r>
              <a:rPr lang="en-US" dirty="0">
                <a:solidFill>
                  <a:schemeClr val="tx1"/>
                </a:solidFill>
                <a:latin typeface="+mn-lt"/>
              </a:rPr>
              <a:t> </a:t>
            </a:r>
            <a:r>
              <a:rPr lang="en-US" dirty="0">
                <a:solidFill>
                  <a:srgbClr val="FFFFFF"/>
                </a:solidFill>
                <a:latin typeface="+mn-lt"/>
              </a:rPr>
              <a:t>- de facto cessation of  </a:t>
            </a:r>
            <a:endParaRPr lang="en-US" dirty="0" smtClean="0">
              <a:solidFill>
                <a:srgbClr val="FFFFFF"/>
              </a:solidFill>
              <a:latin typeface="+mn-lt"/>
            </a:endParaRPr>
          </a:p>
          <a:p>
            <a:pPr marL="0" indent="0">
              <a:buNone/>
            </a:pPr>
            <a:r>
              <a:rPr lang="en-US" dirty="0" smtClean="0">
                <a:solidFill>
                  <a:srgbClr val="FFFFFF"/>
                </a:solidFill>
                <a:latin typeface="+mn-lt"/>
              </a:rPr>
              <a:t>censorship; </a:t>
            </a:r>
            <a:r>
              <a:rPr lang="en-US" b="1" dirty="0">
                <a:solidFill>
                  <a:srgbClr val="FFFF00"/>
                </a:solidFill>
                <a:latin typeface="+mn-lt"/>
              </a:rPr>
              <a:t>{TO PARLIAMENT..</a:t>
            </a:r>
            <a:r>
              <a:rPr lang="en-US" b="1" dirty="0" smtClean="0">
                <a:solidFill>
                  <a:srgbClr val="FFFF00"/>
                </a:solidFill>
                <a:latin typeface="+mn-lt"/>
              </a:rPr>
              <a:t>}</a:t>
            </a:r>
            <a:r>
              <a:rPr lang="en-US" dirty="0" smtClean="0">
                <a:solidFill>
                  <a:srgbClr val="FFFF00"/>
                </a:solidFill>
                <a:latin typeface="+mn-lt"/>
              </a:rPr>
              <a:t> </a:t>
            </a:r>
            <a:r>
              <a:rPr lang="en-US" dirty="0" smtClean="0">
                <a:solidFill>
                  <a:srgbClr val="FFFFFF"/>
                </a:solidFill>
                <a:latin typeface="+mn-lt"/>
              </a:rPr>
              <a:t>replacement </a:t>
            </a:r>
            <a:r>
              <a:rPr lang="en-US" dirty="0">
                <a:solidFill>
                  <a:srgbClr val="FFFFFF"/>
                </a:solidFill>
                <a:latin typeface="+mn-lt"/>
              </a:rPr>
              <a:t>of </a:t>
            </a:r>
            <a:r>
              <a:rPr lang="en-US" dirty="0" smtClean="0">
                <a:solidFill>
                  <a:srgbClr val="FFFFFF"/>
                </a:solidFill>
                <a:latin typeface="+mn-lt"/>
              </a:rPr>
              <a:t>Royal </a:t>
            </a:r>
            <a:r>
              <a:rPr lang="en-US" dirty="0">
                <a:solidFill>
                  <a:srgbClr val="FFFFFF"/>
                </a:solidFill>
                <a:latin typeface="+mn-lt"/>
              </a:rPr>
              <a:t>with </a:t>
            </a:r>
            <a:r>
              <a:rPr lang="en-US" dirty="0" smtClean="0">
                <a:solidFill>
                  <a:srgbClr val="FFFFFF"/>
                </a:solidFill>
                <a:latin typeface="+mn-lt"/>
              </a:rPr>
              <a:t>Parliamentary censorship.</a:t>
            </a:r>
          </a:p>
          <a:p>
            <a:pPr marL="0" indent="0">
              <a:buNone/>
            </a:pPr>
            <a:r>
              <a:rPr lang="en-US" dirty="0" smtClean="0">
                <a:solidFill>
                  <a:schemeClr val="tx1"/>
                </a:solidFill>
                <a:latin typeface="+mn-lt"/>
              </a:rPr>
              <a:t> </a:t>
            </a:r>
            <a:endParaRPr lang="en-US" dirty="0">
              <a:solidFill>
                <a:schemeClr val="tx1"/>
              </a:solidFill>
              <a:latin typeface="+mn-lt"/>
            </a:endParaRPr>
          </a:p>
          <a:p>
            <a:pPr marL="0" lvl="0" indent="0">
              <a:buNone/>
            </a:pPr>
            <a:r>
              <a:rPr lang="en-US" b="1" dirty="0" smtClean="0">
                <a:solidFill>
                  <a:srgbClr val="FFFF00"/>
                </a:solidFill>
                <a:latin typeface="+mn-lt"/>
              </a:rPr>
              <a:t>* {</a:t>
            </a:r>
            <a:r>
              <a:rPr lang="en-US" b="1" dirty="0">
                <a:solidFill>
                  <a:srgbClr val="FFFF00"/>
                </a:solidFill>
                <a:latin typeface="+mn-lt"/>
              </a:rPr>
              <a:t>TO </a:t>
            </a:r>
            <a:r>
              <a:rPr lang="en-US" b="1" dirty="0" smtClean="0">
                <a:solidFill>
                  <a:srgbClr val="FFFF00"/>
                </a:solidFill>
                <a:latin typeface="+mn-lt"/>
              </a:rPr>
              <a:t>REGULATOR/EXCLUSIVE GUILD.</a:t>
            </a:r>
            <a:r>
              <a:rPr lang="en-US" b="1" dirty="0">
                <a:solidFill>
                  <a:srgbClr val="FFFF00"/>
                </a:solidFill>
                <a:latin typeface="+mn-lt"/>
              </a:rPr>
              <a:t>.}</a:t>
            </a:r>
            <a:r>
              <a:rPr lang="en-US" dirty="0">
                <a:solidFill>
                  <a:srgbClr val="FFFF00"/>
                </a:solidFill>
                <a:latin typeface="+mn-lt"/>
              </a:rPr>
              <a:t> </a:t>
            </a:r>
            <a:r>
              <a:rPr lang="en-US" b="1" dirty="0" smtClean="0">
                <a:solidFill>
                  <a:srgbClr val="FFFFFF"/>
                </a:solidFill>
                <a:latin typeface="+mn-lt"/>
              </a:rPr>
              <a:t>Licensing </a:t>
            </a:r>
            <a:r>
              <a:rPr lang="en-US" b="1" dirty="0">
                <a:solidFill>
                  <a:srgbClr val="FFFFFF"/>
                </a:solidFill>
                <a:latin typeface="+mn-lt"/>
              </a:rPr>
              <a:t>Order of</a:t>
            </a:r>
            <a:r>
              <a:rPr lang="en-US" b="1" dirty="0">
                <a:solidFill>
                  <a:schemeClr val="tx1"/>
                </a:solidFill>
                <a:latin typeface="+mn-lt"/>
              </a:rPr>
              <a:t> </a:t>
            </a:r>
            <a:r>
              <a:rPr lang="en-US" b="1" dirty="0">
                <a:solidFill>
                  <a:srgbClr val="FF0000"/>
                </a:solidFill>
                <a:latin typeface="+mn-lt"/>
              </a:rPr>
              <a:t>1643</a:t>
            </a:r>
            <a:r>
              <a:rPr lang="en-US" dirty="0">
                <a:solidFill>
                  <a:srgbClr val="FFFFFF"/>
                </a:solidFill>
                <a:latin typeface="+mn-lt"/>
              </a:rPr>
              <a:t>: </a:t>
            </a:r>
            <a:r>
              <a:rPr lang="en-US" dirty="0" smtClean="0">
                <a:solidFill>
                  <a:srgbClr val="FFFFFF"/>
                </a:solidFill>
                <a:latin typeface="+mn-lt"/>
              </a:rPr>
              <a:t>Parliament </a:t>
            </a:r>
          </a:p>
          <a:p>
            <a:pPr marL="0" lvl="0" indent="0">
              <a:buNone/>
            </a:pPr>
            <a:r>
              <a:rPr lang="en-US" dirty="0" smtClean="0">
                <a:solidFill>
                  <a:srgbClr val="FFFFFF"/>
                </a:solidFill>
                <a:latin typeface="+mn-lt"/>
              </a:rPr>
              <a:t>required </a:t>
            </a:r>
            <a:r>
              <a:rPr lang="en-US" dirty="0">
                <a:solidFill>
                  <a:srgbClr val="FFFFFF"/>
                </a:solidFill>
                <a:latin typeface="+mn-lt"/>
              </a:rPr>
              <a:t>authors to have </a:t>
            </a:r>
            <a:r>
              <a:rPr lang="en-US" dirty="0" smtClean="0">
                <a:solidFill>
                  <a:srgbClr val="FFFFFF"/>
                </a:solidFill>
                <a:latin typeface="+mn-lt"/>
              </a:rPr>
              <a:t>a government license </a:t>
            </a:r>
            <a:r>
              <a:rPr lang="en-US" dirty="0">
                <a:solidFill>
                  <a:srgbClr val="FFFFFF"/>
                </a:solidFill>
                <a:latin typeface="+mn-lt"/>
              </a:rPr>
              <a:t>before a</a:t>
            </a:r>
            <a:r>
              <a:rPr lang="en-US" dirty="0" smtClean="0">
                <a:solidFill>
                  <a:srgbClr val="FFFFFF"/>
                </a:solidFill>
                <a:latin typeface="+mn-lt"/>
              </a:rPr>
              <a:t> </a:t>
            </a:r>
            <a:r>
              <a:rPr lang="en-US" dirty="0">
                <a:solidFill>
                  <a:srgbClr val="FFFFFF"/>
                </a:solidFill>
                <a:latin typeface="+mn-lt"/>
              </a:rPr>
              <a:t>work could be </a:t>
            </a:r>
            <a:r>
              <a:rPr lang="en-US" dirty="0" smtClean="0">
                <a:solidFill>
                  <a:srgbClr val="FFFFFF"/>
                </a:solidFill>
                <a:latin typeface="+mn-lt"/>
              </a:rPr>
              <a:t>published. </a:t>
            </a:r>
          </a:p>
          <a:p>
            <a:pPr marL="0" lvl="0" indent="0">
              <a:buNone/>
            </a:pPr>
            <a:r>
              <a:rPr lang="en-US" dirty="0" smtClean="0">
                <a:solidFill>
                  <a:srgbClr val="FFFFFF"/>
                </a:solidFill>
                <a:latin typeface="+mn-lt"/>
              </a:rPr>
              <a:t>Restrictions </a:t>
            </a:r>
            <a:r>
              <a:rPr lang="en-US" dirty="0">
                <a:solidFill>
                  <a:srgbClr val="FFFFFF"/>
                </a:solidFill>
                <a:latin typeface="+mn-lt"/>
              </a:rPr>
              <a:t>enforced by the </a:t>
            </a:r>
            <a:r>
              <a:rPr lang="en-US" b="1" dirty="0" smtClean="0">
                <a:solidFill>
                  <a:srgbClr val="FFFFFF"/>
                </a:solidFill>
                <a:latin typeface="+mn-lt"/>
              </a:rPr>
              <a:t>Stationers’ Company</a:t>
            </a:r>
            <a:r>
              <a:rPr lang="en-US" dirty="0">
                <a:solidFill>
                  <a:srgbClr val="FFFFFF"/>
                </a:solidFill>
                <a:latin typeface="+mn-lt"/>
              </a:rPr>
              <a:t>, a printers guild with </a:t>
            </a:r>
            <a:r>
              <a:rPr lang="en-US" dirty="0" smtClean="0">
                <a:solidFill>
                  <a:srgbClr val="FFFFFF"/>
                </a:solidFill>
                <a:latin typeface="+mn-lt"/>
              </a:rPr>
              <a:t>the </a:t>
            </a:r>
          </a:p>
          <a:p>
            <a:pPr marL="0" lvl="0" indent="0">
              <a:buNone/>
            </a:pPr>
            <a:r>
              <a:rPr lang="en-US" dirty="0" smtClean="0">
                <a:solidFill>
                  <a:srgbClr val="FFFFFF"/>
                </a:solidFill>
                <a:latin typeface="+mn-lt"/>
              </a:rPr>
              <a:t>exclusive </a:t>
            </a:r>
            <a:r>
              <a:rPr lang="en-US" dirty="0">
                <a:solidFill>
                  <a:srgbClr val="FFFFFF"/>
                </a:solidFill>
                <a:latin typeface="+mn-lt"/>
              </a:rPr>
              <a:t>power to </a:t>
            </a:r>
            <a:r>
              <a:rPr lang="en-US" dirty="0" smtClean="0">
                <a:solidFill>
                  <a:srgbClr val="FFFFFF"/>
                </a:solidFill>
                <a:latin typeface="+mn-lt"/>
              </a:rPr>
              <a:t>print - and </a:t>
            </a:r>
            <a:r>
              <a:rPr lang="en-US" dirty="0">
                <a:solidFill>
                  <a:srgbClr val="FFFFFF"/>
                </a:solidFill>
                <a:latin typeface="+mn-lt"/>
              </a:rPr>
              <a:t>the </a:t>
            </a:r>
            <a:r>
              <a:rPr lang="en-US" dirty="0" smtClean="0">
                <a:solidFill>
                  <a:srgbClr val="FFFFFF"/>
                </a:solidFill>
                <a:latin typeface="+mn-lt"/>
              </a:rPr>
              <a:t>responsibility to censor - literary works – in return </a:t>
            </a:r>
          </a:p>
          <a:p>
            <a:pPr marL="0" lvl="0" indent="0">
              <a:buNone/>
            </a:pPr>
            <a:r>
              <a:rPr lang="en-US" dirty="0" smtClean="0">
                <a:solidFill>
                  <a:srgbClr val="FFFFFF"/>
                </a:solidFill>
                <a:latin typeface="+mn-lt"/>
              </a:rPr>
              <a:t>for monopoly on the printing trade.</a:t>
            </a:r>
            <a:endParaRPr lang="en-US" dirty="0">
              <a:solidFill>
                <a:srgbClr val="FFFFFF"/>
              </a:solidFill>
              <a:latin typeface="+mn-lt"/>
            </a:endParaRPr>
          </a:p>
          <a:p>
            <a:pPr marL="0" indent="0">
              <a:buNone/>
            </a:pPr>
            <a:endParaRPr lang="en-US" dirty="0" smtClean="0">
              <a:solidFill>
                <a:schemeClr val="tx1"/>
              </a:solidFill>
              <a:latin typeface="+mn-lt"/>
            </a:endParaRPr>
          </a:p>
          <a:p>
            <a:pPr marL="0" indent="0">
              <a:buNone/>
            </a:pPr>
            <a:r>
              <a:rPr lang="en-US" b="1" dirty="0" smtClean="0">
                <a:solidFill>
                  <a:srgbClr val="FFFF00"/>
                </a:solidFill>
                <a:latin typeface="+mn-lt"/>
              </a:rPr>
              <a:t>* “</a:t>
            </a:r>
            <a:r>
              <a:rPr lang="en-US" b="1" dirty="0" err="1" smtClean="0">
                <a:solidFill>
                  <a:srgbClr val="FFFF00"/>
                </a:solidFill>
                <a:latin typeface="+mn-lt"/>
              </a:rPr>
              <a:t>Areopagitica</a:t>
            </a:r>
            <a:r>
              <a:rPr lang="en-US" b="1" dirty="0" smtClean="0">
                <a:solidFill>
                  <a:srgbClr val="FFFF00"/>
                </a:solidFill>
                <a:latin typeface="+mn-lt"/>
              </a:rPr>
              <a:t>”: </a:t>
            </a:r>
            <a:r>
              <a:rPr lang="en-US" b="1" dirty="0" smtClean="0">
                <a:solidFill>
                  <a:srgbClr val="FFFFFF"/>
                </a:solidFill>
                <a:latin typeface="+mn-lt"/>
              </a:rPr>
              <a:t>“A speech of Mr. John Milton for the Liberty of </a:t>
            </a:r>
          </a:p>
          <a:p>
            <a:pPr marL="0" indent="0">
              <a:buNone/>
            </a:pPr>
            <a:r>
              <a:rPr lang="en-US" b="1" dirty="0" smtClean="0">
                <a:solidFill>
                  <a:srgbClr val="FFFFFF"/>
                </a:solidFill>
                <a:latin typeface="+mn-lt"/>
              </a:rPr>
              <a:t>Unlicensed Printing to the Parliament of England”</a:t>
            </a:r>
            <a:r>
              <a:rPr lang="en-US" dirty="0" smtClean="0">
                <a:solidFill>
                  <a:srgbClr val="FFFFFF"/>
                </a:solidFill>
                <a:latin typeface="+mn-lt"/>
              </a:rPr>
              <a:t>; </a:t>
            </a:r>
            <a:r>
              <a:rPr lang="en-US" b="1" dirty="0" smtClean="0">
                <a:solidFill>
                  <a:srgbClr val="FF0000"/>
                </a:solidFill>
                <a:latin typeface="+mn-lt"/>
              </a:rPr>
              <a:t>1644</a:t>
            </a:r>
            <a:r>
              <a:rPr lang="en-US" dirty="0" smtClean="0">
                <a:solidFill>
                  <a:schemeClr val="tx1"/>
                </a:solidFill>
                <a:latin typeface="+mn-lt"/>
              </a:rPr>
              <a:t>. </a:t>
            </a:r>
          </a:p>
          <a:p>
            <a:pPr marL="0" indent="0">
              <a:buNone/>
            </a:pPr>
            <a:endParaRPr lang="en-US" dirty="0">
              <a:solidFill>
                <a:srgbClr val="FFFFFF"/>
              </a:solidFill>
              <a:latin typeface="+mn-lt"/>
            </a:endParaRPr>
          </a:p>
          <a:p>
            <a:pPr marL="0" lvl="0" indent="0">
              <a:buNone/>
            </a:pPr>
            <a:r>
              <a:rPr lang="en-US" dirty="0" smtClean="0">
                <a:solidFill>
                  <a:srgbClr val="FFFFFF"/>
                </a:solidFill>
                <a:latin typeface="+mn-lt"/>
              </a:rPr>
              <a:t>* “</a:t>
            </a:r>
            <a:r>
              <a:rPr lang="en-US" b="1" dirty="0" smtClean="0">
                <a:solidFill>
                  <a:srgbClr val="FFFFFF"/>
                </a:solidFill>
                <a:latin typeface="+mn-lt"/>
              </a:rPr>
              <a:t>Licensing </a:t>
            </a:r>
            <a:r>
              <a:rPr lang="en-US" b="1" dirty="0">
                <a:solidFill>
                  <a:srgbClr val="FFFFFF"/>
                </a:solidFill>
                <a:latin typeface="+mn-lt"/>
              </a:rPr>
              <a:t>of the Press Act </a:t>
            </a:r>
            <a:r>
              <a:rPr lang="en-US" b="1" dirty="0">
                <a:solidFill>
                  <a:srgbClr val="FF0000"/>
                </a:solidFill>
                <a:latin typeface="+mn-lt"/>
              </a:rPr>
              <a:t>1662</a:t>
            </a:r>
            <a:r>
              <a:rPr lang="en-US" b="1" dirty="0">
                <a:solidFill>
                  <a:srgbClr val="FFFFFF"/>
                </a:solidFill>
                <a:latin typeface="+mn-lt"/>
              </a:rPr>
              <a:t>”</a:t>
            </a:r>
            <a:r>
              <a:rPr lang="en-US" dirty="0">
                <a:solidFill>
                  <a:srgbClr val="FFFFFF"/>
                </a:solidFill>
                <a:latin typeface="+mn-lt"/>
              </a:rPr>
              <a:t>; "An Act for preventing the </a:t>
            </a:r>
            <a:endParaRPr lang="en-US" dirty="0" smtClean="0">
              <a:solidFill>
                <a:srgbClr val="FFFFFF"/>
              </a:solidFill>
              <a:latin typeface="+mn-lt"/>
            </a:endParaRPr>
          </a:p>
          <a:p>
            <a:pPr marL="0" lvl="0" indent="0">
              <a:buNone/>
            </a:pPr>
            <a:r>
              <a:rPr lang="en-US" dirty="0" smtClean="0">
                <a:solidFill>
                  <a:srgbClr val="FFFFFF"/>
                </a:solidFill>
                <a:latin typeface="+mn-lt"/>
              </a:rPr>
              <a:t>frequent </a:t>
            </a:r>
            <a:r>
              <a:rPr lang="en-US" dirty="0">
                <a:solidFill>
                  <a:srgbClr val="FFFFFF"/>
                </a:solidFill>
                <a:latin typeface="+mn-lt"/>
              </a:rPr>
              <a:t>Abuses in printing seditious treasonable and unlicensed </a:t>
            </a:r>
            <a:r>
              <a:rPr lang="en-US" dirty="0" err="1">
                <a:solidFill>
                  <a:srgbClr val="FFFFFF"/>
                </a:solidFill>
                <a:latin typeface="+mn-lt"/>
              </a:rPr>
              <a:t>Bookes</a:t>
            </a:r>
            <a:r>
              <a:rPr lang="en-US" dirty="0">
                <a:solidFill>
                  <a:srgbClr val="FFFFFF"/>
                </a:solidFill>
                <a:latin typeface="+mn-lt"/>
              </a:rPr>
              <a:t> </a:t>
            </a:r>
            <a:r>
              <a:rPr lang="en-US" dirty="0" smtClean="0">
                <a:solidFill>
                  <a:srgbClr val="FFFFFF"/>
                </a:solidFill>
                <a:latin typeface="+mn-lt"/>
              </a:rPr>
              <a:t> </a:t>
            </a:r>
          </a:p>
          <a:p>
            <a:pPr marL="0" lvl="0" indent="0">
              <a:buNone/>
            </a:pPr>
            <a:r>
              <a:rPr lang="en-US" dirty="0" smtClean="0">
                <a:solidFill>
                  <a:srgbClr val="FFFFFF"/>
                </a:solidFill>
                <a:latin typeface="+mn-lt"/>
              </a:rPr>
              <a:t>and </a:t>
            </a:r>
            <a:r>
              <a:rPr lang="en-US" dirty="0">
                <a:solidFill>
                  <a:srgbClr val="FFFFFF"/>
                </a:solidFill>
                <a:latin typeface="+mn-lt"/>
              </a:rPr>
              <a:t>Pamphlets and for regulating of Printing and Printing Presses</a:t>
            </a:r>
            <a:r>
              <a:rPr lang="en-US" dirty="0" smtClean="0">
                <a:solidFill>
                  <a:srgbClr val="FFFFFF"/>
                </a:solidFill>
                <a:latin typeface="+mn-lt"/>
              </a:rPr>
              <a:t>.” </a:t>
            </a:r>
          </a:p>
          <a:p>
            <a:pPr marL="0" lvl="0" indent="0">
              <a:buNone/>
            </a:pPr>
            <a:endParaRPr lang="en-US" b="1" u="sng" dirty="0">
              <a:solidFill>
                <a:srgbClr val="FFFFFF"/>
              </a:solidFill>
              <a:latin typeface="+mn-lt"/>
            </a:endParaRPr>
          </a:p>
          <a:p>
            <a:pPr marL="0" lvl="0" indent="0">
              <a:buNone/>
            </a:pPr>
            <a:r>
              <a:rPr lang="en-US" sz="2600" b="1" dirty="0" smtClean="0">
                <a:solidFill>
                  <a:srgbClr val="FFFFFF"/>
                </a:solidFill>
                <a:latin typeface="+mn-lt"/>
              </a:rPr>
              <a:t>* Then </a:t>
            </a:r>
            <a:r>
              <a:rPr lang="en-US" b="1" dirty="0" smtClean="0">
                <a:solidFill>
                  <a:srgbClr val="FFFF00"/>
                </a:solidFill>
                <a:latin typeface="+mn-lt"/>
              </a:rPr>
              <a:t> </a:t>
            </a:r>
            <a:r>
              <a:rPr lang="en-US" b="1" dirty="0">
                <a:solidFill>
                  <a:srgbClr val="FFFF00"/>
                </a:solidFill>
                <a:latin typeface="+mn-lt"/>
              </a:rPr>
              <a:t>{TO </a:t>
            </a:r>
            <a:r>
              <a:rPr lang="en-US" b="1" dirty="0" smtClean="0">
                <a:solidFill>
                  <a:srgbClr val="FFFF00"/>
                </a:solidFill>
                <a:latin typeface="+mn-lt"/>
              </a:rPr>
              <a:t>PUBLISHERS/AUTHORS.</a:t>
            </a:r>
            <a:r>
              <a:rPr lang="en-US" b="1" dirty="0">
                <a:solidFill>
                  <a:srgbClr val="FFFF00"/>
                </a:solidFill>
                <a:latin typeface="+mn-lt"/>
              </a:rPr>
              <a:t>.}</a:t>
            </a:r>
            <a:r>
              <a:rPr lang="en-US" dirty="0">
                <a:solidFill>
                  <a:srgbClr val="FFFF00"/>
                </a:solidFill>
                <a:latin typeface="+mn-lt"/>
              </a:rPr>
              <a:t> </a:t>
            </a:r>
            <a:r>
              <a:rPr lang="en-US" b="1" dirty="0" smtClean="0">
                <a:solidFill>
                  <a:srgbClr val="FF0000"/>
                </a:solidFill>
                <a:latin typeface="+mn-lt"/>
              </a:rPr>
              <a:t>“The Statute of Anne” 1710  </a:t>
            </a:r>
            <a:r>
              <a:rPr lang="en-US" b="1" dirty="0">
                <a:solidFill>
                  <a:srgbClr val="FFFFFF"/>
                </a:solidFill>
                <a:latin typeface="+mn-lt"/>
              </a:rPr>
              <a:t>moved </a:t>
            </a:r>
            <a:endParaRPr lang="en-US" b="1" dirty="0" smtClean="0">
              <a:solidFill>
                <a:srgbClr val="FFFFFF"/>
              </a:solidFill>
              <a:latin typeface="+mn-lt"/>
            </a:endParaRPr>
          </a:p>
          <a:p>
            <a:pPr marL="0" lvl="0" indent="0">
              <a:buNone/>
            </a:pPr>
            <a:r>
              <a:rPr lang="en-US" b="1" dirty="0" smtClean="0">
                <a:solidFill>
                  <a:srgbClr val="FFFFFF"/>
                </a:solidFill>
                <a:latin typeface="+mn-lt"/>
              </a:rPr>
              <a:t>control </a:t>
            </a:r>
            <a:r>
              <a:rPr lang="en-US" b="1" dirty="0">
                <a:solidFill>
                  <a:srgbClr val="FFFFFF"/>
                </a:solidFill>
                <a:latin typeface="+mn-lt"/>
              </a:rPr>
              <a:t>to the publishers</a:t>
            </a:r>
            <a:r>
              <a:rPr lang="en-US" b="1" dirty="0" smtClean="0">
                <a:solidFill>
                  <a:srgbClr val="FFFFFF"/>
                </a:solidFill>
                <a:latin typeface="+mn-lt"/>
              </a:rPr>
              <a:t>/authors…</a:t>
            </a:r>
            <a:endParaRPr lang="en-US" dirty="0">
              <a:solidFill>
                <a:srgbClr val="FFFFFF"/>
              </a:solidFill>
              <a:latin typeface="+mn-lt"/>
            </a:endParaRPr>
          </a:p>
          <a:p>
            <a:endParaRPr lang="en-US" dirty="0">
              <a:latin typeface="+mn-lt"/>
            </a:endParaRPr>
          </a:p>
        </p:txBody>
      </p:sp>
      <p:pic>
        <p:nvPicPr>
          <p:cNvPr id="4"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l="-187"/>
          <a:stretch/>
        </p:blipFill>
        <p:spPr>
          <a:xfrm>
            <a:off x="7868475" y="3419231"/>
            <a:ext cx="1275525" cy="1416537"/>
          </a:xfrm>
          <a:prstGeom prst="rect">
            <a:avLst/>
          </a:prstGeom>
        </p:spPr>
      </p:pic>
    </p:spTree>
    <p:extLst>
      <p:ext uri="{BB962C8B-B14F-4D97-AF65-F5344CB8AC3E}">
        <p14:creationId xmlns:p14="http://schemas.microsoft.com/office/powerpoint/2010/main" val="2898861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3089"/>
          </a:xfrm>
        </p:spPr>
        <p:txBody>
          <a:bodyPr>
            <a:noAutofit/>
          </a:bodyPr>
          <a:lstStyle/>
          <a:p>
            <a:r>
              <a:rPr lang="en-US" b="1" dirty="0" smtClean="0">
                <a:solidFill>
                  <a:srgbClr val="FFFF00"/>
                </a:solidFill>
                <a:latin typeface="+mn-lt"/>
                <a:cs typeface="Times New Roman"/>
              </a:rPr>
              <a:t>   ONE MORE PIECE OF EVIDENCE</a:t>
            </a:r>
            <a:r>
              <a:rPr lang="en-US" dirty="0" smtClean="0">
                <a:solidFill>
                  <a:srgbClr val="FFFF00"/>
                </a:solidFill>
                <a:latin typeface="+mn-lt"/>
                <a:cs typeface="Times New Roman"/>
              </a:rPr>
              <a:t> </a:t>
            </a:r>
            <a:endParaRPr lang="en-US" b="1" dirty="0">
              <a:solidFill>
                <a:srgbClr val="FFFF00"/>
              </a:solidFill>
              <a:latin typeface="+mn-lt"/>
              <a:cs typeface="Times New Roman"/>
            </a:endParaRPr>
          </a:p>
        </p:txBody>
      </p:sp>
      <p:sp>
        <p:nvSpPr>
          <p:cNvPr id="3" name="Content Placeholder 2"/>
          <p:cNvSpPr>
            <a:spLocks noGrp="1"/>
          </p:cNvSpPr>
          <p:nvPr>
            <p:ph sz="quarter" idx="10"/>
          </p:nvPr>
        </p:nvSpPr>
        <p:spPr>
          <a:xfrm>
            <a:off x="0" y="1083089"/>
            <a:ext cx="9144000" cy="4948894"/>
          </a:xfrm>
        </p:spPr>
        <p:txBody>
          <a:bodyPr>
            <a:normAutofit fontScale="92500" lnSpcReduction="10000"/>
          </a:bodyPr>
          <a:lstStyle/>
          <a:p>
            <a:pPr marL="0" indent="0">
              <a:buNone/>
            </a:pPr>
            <a:r>
              <a:rPr lang="en-US" sz="2600" b="1" dirty="0">
                <a:solidFill>
                  <a:schemeClr val="bg1"/>
                </a:solidFill>
                <a:latin typeface="+mn-lt"/>
              </a:rPr>
              <a:t>Did the evolution of a separate right to freedom of speech</a:t>
            </a:r>
            <a:r>
              <a:rPr lang="en-US" sz="2600" b="1" dirty="0" smtClean="0">
                <a:solidFill>
                  <a:schemeClr val="bg1"/>
                </a:solidFill>
                <a:latin typeface="+mn-lt"/>
              </a:rPr>
              <a:t>/ </a:t>
            </a:r>
          </a:p>
          <a:p>
            <a:pPr marL="0" indent="0">
              <a:buNone/>
            </a:pPr>
            <a:r>
              <a:rPr lang="en-US" sz="2600" b="1" dirty="0" smtClean="0">
                <a:solidFill>
                  <a:schemeClr val="bg1"/>
                </a:solidFill>
                <a:latin typeface="+mn-lt"/>
              </a:rPr>
              <a:t>expression</a:t>
            </a:r>
            <a:r>
              <a:rPr lang="en-US" sz="2600" dirty="0" smtClean="0">
                <a:solidFill>
                  <a:schemeClr val="bg1"/>
                </a:solidFill>
                <a:latin typeface="+mn-lt"/>
              </a:rPr>
              <a:t> </a:t>
            </a:r>
            <a:r>
              <a:rPr lang="en-US" sz="2600" dirty="0">
                <a:solidFill>
                  <a:schemeClr val="bg1"/>
                </a:solidFill>
                <a:latin typeface="+mn-lt"/>
              </a:rPr>
              <a:t>result in the recasting of “authors rights” into a </a:t>
            </a:r>
            <a:endParaRPr lang="en-US" sz="2600" dirty="0" smtClean="0">
              <a:solidFill>
                <a:schemeClr val="bg1"/>
              </a:solidFill>
              <a:latin typeface="+mn-lt"/>
            </a:endParaRPr>
          </a:p>
          <a:p>
            <a:pPr marL="0" indent="0">
              <a:buNone/>
            </a:pPr>
            <a:r>
              <a:rPr lang="en-US" sz="2600" dirty="0" smtClean="0">
                <a:solidFill>
                  <a:schemeClr val="bg1"/>
                </a:solidFill>
                <a:latin typeface="+mn-lt"/>
              </a:rPr>
              <a:t>property </a:t>
            </a:r>
            <a:r>
              <a:rPr lang="en-US" sz="2600" dirty="0">
                <a:solidFill>
                  <a:schemeClr val="bg1"/>
                </a:solidFill>
                <a:latin typeface="+mn-lt"/>
              </a:rPr>
              <a:t>right</a:t>
            </a:r>
            <a:r>
              <a:rPr lang="en-US" sz="2600" dirty="0" smtClean="0">
                <a:solidFill>
                  <a:schemeClr val="bg1"/>
                </a:solidFill>
                <a:latin typeface="+mn-lt"/>
              </a:rPr>
              <a:t>?</a:t>
            </a:r>
          </a:p>
          <a:p>
            <a:pPr marL="0" indent="0">
              <a:buNone/>
            </a:pPr>
            <a:r>
              <a:rPr lang="en-US" sz="2600" dirty="0" smtClean="0">
                <a:solidFill>
                  <a:srgbClr val="FFFF00"/>
                </a:solidFill>
                <a:latin typeface="+mn-lt"/>
              </a:rPr>
              <a:t>*Statute </a:t>
            </a:r>
            <a:r>
              <a:rPr lang="en-US" sz="2600" dirty="0">
                <a:solidFill>
                  <a:srgbClr val="FFFF00"/>
                </a:solidFill>
                <a:latin typeface="+mn-lt"/>
              </a:rPr>
              <a:t>of Anne (</a:t>
            </a:r>
            <a:r>
              <a:rPr lang="en-US" sz="2600" b="1" dirty="0">
                <a:solidFill>
                  <a:srgbClr val="FFFF00"/>
                </a:solidFill>
                <a:latin typeface="+mn-lt"/>
              </a:rPr>
              <a:t>copyright</a:t>
            </a:r>
            <a:r>
              <a:rPr lang="en-US" sz="2600" dirty="0">
                <a:solidFill>
                  <a:srgbClr val="FFFF00"/>
                </a:solidFill>
                <a:latin typeface="+mn-lt"/>
              </a:rPr>
              <a:t>) </a:t>
            </a:r>
            <a:r>
              <a:rPr lang="en-US" sz="2600" b="1" dirty="0">
                <a:solidFill>
                  <a:schemeClr val="tx2">
                    <a:lumMod val="40000"/>
                    <a:lumOff val="60000"/>
                  </a:schemeClr>
                </a:solidFill>
                <a:latin typeface="+mn-lt"/>
              </a:rPr>
              <a:t>1710</a:t>
            </a:r>
            <a:r>
              <a:rPr lang="en-US" sz="2600" dirty="0">
                <a:solidFill>
                  <a:srgbClr val="FFFF00"/>
                </a:solidFill>
                <a:latin typeface="+mn-lt"/>
              </a:rPr>
              <a:t>. </a:t>
            </a:r>
          </a:p>
          <a:p>
            <a:pPr marL="0" indent="0">
              <a:buNone/>
            </a:pPr>
            <a:r>
              <a:rPr lang="en-US" sz="2600" dirty="0" smtClean="0">
                <a:solidFill>
                  <a:srgbClr val="FFFF00"/>
                </a:solidFill>
                <a:latin typeface="+mn-lt"/>
              </a:rPr>
              <a:t>*Declaration </a:t>
            </a:r>
            <a:r>
              <a:rPr lang="en-US" sz="2600" dirty="0">
                <a:solidFill>
                  <a:srgbClr val="FFFF00"/>
                </a:solidFill>
                <a:latin typeface="+mn-lt"/>
              </a:rPr>
              <a:t>of the Rights of Man (French Revolution </a:t>
            </a:r>
          </a:p>
          <a:p>
            <a:pPr marL="0" indent="0">
              <a:buNone/>
            </a:pPr>
            <a:r>
              <a:rPr lang="en-US" sz="2600" dirty="0">
                <a:solidFill>
                  <a:srgbClr val="FFFF00"/>
                </a:solidFill>
                <a:latin typeface="+mn-lt"/>
              </a:rPr>
              <a:t> providing for </a:t>
            </a:r>
            <a:r>
              <a:rPr lang="en-US" sz="2600" b="1" dirty="0">
                <a:solidFill>
                  <a:srgbClr val="FFFF00"/>
                </a:solidFill>
                <a:latin typeface="+mn-lt"/>
              </a:rPr>
              <a:t>free speech</a:t>
            </a:r>
            <a:r>
              <a:rPr lang="en-US" sz="2600" dirty="0">
                <a:solidFill>
                  <a:srgbClr val="FFFF00"/>
                </a:solidFill>
                <a:latin typeface="+mn-lt"/>
              </a:rPr>
              <a:t> for the common man) </a:t>
            </a:r>
            <a:r>
              <a:rPr lang="en-US" sz="2600" b="1" dirty="0" smtClean="0">
                <a:solidFill>
                  <a:srgbClr val="FF0000"/>
                </a:solidFill>
                <a:latin typeface="+mn-lt"/>
              </a:rPr>
              <a:t>1789/1793</a:t>
            </a:r>
            <a:r>
              <a:rPr lang="en-US" sz="2600" dirty="0" smtClean="0">
                <a:solidFill>
                  <a:srgbClr val="FFFF00"/>
                </a:solidFill>
                <a:latin typeface="+mn-lt"/>
              </a:rPr>
              <a:t>.</a:t>
            </a:r>
            <a:endParaRPr lang="en-US" sz="2600" dirty="0">
              <a:solidFill>
                <a:srgbClr val="FFFFFF"/>
              </a:solidFill>
              <a:latin typeface="+mn-lt"/>
            </a:endParaRPr>
          </a:p>
          <a:p>
            <a:pPr marL="0" indent="0">
              <a:buNone/>
            </a:pPr>
            <a:r>
              <a:rPr lang="en-US" sz="2600" dirty="0">
                <a:solidFill>
                  <a:srgbClr val="FFFFFF"/>
                </a:solidFill>
                <a:latin typeface="+mn-lt"/>
              </a:rPr>
              <a:t>“Timeline: a history of free speech”</a:t>
            </a:r>
          </a:p>
          <a:p>
            <a:pPr marL="0" indent="0">
              <a:buNone/>
            </a:pPr>
            <a:r>
              <a:rPr lang="en-US" sz="1700" dirty="0">
                <a:solidFill>
                  <a:srgbClr val="FFFFFF"/>
                </a:solidFill>
                <a:latin typeface="+mn-lt"/>
                <a:hlinkClick r:id="rId2"/>
              </a:rPr>
              <a:t>http://www.theguardian.com/media/2006/feb/05/religion.news</a:t>
            </a:r>
            <a:endParaRPr lang="en-US" sz="1700" dirty="0">
              <a:solidFill>
                <a:srgbClr val="FFFFFF"/>
              </a:solidFill>
              <a:latin typeface="+mn-lt"/>
            </a:endParaRPr>
          </a:p>
          <a:p>
            <a:pPr marL="0" indent="0">
              <a:buNone/>
            </a:pPr>
            <a:endParaRPr lang="en-US" sz="2600" dirty="0">
              <a:solidFill>
                <a:srgbClr val="FFFFFF"/>
              </a:solidFill>
              <a:latin typeface="+mn-lt"/>
            </a:endParaRPr>
          </a:p>
          <a:p>
            <a:pPr marL="0" indent="0">
              <a:buNone/>
            </a:pPr>
            <a:r>
              <a:rPr lang="en-US" sz="2600" b="1" dirty="0">
                <a:solidFill>
                  <a:srgbClr val="FFFFFF"/>
                </a:solidFill>
                <a:latin typeface="+mn-lt"/>
              </a:rPr>
              <a:t> THESIS STATED: </a:t>
            </a:r>
          </a:p>
          <a:p>
            <a:pPr marL="0" indent="0">
              <a:buNone/>
            </a:pPr>
            <a:r>
              <a:rPr lang="en-US" sz="2600" dirty="0">
                <a:solidFill>
                  <a:srgbClr val="FFFF00"/>
                </a:solidFill>
                <a:latin typeface="+mn-lt"/>
              </a:rPr>
              <a:t>1. FREE SPEECH TO AUTHORS WAS </a:t>
            </a:r>
            <a:r>
              <a:rPr lang="en-US" sz="2600" b="1" dirty="0">
                <a:solidFill>
                  <a:srgbClr val="8EB4E3"/>
                </a:solidFill>
                <a:latin typeface="+mn-lt"/>
              </a:rPr>
              <a:t>COPYRIGHT!</a:t>
            </a:r>
          </a:p>
          <a:p>
            <a:pPr marL="0" indent="0">
              <a:buNone/>
            </a:pPr>
            <a:r>
              <a:rPr lang="en-US" sz="2600" dirty="0">
                <a:solidFill>
                  <a:srgbClr val="FFFF00"/>
                </a:solidFill>
                <a:latin typeface="+mn-lt"/>
              </a:rPr>
              <a:t>2. </a:t>
            </a:r>
            <a:r>
              <a:rPr lang="en-US" sz="2600" dirty="0">
                <a:solidFill>
                  <a:schemeClr val="bg1"/>
                </a:solidFill>
                <a:latin typeface="+mn-lt"/>
              </a:rPr>
              <a:t>THEN COPYRIGHT BECAME MORE INFUSED BY </a:t>
            </a:r>
          </a:p>
          <a:p>
            <a:pPr marL="0" indent="0">
              <a:buNone/>
            </a:pPr>
            <a:r>
              <a:rPr lang="en-US" sz="2600" dirty="0">
                <a:solidFill>
                  <a:schemeClr val="bg1"/>
                </a:solidFill>
                <a:latin typeface="+mn-lt"/>
              </a:rPr>
              <a:t>“PROPERTY” TO GIVE IT MEANING AS FREEDOM </a:t>
            </a:r>
            <a:endParaRPr lang="en-US" sz="2600" dirty="0" smtClean="0">
              <a:solidFill>
                <a:schemeClr val="bg1"/>
              </a:solidFill>
              <a:latin typeface="+mn-lt"/>
            </a:endParaRPr>
          </a:p>
          <a:p>
            <a:pPr marL="0" indent="0">
              <a:buNone/>
            </a:pPr>
            <a:r>
              <a:rPr lang="en-US" sz="2600" dirty="0" smtClean="0">
                <a:solidFill>
                  <a:schemeClr val="bg1"/>
                </a:solidFill>
                <a:latin typeface="+mn-lt"/>
              </a:rPr>
              <a:t>OF EXPRESSION </a:t>
            </a:r>
            <a:r>
              <a:rPr lang="en-US" sz="2600" dirty="0">
                <a:solidFill>
                  <a:schemeClr val="bg1"/>
                </a:solidFill>
                <a:latin typeface="+mn-lt"/>
              </a:rPr>
              <a:t>EVOLVED.</a:t>
            </a:r>
          </a:p>
          <a:p>
            <a:pPr marL="0" indent="0">
              <a:buNone/>
            </a:pPr>
            <a:endParaRPr lang="en-US" sz="1900" dirty="0"/>
          </a:p>
          <a:p>
            <a:endParaRPr lang="en-US" dirty="0">
              <a:solidFill>
                <a:schemeClr val="accent2">
                  <a:lumMod val="60000"/>
                  <a:lumOff val="40000"/>
                </a:schemeClr>
              </a:solidFill>
            </a:endParaRPr>
          </a:p>
          <a:p>
            <a:endParaRPr lang="en-US" dirty="0"/>
          </a:p>
        </p:txBody>
      </p:sp>
      <p:pic>
        <p:nvPicPr>
          <p:cNvPr id="4"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1" r="332" b="2308"/>
          <a:stretch/>
        </p:blipFill>
        <p:spPr>
          <a:xfrm>
            <a:off x="7572770" y="3378584"/>
            <a:ext cx="1488144" cy="2240989"/>
          </a:xfrm>
          <a:prstGeom prst="rect">
            <a:avLst/>
          </a:prstGeom>
        </p:spPr>
      </p:pic>
    </p:spTree>
    <p:extLst>
      <p:ext uri="{BB962C8B-B14F-4D97-AF65-F5344CB8AC3E}">
        <p14:creationId xmlns:p14="http://schemas.microsoft.com/office/powerpoint/2010/main" val="196311721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612210"/>
          </a:xfrm>
        </p:spPr>
        <p:txBody>
          <a:bodyPr>
            <a:normAutofit fontScale="90000"/>
          </a:bodyPr>
          <a:lstStyle/>
          <a:p>
            <a:pPr lvl="0"/>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t>
            </a:r>
            <a:r>
              <a:rPr lang="en-US" b="1" dirty="0" smtClean="0">
                <a:solidFill>
                  <a:schemeClr val="tx1"/>
                </a:solidFill>
                <a:latin typeface="+mn-lt"/>
              </a:rPr>
              <a:t> </a:t>
            </a:r>
            <a:r>
              <a:rPr lang="en-US" b="1" dirty="0" smtClean="0">
                <a:solidFill>
                  <a:srgbClr val="FFFFFF"/>
                </a:solidFill>
                <a:latin typeface="+mn-lt"/>
              </a:rPr>
              <a:t>Understanding Copyright </a:t>
            </a:r>
            <a:r>
              <a:rPr lang="en-US" b="1" dirty="0">
                <a:solidFill>
                  <a:srgbClr val="FFFFFF"/>
                </a:solidFill>
                <a:latin typeface="+mn-lt"/>
              </a:rPr>
              <a:t>as part of </a:t>
            </a:r>
            <a:r>
              <a:rPr lang="en-US" b="1" dirty="0" smtClean="0">
                <a:solidFill>
                  <a:schemeClr val="tx1"/>
                </a:solidFill>
                <a:latin typeface="+mn-lt"/>
              </a:rPr>
              <a:t/>
            </a:r>
            <a:br>
              <a:rPr lang="en-US" b="1" dirty="0" smtClean="0">
                <a:solidFill>
                  <a:schemeClr val="tx1"/>
                </a:solidFill>
                <a:latin typeface="+mn-lt"/>
              </a:rPr>
            </a:br>
            <a:r>
              <a:rPr lang="en-US" b="1" dirty="0" smtClean="0">
                <a:solidFill>
                  <a:schemeClr val="tx1"/>
                </a:solidFill>
                <a:latin typeface="+mn-lt"/>
              </a:rPr>
              <a:t>  </a:t>
            </a:r>
            <a:r>
              <a:rPr lang="en-US" b="1" dirty="0" smtClean="0">
                <a:solidFill>
                  <a:srgbClr val="FFFF00"/>
                </a:solidFill>
                <a:latin typeface="+mn-lt"/>
              </a:rPr>
              <a:t>the DEMOCRATIZATION OF THOUGHT</a:t>
            </a:r>
            <a:r>
              <a:rPr lang="en-US" b="1" dirty="0" smtClean="0">
                <a:solidFill>
                  <a:schemeClr val="bg1"/>
                </a:solidFill>
                <a:latin typeface="+mn-lt"/>
              </a:rPr>
              <a:t>? </a:t>
            </a:r>
            <a:r>
              <a:rPr lang="en-US" i="1" dirty="0"/>
              <a:t/>
            </a:r>
            <a:br>
              <a:rPr lang="en-US" i="1" dirty="0"/>
            </a:br>
            <a:endParaRPr lang="en-US" i="1" dirty="0"/>
          </a:p>
        </p:txBody>
      </p:sp>
      <p:sp>
        <p:nvSpPr>
          <p:cNvPr id="3" name="Content Placeholder 2"/>
          <p:cNvSpPr>
            <a:spLocks noGrp="1"/>
          </p:cNvSpPr>
          <p:nvPr>
            <p:ph sz="quarter" idx="10"/>
          </p:nvPr>
        </p:nvSpPr>
        <p:spPr>
          <a:xfrm>
            <a:off x="174320" y="1612211"/>
            <a:ext cx="8969680" cy="4526347"/>
          </a:xfrm>
        </p:spPr>
        <p:txBody>
          <a:bodyPr>
            <a:normAutofit/>
          </a:bodyPr>
          <a:lstStyle/>
          <a:p>
            <a:pPr marL="0" indent="0">
              <a:buNone/>
            </a:pPr>
            <a:r>
              <a:rPr lang="en-US" sz="2800" b="1" dirty="0" smtClean="0">
                <a:solidFill>
                  <a:srgbClr val="FF0000"/>
                </a:solidFill>
              </a:rPr>
              <a:t>Strange </a:t>
            </a:r>
            <a:r>
              <a:rPr lang="en-US" sz="2800" b="1" dirty="0" smtClean="0">
                <a:solidFill>
                  <a:srgbClr val="FFFF00"/>
                </a:solidFill>
              </a:rPr>
              <a:t>then that </a:t>
            </a:r>
            <a:r>
              <a:rPr lang="en-US" sz="2800" b="1" dirty="0">
                <a:solidFill>
                  <a:srgbClr val="FFFF00"/>
                </a:solidFill>
              </a:rPr>
              <a:t>Copyright </a:t>
            </a:r>
            <a:r>
              <a:rPr lang="en-US" sz="2800" b="1" dirty="0">
                <a:solidFill>
                  <a:srgbClr val="FF0000"/>
                </a:solidFill>
              </a:rPr>
              <a:t>constrains</a:t>
            </a:r>
            <a:r>
              <a:rPr lang="en-US" sz="2800" b="1" dirty="0"/>
              <a:t> </a:t>
            </a:r>
            <a:r>
              <a:rPr lang="en-US" sz="2800" b="1" dirty="0" smtClean="0">
                <a:solidFill>
                  <a:srgbClr val="FFFF00"/>
                </a:solidFill>
              </a:rPr>
              <a:t>Speech???</a:t>
            </a:r>
          </a:p>
          <a:p>
            <a:pPr marL="0" indent="0">
              <a:buNone/>
            </a:pPr>
            <a:endParaRPr lang="en-US" dirty="0"/>
          </a:p>
          <a:p>
            <a:pPr marL="0" indent="0">
              <a:buNone/>
            </a:pPr>
            <a:r>
              <a:rPr lang="en-US" dirty="0" smtClean="0">
                <a:solidFill>
                  <a:schemeClr val="bg1"/>
                </a:solidFill>
              </a:rPr>
              <a:t> </a:t>
            </a:r>
            <a:r>
              <a:rPr lang="en-US" b="1" dirty="0" smtClean="0">
                <a:solidFill>
                  <a:schemeClr val="bg1"/>
                </a:solidFill>
                <a:latin typeface="+mn-lt"/>
              </a:rPr>
              <a:t>Right </a:t>
            </a:r>
            <a:r>
              <a:rPr lang="en-US" b="1" dirty="0">
                <a:solidFill>
                  <a:schemeClr val="bg1"/>
                </a:solidFill>
                <a:latin typeface="+mn-lt"/>
              </a:rPr>
              <a:t>to </a:t>
            </a:r>
            <a:r>
              <a:rPr lang="en-US" b="1" dirty="0" smtClean="0">
                <a:solidFill>
                  <a:srgbClr val="FFFF00"/>
                </a:solidFill>
                <a:latin typeface="+mn-lt"/>
              </a:rPr>
              <a:t>Remix/Mod/</a:t>
            </a:r>
            <a:r>
              <a:rPr lang="en-US" b="1" dirty="0" smtClean="0">
                <a:solidFill>
                  <a:schemeClr val="accent5"/>
                </a:solidFill>
                <a:latin typeface="+mn-lt"/>
              </a:rPr>
              <a:t>CREATE </a:t>
            </a:r>
            <a:r>
              <a:rPr lang="en-US" b="1" dirty="0" smtClean="0">
                <a:solidFill>
                  <a:srgbClr val="FFFFFF"/>
                </a:solidFill>
                <a:latin typeface="+mn-lt"/>
              </a:rPr>
              <a:t>perhaps the </a:t>
            </a:r>
            <a:r>
              <a:rPr lang="en-US" b="1" dirty="0">
                <a:solidFill>
                  <a:srgbClr val="FFFFFF"/>
                </a:solidFill>
                <a:latin typeface="+mn-lt"/>
              </a:rPr>
              <a:t>legitimate child </a:t>
            </a:r>
            <a:r>
              <a:rPr lang="en-US" b="1" dirty="0" smtClean="0">
                <a:solidFill>
                  <a:srgbClr val="FFFFFF"/>
                </a:solidFill>
                <a:latin typeface="+mn-lt"/>
              </a:rPr>
              <a:t>of      </a:t>
            </a:r>
          </a:p>
          <a:p>
            <a:pPr marL="0" indent="0">
              <a:buNone/>
            </a:pPr>
            <a:r>
              <a:rPr lang="en-US" b="1" dirty="0">
                <a:solidFill>
                  <a:srgbClr val="FFFFFF"/>
                </a:solidFill>
                <a:latin typeface="+mn-lt"/>
              </a:rPr>
              <a:t> </a:t>
            </a:r>
            <a:r>
              <a:rPr lang="en-US" b="1" dirty="0" smtClean="0">
                <a:solidFill>
                  <a:srgbClr val="FFFFFF"/>
                </a:solidFill>
                <a:latin typeface="+mn-lt"/>
              </a:rPr>
              <a:t>        both Free Speech </a:t>
            </a:r>
            <a:r>
              <a:rPr lang="en-US" b="1" dirty="0">
                <a:solidFill>
                  <a:srgbClr val="FFFFFF"/>
                </a:solidFill>
                <a:latin typeface="+mn-lt"/>
              </a:rPr>
              <a:t>&amp; Copyright Laws</a:t>
            </a:r>
          </a:p>
          <a:p>
            <a:pPr marL="0" indent="0">
              <a:buNone/>
            </a:pPr>
            <a:endParaRPr lang="en-US" dirty="0"/>
          </a:p>
          <a:p>
            <a:pPr marL="0" indent="0">
              <a:buNone/>
            </a:pPr>
            <a:r>
              <a:rPr lang="en-US" b="1" dirty="0" smtClean="0">
                <a:solidFill>
                  <a:schemeClr val="bg1"/>
                </a:solidFill>
              </a:rPr>
              <a:t>Meaning </a:t>
            </a:r>
            <a:r>
              <a:rPr lang="en-US" b="1" u="sng" dirty="0" smtClean="0">
                <a:solidFill>
                  <a:schemeClr val="bg1"/>
                </a:solidFill>
              </a:rPr>
              <a:t>perhaps</a:t>
            </a:r>
            <a:r>
              <a:rPr lang="en-US" b="1" dirty="0" smtClean="0">
                <a:solidFill>
                  <a:schemeClr val="bg1"/>
                </a:solidFill>
              </a:rPr>
              <a:t> </a:t>
            </a:r>
            <a:r>
              <a:rPr lang="en-US" b="1" dirty="0">
                <a:solidFill>
                  <a:schemeClr val="bg1"/>
                </a:solidFill>
              </a:rPr>
              <a:t>our understanding of copyright </a:t>
            </a:r>
            <a:r>
              <a:rPr lang="en-US" b="1" dirty="0" smtClean="0">
                <a:solidFill>
                  <a:schemeClr val="bg1"/>
                </a:solidFill>
              </a:rPr>
              <a:t>should </a:t>
            </a:r>
            <a:r>
              <a:rPr lang="en-US" b="1" dirty="0">
                <a:solidFill>
                  <a:schemeClr val="bg1"/>
                </a:solidFill>
              </a:rPr>
              <a:t>prioritize </a:t>
            </a:r>
            <a:r>
              <a:rPr lang="en-US" dirty="0" smtClean="0">
                <a:solidFill>
                  <a:srgbClr val="CCFFCC"/>
                </a:solidFill>
              </a:rPr>
              <a:t>the </a:t>
            </a:r>
            <a:r>
              <a:rPr lang="en-US" b="1" dirty="0">
                <a:solidFill>
                  <a:srgbClr val="CCFFCC"/>
                </a:solidFill>
              </a:rPr>
              <a:t>creative freedoms </a:t>
            </a:r>
            <a:r>
              <a:rPr lang="en-US" dirty="0">
                <a:solidFill>
                  <a:srgbClr val="CCFFCC"/>
                </a:solidFill>
              </a:rPr>
              <a:t>associated with content creation &amp; use </a:t>
            </a:r>
            <a:r>
              <a:rPr lang="en-US" dirty="0" smtClean="0">
                <a:solidFill>
                  <a:srgbClr val="CCFFCC"/>
                </a:solidFill>
              </a:rPr>
              <a:t>in preference to </a:t>
            </a:r>
            <a:r>
              <a:rPr lang="en-US" dirty="0">
                <a:solidFill>
                  <a:srgbClr val="CCFFCC"/>
                </a:solidFill>
              </a:rPr>
              <a:t>the </a:t>
            </a:r>
            <a:r>
              <a:rPr lang="en-US" dirty="0" smtClean="0">
                <a:solidFill>
                  <a:srgbClr val="CCFFCC"/>
                </a:solidFill>
              </a:rPr>
              <a:t>“private ownership” aspects</a:t>
            </a:r>
            <a:r>
              <a:rPr lang="en-US" b="1" dirty="0" smtClean="0">
                <a:solidFill>
                  <a:srgbClr val="FFFFFF"/>
                </a:solidFill>
              </a:rPr>
              <a:t>?</a:t>
            </a:r>
          </a:p>
          <a:p>
            <a:pPr marL="0" indent="0">
              <a:buNone/>
            </a:pPr>
            <a:r>
              <a:rPr lang="en-US" dirty="0" smtClean="0"/>
              <a:t>  </a:t>
            </a:r>
          </a:p>
          <a:p>
            <a:pPr marL="0" indent="0">
              <a:buNone/>
            </a:pPr>
            <a:r>
              <a:rPr lang="en-US" sz="3600" b="1" dirty="0" smtClean="0">
                <a:solidFill>
                  <a:schemeClr val="tx1"/>
                </a:solidFill>
                <a:latin typeface="+mj-lt"/>
              </a:rPr>
              <a:t>                     </a:t>
            </a:r>
            <a:r>
              <a:rPr lang="en-US" sz="3600" b="1" dirty="0" smtClean="0">
                <a:solidFill>
                  <a:srgbClr val="FFFF00"/>
                </a:solidFill>
                <a:latin typeface="+mj-lt"/>
              </a:rPr>
              <a:t> LEADING US BACK TO </a:t>
            </a:r>
            <a:r>
              <a:rPr lang="en-US" sz="3600" b="1" dirty="0" smtClean="0">
                <a:solidFill>
                  <a:srgbClr val="FFFF00"/>
                </a:solidFill>
                <a:latin typeface="+mj-lt"/>
                <a:sym typeface="Wingdings"/>
              </a:rPr>
              <a:t></a:t>
            </a:r>
            <a:endParaRPr lang="en-US" sz="3600" b="1" dirty="0" smtClean="0">
              <a:solidFill>
                <a:srgbClr val="FFFF00"/>
              </a:solidFill>
              <a:latin typeface="+mj-lt"/>
            </a:endParaRPr>
          </a:p>
          <a:p>
            <a:pPr marL="0" indent="0">
              <a:buNone/>
            </a:pPr>
            <a:endParaRPr lang="en-US" sz="3200" b="1" dirty="0" smtClean="0"/>
          </a:p>
          <a:p>
            <a:endParaRPr lang="en-US" dirty="0"/>
          </a:p>
          <a:p>
            <a:endParaRPr lang="en-US" dirty="0"/>
          </a:p>
          <a:p>
            <a:endParaRPr lang="en-US" dirty="0"/>
          </a:p>
        </p:txBody>
      </p:sp>
      <p:pic>
        <p:nvPicPr>
          <p:cNvPr id="4" name="Content Placeholder 3" descr="Daniel_Maclise_-_Caxton_Showing_the_First_Specimen_of_His_Printing_to_King_Edward_IV_at_the_Almonry,_Westminster.jpg"/>
          <p:cNvPicPr>
            <a:picLocks noChangeAspect="1"/>
          </p:cNvPicPr>
          <p:nvPr/>
        </p:nvPicPr>
        <p:blipFill rotWithShape="1">
          <a:blip r:embed="rId2" cstate="screen">
            <a:extLst>
              <a:ext uri="{28A0092B-C50C-407E-A947-70E740481C1C}">
                <a14:useLocalDpi xmlns:a14="http://schemas.microsoft.com/office/drawing/2010/main"/>
              </a:ext>
            </a:extLst>
          </a:blip>
          <a:srcRect r="-155"/>
          <a:stretch/>
        </p:blipFill>
        <p:spPr>
          <a:xfrm>
            <a:off x="262458" y="4641274"/>
            <a:ext cx="2221386" cy="1318728"/>
          </a:xfrm>
          <a:prstGeom prst="rect">
            <a:avLst/>
          </a:prstGeom>
        </p:spPr>
      </p:pic>
    </p:spTree>
    <p:extLst>
      <p:ext uri="{BB962C8B-B14F-4D97-AF65-F5344CB8AC3E}">
        <p14:creationId xmlns:p14="http://schemas.microsoft.com/office/powerpoint/2010/main" val="2768229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545"/>
            <a:ext cx="8229600" cy="1172298"/>
          </a:xfrm>
        </p:spPr>
        <p:txBody>
          <a:bodyPr>
            <a:normAutofit fontScale="90000"/>
          </a:bodyPr>
          <a:lstStyle/>
          <a:p>
            <a:r>
              <a:rPr lang="en-US" b="1" dirty="0" smtClean="0"/>
              <a:t>    </a:t>
            </a:r>
            <a:r>
              <a:rPr lang="en-US" sz="4400" b="1" dirty="0" smtClean="0">
                <a:solidFill>
                  <a:srgbClr val="FFFF00"/>
                </a:solidFill>
                <a:latin typeface="+mn-lt"/>
              </a:rPr>
              <a:t> …the Creator (author) </a:t>
            </a:r>
            <a:r>
              <a:rPr lang="en-US" sz="4400" b="1" dirty="0" smtClean="0">
                <a:solidFill>
                  <a:schemeClr val="bg1"/>
                </a:solidFill>
                <a:latin typeface="+mn-lt"/>
              </a:rPr>
              <a:t>&amp; </a:t>
            </a:r>
            <a:br>
              <a:rPr lang="en-US" sz="4400" b="1" dirty="0" smtClean="0">
                <a:solidFill>
                  <a:schemeClr val="bg1"/>
                </a:solidFill>
                <a:latin typeface="+mn-lt"/>
              </a:rPr>
            </a:br>
            <a:r>
              <a:rPr lang="en-US" sz="4400" b="1" dirty="0">
                <a:solidFill>
                  <a:schemeClr val="bg1"/>
                </a:solidFill>
                <a:latin typeface="+mn-lt"/>
              </a:rPr>
              <a:t> </a:t>
            </a:r>
            <a:r>
              <a:rPr lang="en-US" sz="4400" b="1" dirty="0" smtClean="0">
                <a:solidFill>
                  <a:schemeClr val="bg1"/>
                </a:solidFill>
                <a:latin typeface="+mn-lt"/>
              </a:rPr>
              <a:t>    some serious questions…</a:t>
            </a:r>
            <a:endParaRPr lang="en-US" sz="4400" b="1" dirty="0">
              <a:solidFill>
                <a:schemeClr val="bg1"/>
              </a:solidFill>
              <a:latin typeface="+mn-lt"/>
            </a:endParaRPr>
          </a:p>
        </p:txBody>
      </p:sp>
      <p:sp>
        <p:nvSpPr>
          <p:cNvPr id="3" name="Content Placeholder 2"/>
          <p:cNvSpPr>
            <a:spLocks noGrp="1"/>
          </p:cNvSpPr>
          <p:nvPr>
            <p:ph sz="quarter" idx="10"/>
          </p:nvPr>
        </p:nvSpPr>
        <p:spPr>
          <a:xfrm>
            <a:off x="0" y="1324912"/>
            <a:ext cx="9144000" cy="4914653"/>
          </a:xfrm>
        </p:spPr>
        <p:txBody>
          <a:bodyPr>
            <a:normAutofit lnSpcReduction="10000"/>
          </a:bodyPr>
          <a:lstStyle/>
          <a:p>
            <a:pPr marL="457200" indent="-457200">
              <a:lnSpc>
                <a:spcPct val="90000"/>
              </a:lnSpc>
              <a:buAutoNum type="arabicPeriod"/>
            </a:pPr>
            <a:r>
              <a:rPr lang="en-US" sz="2800" dirty="0" smtClean="0">
                <a:solidFill>
                  <a:srgbClr val="FFFFFF"/>
                </a:solidFill>
                <a:latin typeface="+mn-lt"/>
              </a:rPr>
              <a:t>Has anything of conceptual consequence </a:t>
            </a:r>
            <a:r>
              <a:rPr lang="en-US" sz="2800" dirty="0">
                <a:solidFill>
                  <a:srgbClr val="FFFFFF"/>
                </a:solidFill>
                <a:latin typeface="+mn-lt"/>
              </a:rPr>
              <a:t>happened </a:t>
            </a:r>
            <a:r>
              <a:rPr lang="en-US" sz="2800" dirty="0" smtClean="0">
                <a:solidFill>
                  <a:srgbClr val="FFFFFF"/>
                </a:solidFill>
                <a:latin typeface="+mn-lt"/>
              </a:rPr>
              <a:t>since this </a:t>
            </a:r>
            <a:r>
              <a:rPr lang="en-US" sz="2800" b="1" dirty="0">
                <a:solidFill>
                  <a:schemeClr val="tx2">
                    <a:lumMod val="40000"/>
                    <a:lumOff val="60000"/>
                  </a:schemeClr>
                </a:solidFill>
                <a:latin typeface="+mn-lt"/>
              </a:rPr>
              <a:t>TRAJECTORY OF LIBERALIZATION &amp; </a:t>
            </a:r>
            <a:r>
              <a:rPr lang="en-US" sz="2800" b="1" dirty="0" smtClean="0">
                <a:solidFill>
                  <a:schemeClr val="tx2">
                    <a:lumMod val="40000"/>
                    <a:lumOff val="60000"/>
                  </a:schemeClr>
                </a:solidFill>
                <a:latin typeface="+mn-lt"/>
              </a:rPr>
              <a:t>FREEDOM</a:t>
            </a:r>
            <a:r>
              <a:rPr lang="en-US" sz="2800" dirty="0">
                <a:solidFill>
                  <a:srgbClr val="FFFFFF"/>
                </a:solidFill>
                <a:latin typeface="+mn-lt"/>
              </a:rPr>
              <a:t> </a:t>
            </a:r>
            <a:r>
              <a:rPr lang="en-US" sz="2800" dirty="0" smtClean="0">
                <a:solidFill>
                  <a:srgbClr val="FFFFFF"/>
                </a:solidFill>
                <a:latin typeface="+mn-lt"/>
              </a:rPr>
              <a:t>vested </a:t>
            </a:r>
            <a:r>
              <a:rPr lang="en-US" sz="2800" dirty="0">
                <a:solidFill>
                  <a:srgbClr val="FFFFFF"/>
                </a:solidFill>
                <a:latin typeface="+mn-lt"/>
              </a:rPr>
              <a:t>power over media in the </a:t>
            </a:r>
            <a:r>
              <a:rPr lang="en-US" sz="2800" dirty="0" smtClean="0">
                <a:solidFill>
                  <a:srgbClr val="FFFFFF"/>
                </a:solidFill>
                <a:latin typeface="+mn-lt"/>
              </a:rPr>
              <a:t>creator/author which </a:t>
            </a:r>
            <a:r>
              <a:rPr lang="en-US" sz="2800" dirty="0">
                <a:solidFill>
                  <a:srgbClr val="FFFFFF"/>
                </a:solidFill>
                <a:latin typeface="+mn-lt"/>
              </a:rPr>
              <a:t>was a </a:t>
            </a:r>
            <a:r>
              <a:rPr lang="en-US" sz="2800" b="1" dirty="0">
                <a:solidFill>
                  <a:srgbClr val="FFFFFF"/>
                </a:solidFill>
                <a:latin typeface="+mn-lt"/>
              </a:rPr>
              <a:t>HUGE</a:t>
            </a:r>
            <a:r>
              <a:rPr lang="en-US" sz="2800" dirty="0">
                <a:solidFill>
                  <a:srgbClr val="FFFFFF"/>
                </a:solidFill>
                <a:latin typeface="+mn-lt"/>
              </a:rPr>
              <a:t> </a:t>
            </a:r>
            <a:r>
              <a:rPr lang="en-US" sz="2800" b="1" dirty="0">
                <a:solidFill>
                  <a:srgbClr val="FFFFFF"/>
                </a:solidFill>
                <a:latin typeface="+mn-lt"/>
              </a:rPr>
              <a:t>STEP</a:t>
            </a:r>
            <a:r>
              <a:rPr lang="en-US" sz="2800" dirty="0">
                <a:solidFill>
                  <a:srgbClr val="FFFFFF"/>
                </a:solidFill>
                <a:latin typeface="+mn-lt"/>
              </a:rPr>
              <a:t> towards the freedom/democratization of </a:t>
            </a:r>
            <a:r>
              <a:rPr lang="en-US" sz="2800" dirty="0" smtClean="0">
                <a:solidFill>
                  <a:srgbClr val="FFFFFF"/>
                </a:solidFill>
                <a:latin typeface="+mn-lt"/>
              </a:rPr>
              <a:t>media (pretty good </a:t>
            </a:r>
            <a:r>
              <a:rPr lang="en-US" sz="2800" dirty="0">
                <a:solidFill>
                  <a:srgbClr val="FFFFFF"/>
                </a:solidFill>
                <a:latin typeface="+mn-lt"/>
              </a:rPr>
              <a:t>for </a:t>
            </a:r>
            <a:r>
              <a:rPr lang="en-US" sz="2800" dirty="0" smtClean="0">
                <a:solidFill>
                  <a:srgbClr val="FFFFFF"/>
                </a:solidFill>
                <a:latin typeface="+mn-lt"/>
              </a:rPr>
              <a:t>1710)?</a:t>
            </a:r>
            <a:endParaRPr lang="en-US" sz="2800" dirty="0">
              <a:solidFill>
                <a:srgbClr val="FFFFFF"/>
              </a:solidFill>
              <a:latin typeface="+mn-lt"/>
            </a:endParaRPr>
          </a:p>
          <a:p>
            <a:pPr marL="457200" indent="-457200">
              <a:lnSpc>
                <a:spcPct val="90000"/>
              </a:lnSpc>
              <a:buAutoNum type="arabicPeriod"/>
            </a:pPr>
            <a:r>
              <a:rPr lang="en-US" sz="2800" b="1" dirty="0" smtClean="0">
                <a:solidFill>
                  <a:srgbClr val="FFFFFF"/>
                </a:solidFill>
                <a:latin typeface="+mn-lt"/>
              </a:rPr>
              <a:t>Did the evolution of a separate right to </a:t>
            </a:r>
            <a:r>
              <a:rPr lang="en-US" sz="2800" b="1" dirty="0" smtClean="0">
                <a:solidFill>
                  <a:srgbClr val="FFFF00"/>
                </a:solidFill>
                <a:latin typeface="+mn-lt"/>
              </a:rPr>
              <a:t>freedom of speech/expression</a:t>
            </a:r>
            <a:r>
              <a:rPr lang="en-US" sz="2800" dirty="0" smtClean="0">
                <a:solidFill>
                  <a:srgbClr val="FFFF00"/>
                </a:solidFill>
                <a:latin typeface="+mn-lt"/>
              </a:rPr>
              <a:t> </a:t>
            </a:r>
            <a:r>
              <a:rPr lang="en-US" sz="2800" dirty="0" smtClean="0">
                <a:solidFill>
                  <a:schemeClr val="accent6">
                    <a:lumMod val="75000"/>
                  </a:schemeClr>
                </a:solidFill>
                <a:latin typeface="+mn-lt"/>
              </a:rPr>
              <a:t>result in the recasting of “authors rights” into a property right?</a:t>
            </a:r>
            <a:endParaRPr lang="en-US" sz="2800" dirty="0">
              <a:solidFill>
                <a:srgbClr val="FFFFFF"/>
              </a:solidFill>
              <a:latin typeface="+mn-lt"/>
            </a:endParaRPr>
          </a:p>
          <a:p>
            <a:pPr marL="0" indent="0">
              <a:lnSpc>
                <a:spcPct val="90000"/>
              </a:lnSpc>
              <a:buNone/>
            </a:pPr>
            <a:r>
              <a:rPr lang="en-US" sz="2800" b="1" dirty="0">
                <a:solidFill>
                  <a:srgbClr val="FFFFFF"/>
                </a:solidFill>
                <a:latin typeface="+mn-lt"/>
              </a:rPr>
              <a:t>Note: </a:t>
            </a:r>
            <a:r>
              <a:rPr lang="en-US" sz="2800" dirty="0" smtClean="0">
                <a:solidFill>
                  <a:srgbClr val="FFFFFF"/>
                </a:solidFill>
                <a:latin typeface="+mn-lt"/>
              </a:rPr>
              <a:t>Not much </a:t>
            </a:r>
            <a:r>
              <a:rPr lang="en-US" sz="2800" dirty="0">
                <a:solidFill>
                  <a:srgbClr val="FFFFFF"/>
                </a:solidFill>
                <a:latin typeface="+mn-lt"/>
              </a:rPr>
              <a:t>new to be created from a book in </a:t>
            </a:r>
            <a:r>
              <a:rPr lang="en-US" sz="2800" dirty="0" smtClean="0">
                <a:solidFill>
                  <a:srgbClr val="FFFFFF"/>
                </a:solidFill>
                <a:latin typeface="+mn-lt"/>
              </a:rPr>
              <a:t>1710? Little or  </a:t>
            </a:r>
            <a:r>
              <a:rPr lang="en-US" sz="2800" dirty="0">
                <a:solidFill>
                  <a:srgbClr val="FFFFFF"/>
                </a:solidFill>
                <a:latin typeface="+mn-lt"/>
              </a:rPr>
              <a:t>no new creativity out of old </a:t>
            </a:r>
            <a:r>
              <a:rPr lang="en-US" sz="2800" dirty="0" smtClean="0">
                <a:solidFill>
                  <a:srgbClr val="FFFFFF"/>
                </a:solidFill>
                <a:latin typeface="+mn-lt"/>
              </a:rPr>
              <a:t>creativity? </a:t>
            </a:r>
            <a:r>
              <a:rPr lang="en-US" sz="2800" dirty="0">
                <a:solidFill>
                  <a:srgbClr val="FFFFFF"/>
                </a:solidFill>
                <a:latin typeface="+mn-lt"/>
              </a:rPr>
              <a:t>O</a:t>
            </a:r>
            <a:r>
              <a:rPr lang="en-US" sz="2800" dirty="0" smtClean="0">
                <a:solidFill>
                  <a:srgbClr val="FFFFFF"/>
                </a:solidFill>
                <a:latin typeface="+mn-lt"/>
              </a:rPr>
              <a:t>nly </a:t>
            </a:r>
            <a:r>
              <a:rPr lang="en-US" sz="2800" dirty="0">
                <a:solidFill>
                  <a:srgbClr val="FFFFFF"/>
                </a:solidFill>
                <a:latin typeface="+mn-lt"/>
              </a:rPr>
              <a:t>unauthorized printing of the same work distributed at a lower cost…</a:t>
            </a:r>
          </a:p>
          <a:p>
            <a:endParaRPr lang="en-US" dirty="0"/>
          </a:p>
        </p:txBody>
      </p:sp>
    </p:spTree>
    <p:extLst>
      <p:ext uri="{BB962C8B-B14F-4D97-AF65-F5344CB8AC3E}">
        <p14:creationId xmlns:p14="http://schemas.microsoft.com/office/powerpoint/2010/main" val="923781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8717"/>
            <a:ext cx="9144000" cy="1016000"/>
          </a:xfrm>
        </p:spPr>
        <p:txBody>
          <a:bodyPr>
            <a:normAutofit/>
          </a:bodyPr>
          <a:lstStyle/>
          <a:p>
            <a:r>
              <a:rPr lang="en-US" sz="3600" b="1" dirty="0" smtClean="0"/>
              <a:t>  </a:t>
            </a:r>
            <a:r>
              <a:rPr lang="en-US" sz="4900" b="1" dirty="0" smtClean="0">
                <a:solidFill>
                  <a:srgbClr val="FF0000"/>
                </a:solidFill>
                <a:latin typeface="American Typewriter"/>
                <a:cs typeface="American Typewriter"/>
              </a:rPr>
              <a:t>Think about</a:t>
            </a:r>
            <a:r>
              <a:rPr lang="en-US" sz="4900" dirty="0" smtClean="0">
                <a:solidFill>
                  <a:srgbClr val="FF0000"/>
                </a:solidFill>
                <a:latin typeface="American Typewriter"/>
                <a:cs typeface="American Typewriter"/>
              </a:rPr>
              <a:t> </a:t>
            </a:r>
            <a:r>
              <a:rPr lang="en-US" sz="4900" b="1" dirty="0" err="1" smtClean="0">
                <a:solidFill>
                  <a:srgbClr val="008000"/>
                </a:solidFill>
                <a:latin typeface="American Typewriter"/>
                <a:cs typeface="American Typewriter"/>
              </a:rPr>
              <a:t>Tatoos</a:t>
            </a:r>
            <a:r>
              <a:rPr lang="en-US" sz="4400" b="1" dirty="0" smtClean="0">
                <a:solidFill>
                  <a:srgbClr val="008000"/>
                </a:solidFill>
                <a:latin typeface="American Typewriter"/>
                <a:cs typeface="American Typewriter"/>
              </a:rPr>
              <a:t> </a:t>
            </a:r>
            <a:endParaRPr lang="en-US" sz="2000" b="1" dirty="0">
              <a:solidFill>
                <a:srgbClr val="0000FF"/>
              </a:solidFill>
              <a:latin typeface="American Typewriter"/>
              <a:cs typeface="American Typewriter"/>
            </a:endParaRPr>
          </a:p>
        </p:txBody>
      </p:sp>
      <p:sp>
        <p:nvSpPr>
          <p:cNvPr id="5" name="Content Placeholder 4"/>
          <p:cNvSpPr>
            <a:spLocks noGrp="1"/>
          </p:cNvSpPr>
          <p:nvPr>
            <p:ph sz="half" idx="1"/>
          </p:nvPr>
        </p:nvSpPr>
        <p:spPr>
          <a:xfrm>
            <a:off x="145720" y="1074717"/>
            <a:ext cx="6242522" cy="5238244"/>
          </a:xfrm>
        </p:spPr>
        <p:txBody>
          <a:bodyPr>
            <a:normAutofit fontScale="92500" lnSpcReduction="10000"/>
          </a:bodyPr>
          <a:lstStyle/>
          <a:p>
            <a:pPr marL="0" indent="0">
              <a:buNone/>
            </a:pPr>
            <a:r>
              <a:rPr lang="en-US" sz="2800" b="1" dirty="0">
                <a:solidFill>
                  <a:srgbClr val="FFFFFF"/>
                </a:solidFill>
                <a:latin typeface="+mj-lt"/>
              </a:rPr>
              <a:t>Escobedo v. THQ, Inc. </a:t>
            </a:r>
            <a:endParaRPr lang="en-US" sz="2800" b="1" dirty="0" smtClean="0">
              <a:solidFill>
                <a:srgbClr val="FFFFFF"/>
              </a:solidFill>
              <a:latin typeface="+mj-lt"/>
            </a:endParaRPr>
          </a:p>
          <a:p>
            <a:pPr marL="0" indent="0">
              <a:buNone/>
            </a:pPr>
            <a:r>
              <a:rPr lang="en-US" sz="2800" dirty="0" smtClean="0">
                <a:solidFill>
                  <a:srgbClr val="FF0000"/>
                </a:solidFill>
                <a:latin typeface="American Typewriter"/>
                <a:cs typeface="American Typewriter"/>
              </a:rPr>
              <a:t>Tattoo artist sues THQ</a:t>
            </a:r>
            <a:r>
              <a:rPr lang="en-US" sz="2800" dirty="0" smtClean="0">
                <a:solidFill>
                  <a:srgbClr val="FFFFFF"/>
                </a:solidFill>
                <a:latin typeface="American Typewriter"/>
                <a:cs typeface="American Typewriter"/>
              </a:rPr>
              <a:t>, makers of UFC </a:t>
            </a:r>
          </a:p>
          <a:p>
            <a:pPr marL="0" indent="0">
              <a:buNone/>
            </a:pPr>
            <a:r>
              <a:rPr lang="en-US" sz="2800" dirty="0" smtClean="0">
                <a:solidFill>
                  <a:schemeClr val="bg1"/>
                </a:solidFill>
                <a:latin typeface="American Typewriter"/>
                <a:cs typeface="American Typewriter"/>
              </a:rPr>
              <a:t>video game for copyright </a:t>
            </a:r>
          </a:p>
          <a:p>
            <a:pPr marL="0" indent="0">
              <a:buNone/>
            </a:pPr>
            <a:r>
              <a:rPr lang="en-US" sz="2800" dirty="0" smtClean="0">
                <a:solidFill>
                  <a:srgbClr val="FFFFFF"/>
                </a:solidFill>
                <a:latin typeface="American Typewriter"/>
                <a:cs typeface="American Typewriter"/>
              </a:rPr>
              <a:t>infringement. Artist claims to </a:t>
            </a:r>
            <a:r>
              <a:rPr lang="en-US" sz="2800" dirty="0" smtClean="0">
                <a:solidFill>
                  <a:srgbClr val="FF6600"/>
                </a:solidFill>
                <a:latin typeface="American Typewriter"/>
                <a:cs typeface="American Typewriter"/>
              </a:rPr>
              <a:t>have  </a:t>
            </a:r>
          </a:p>
          <a:p>
            <a:pPr marL="0" indent="0">
              <a:buNone/>
            </a:pPr>
            <a:r>
              <a:rPr lang="en-US" sz="2800" dirty="0" smtClean="0">
                <a:solidFill>
                  <a:srgbClr val="FF6600"/>
                </a:solidFill>
                <a:latin typeface="American Typewriter"/>
                <a:cs typeface="American Typewriter"/>
              </a:rPr>
              <a:t>tattooed an originally created lion  </a:t>
            </a:r>
          </a:p>
          <a:p>
            <a:pPr marL="0" indent="0">
              <a:buNone/>
            </a:pPr>
            <a:r>
              <a:rPr lang="en-US" sz="2800" dirty="0" smtClean="0">
                <a:solidFill>
                  <a:srgbClr val="FF6600"/>
                </a:solidFill>
                <a:latin typeface="American Typewriter"/>
                <a:cs typeface="American Typewriter"/>
              </a:rPr>
              <a:t>on Carlos Condit’s</a:t>
            </a:r>
            <a:r>
              <a:rPr lang="en-US" sz="2800" dirty="0" smtClean="0">
                <a:latin typeface="American Typewriter"/>
                <a:cs typeface="American Typewriter"/>
              </a:rPr>
              <a:t> </a:t>
            </a:r>
            <a:r>
              <a:rPr lang="en-US" sz="2800" dirty="0" smtClean="0">
                <a:solidFill>
                  <a:schemeClr val="bg1"/>
                </a:solidFill>
                <a:latin typeface="American Typewriter"/>
                <a:cs typeface="American Typewriter"/>
              </a:rPr>
              <a:t>body. Escobedo </a:t>
            </a:r>
          </a:p>
          <a:p>
            <a:pPr marL="0" indent="0">
              <a:buNone/>
            </a:pPr>
            <a:r>
              <a:rPr lang="en-US" sz="2800" dirty="0" smtClean="0">
                <a:solidFill>
                  <a:schemeClr val="bg1"/>
                </a:solidFill>
                <a:latin typeface="American Typewriter"/>
                <a:cs typeface="American Typewriter"/>
              </a:rPr>
              <a:t>and Condit had no written agreement. </a:t>
            </a:r>
          </a:p>
          <a:p>
            <a:pPr marL="0" indent="0">
              <a:buNone/>
            </a:pPr>
            <a:endParaRPr lang="en-US" sz="2800" b="1" dirty="0" smtClean="0">
              <a:solidFill>
                <a:srgbClr val="000000"/>
              </a:solidFill>
              <a:latin typeface="American Typewriter"/>
              <a:cs typeface="American Typewriter"/>
            </a:endParaRPr>
          </a:p>
          <a:p>
            <a:pPr marL="0" indent="0">
              <a:buNone/>
            </a:pPr>
            <a:r>
              <a:rPr lang="en-US" sz="2800" b="1" dirty="0" smtClean="0">
                <a:solidFill>
                  <a:srgbClr val="FFFFFF"/>
                </a:solidFill>
                <a:latin typeface="American Typewriter"/>
                <a:cs typeface="American Typewriter"/>
              </a:rPr>
              <a:t>See:</a:t>
            </a:r>
            <a:r>
              <a:rPr lang="en-US" sz="2800" dirty="0" smtClean="0">
                <a:solidFill>
                  <a:srgbClr val="FFFFFF"/>
                </a:solidFill>
                <a:cs typeface="American Typewriter"/>
              </a:rPr>
              <a:t> </a:t>
            </a:r>
            <a:r>
              <a:rPr lang="en-US" sz="2800" dirty="0" smtClean="0">
                <a:solidFill>
                  <a:srgbClr val="FFFFFF"/>
                </a:solidFill>
              </a:rPr>
              <a:t>“</a:t>
            </a:r>
            <a:r>
              <a:rPr lang="en-US" sz="2800" i="1" dirty="0" smtClean="0">
                <a:solidFill>
                  <a:srgbClr val="FFFFFF"/>
                </a:solidFill>
              </a:rPr>
              <a:t>Copyright in Tattoo Case</a:t>
            </a:r>
            <a:r>
              <a:rPr lang="en-US" sz="2800" dirty="0" smtClean="0">
                <a:solidFill>
                  <a:srgbClr val="FFFFFF"/>
                </a:solidFill>
              </a:rPr>
              <a:t>”</a:t>
            </a:r>
          </a:p>
          <a:p>
            <a:pPr marL="0" indent="0">
              <a:buNone/>
            </a:pPr>
            <a:r>
              <a:rPr lang="en-US" sz="1900" dirty="0" smtClean="0">
                <a:hlinkClick r:id="rId2"/>
              </a:rPr>
              <a:t>http</a:t>
            </a:r>
            <a:r>
              <a:rPr lang="en-US" sz="1900" dirty="0">
                <a:hlinkClick r:id="rId2"/>
              </a:rPr>
              <a:t>://www.dmlp.org/blog/2012/copyright-tattoo</a:t>
            </a:r>
            <a:r>
              <a:rPr lang="en-US" sz="1900" dirty="0" smtClean="0">
                <a:hlinkClick r:id=""/>
              </a:rPr>
              <a:t>-</a:t>
            </a:r>
          </a:p>
          <a:p>
            <a:pPr marL="0" indent="0">
              <a:buNone/>
            </a:pPr>
            <a:r>
              <a:rPr lang="en-US" sz="1900" dirty="0" smtClean="0">
                <a:hlinkClick r:id=""/>
              </a:rPr>
              <a:t>case</a:t>
            </a:r>
            <a:r>
              <a:rPr lang="en-US" sz="1900" dirty="0">
                <a:hlinkClick r:id="rId2"/>
              </a:rPr>
              <a:t>-escobedo-v-thq-inc</a:t>
            </a:r>
            <a:endParaRPr lang="en-US" sz="1900" dirty="0"/>
          </a:p>
          <a:p>
            <a:pPr marL="0" indent="0">
              <a:buNone/>
            </a:pPr>
            <a:r>
              <a:rPr lang="en-US" sz="2800" i="1" dirty="0" smtClean="0">
                <a:solidFill>
                  <a:srgbClr val="FFFFFF"/>
                </a:solidFill>
              </a:rPr>
              <a:t>"</a:t>
            </a:r>
            <a:r>
              <a:rPr lang="en-US" sz="2800" i="1" dirty="0" err="1" smtClean="0">
                <a:solidFill>
                  <a:srgbClr val="FFFFFF"/>
                </a:solidFill>
              </a:rPr>
              <a:t>Tatoos</a:t>
            </a:r>
            <a:r>
              <a:rPr lang="en-US" sz="2800" i="1" dirty="0" smtClean="0">
                <a:solidFill>
                  <a:srgbClr val="FFFFFF"/>
                </a:solidFill>
              </a:rPr>
              <a:t> and Copyright Infringement</a:t>
            </a:r>
            <a:r>
              <a:rPr lang="en-US" sz="2800" dirty="0" smtClean="0">
                <a:solidFill>
                  <a:srgbClr val="FFFFFF"/>
                </a:solidFill>
              </a:rPr>
              <a:t>” by </a:t>
            </a:r>
          </a:p>
          <a:p>
            <a:pPr marL="0" indent="0">
              <a:buNone/>
            </a:pPr>
            <a:r>
              <a:rPr lang="en-US" sz="2800" dirty="0" smtClean="0">
                <a:solidFill>
                  <a:srgbClr val="FFFFFF"/>
                </a:solidFill>
              </a:rPr>
              <a:t>C. Harkins (L&amp;C Law Review)</a:t>
            </a:r>
          </a:p>
          <a:p>
            <a:pPr marL="0" indent="0">
              <a:buNone/>
            </a:pPr>
            <a:r>
              <a:rPr lang="en-US" sz="1900" dirty="0" smtClean="0">
                <a:hlinkClick r:id="rId3"/>
              </a:rPr>
              <a:t>http://www.brinksgilson.com/files/190.pdf</a:t>
            </a:r>
            <a:endParaRPr lang="en-US" sz="1900" dirty="0" smtClean="0"/>
          </a:p>
          <a:p>
            <a:pPr marL="0" indent="0">
              <a:buNone/>
            </a:pPr>
            <a:r>
              <a:rPr lang="en-US" dirty="0" smtClean="0"/>
              <a:t>  </a:t>
            </a:r>
            <a:endParaRPr lang="en-US" dirty="0"/>
          </a:p>
        </p:txBody>
      </p:sp>
      <p:pic>
        <p:nvPicPr>
          <p:cNvPr id="8" name="Content Placeholder 4"/>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r="-799"/>
          <a:stretch/>
        </p:blipFill>
        <p:spPr>
          <a:xfrm>
            <a:off x="6736147" y="1036800"/>
            <a:ext cx="1889854" cy="2641021"/>
          </a:xfrm>
        </p:spPr>
      </p:pic>
      <p:pic>
        <p:nvPicPr>
          <p:cNvPr id="9" name="Content Placeholder 8" descr="240px-UFC_Undisputed_2010_cover.jpg"/>
          <p:cNvPicPr>
            <a:picLocks noGrp="1" noChangeAspect="1"/>
          </p:cNvPicPr>
          <p:nvPr>
            <p:ph sz="quarter" idx="4294967295"/>
          </p:nvPr>
        </p:nvPicPr>
        <p:blipFill rotWithShape="1">
          <a:blip r:embed="rId5" cstate="screen">
            <a:extLst>
              <a:ext uri="{28A0092B-C50C-407E-A947-70E740481C1C}">
                <a14:useLocalDpi xmlns:a14="http://schemas.microsoft.com/office/drawing/2010/main"/>
              </a:ext>
            </a:extLst>
          </a:blip>
          <a:srcRect l="-597"/>
          <a:stretch/>
        </p:blipFill>
        <p:spPr>
          <a:xfrm>
            <a:off x="6736148" y="3677821"/>
            <a:ext cx="2093876" cy="2635139"/>
          </a:xfrm>
          <a:prstGeom prst="rect">
            <a:avLst/>
          </a:prstGeom>
        </p:spPr>
      </p:pic>
    </p:spTree>
    <p:extLst>
      <p:ext uri="{BB962C8B-B14F-4D97-AF65-F5344CB8AC3E}">
        <p14:creationId xmlns:p14="http://schemas.microsoft.com/office/powerpoint/2010/main" val="126927357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33142"/>
          </a:xfrm>
        </p:spPr>
        <p:txBody>
          <a:bodyPr>
            <a:noAutofit/>
          </a:bodyPr>
          <a:lstStyle/>
          <a:p>
            <a:r>
              <a:rPr lang="en-US" sz="4800" b="1" dirty="0" smtClean="0">
                <a:solidFill>
                  <a:srgbClr val="FFFF00"/>
                </a:solidFill>
                <a:latin typeface="Andale Mono"/>
                <a:cs typeface="Andale Mono"/>
              </a:rPr>
              <a:t>IS LAW “AGILE”</a:t>
            </a:r>
            <a:r>
              <a:rPr lang="en-US" sz="4800" b="1" dirty="0" smtClean="0">
                <a:solidFill>
                  <a:srgbClr val="FFFF00"/>
                </a:solidFill>
                <a:latin typeface="+mn-lt"/>
                <a:cs typeface="Andale Mono"/>
              </a:rPr>
              <a:t>(enough)</a:t>
            </a:r>
            <a:r>
              <a:rPr lang="en-US" sz="4800" b="1" dirty="0" smtClean="0">
                <a:solidFill>
                  <a:srgbClr val="FFFF00"/>
                </a:solidFill>
                <a:latin typeface="Andale Mono"/>
                <a:cs typeface="Andale Mono"/>
              </a:rPr>
              <a:t>?</a:t>
            </a:r>
            <a:endParaRPr lang="en-US" sz="4800" b="1" dirty="0">
              <a:solidFill>
                <a:srgbClr val="FFFF00"/>
              </a:solidFill>
              <a:latin typeface="Andale Mono"/>
              <a:cs typeface="Andale Mono"/>
            </a:endParaRPr>
          </a:p>
        </p:txBody>
      </p:sp>
      <p:sp>
        <p:nvSpPr>
          <p:cNvPr id="3" name="Content Placeholder 2"/>
          <p:cNvSpPr>
            <a:spLocks noGrp="1"/>
          </p:cNvSpPr>
          <p:nvPr>
            <p:ph sz="quarter" idx="10"/>
          </p:nvPr>
        </p:nvSpPr>
        <p:spPr>
          <a:xfrm>
            <a:off x="457200" y="1408133"/>
            <a:ext cx="8686800" cy="4997024"/>
          </a:xfrm>
        </p:spPr>
        <p:txBody>
          <a:bodyPr>
            <a:normAutofit fontScale="77500" lnSpcReduction="20000"/>
          </a:bodyPr>
          <a:lstStyle/>
          <a:p>
            <a:pPr marL="0" indent="0">
              <a:buNone/>
            </a:pPr>
            <a:r>
              <a:rPr lang="en-US" sz="14500" b="1" dirty="0" smtClean="0">
                <a:solidFill>
                  <a:schemeClr val="bg1"/>
                </a:solidFill>
              </a:rPr>
              <a:t>P</a:t>
            </a:r>
            <a:r>
              <a:rPr lang="en-US" sz="14500" b="1" dirty="0" smtClean="0">
                <a:solidFill>
                  <a:srgbClr val="FF0000"/>
                </a:solidFill>
              </a:rPr>
              <a:t>OSSIBLE</a:t>
            </a:r>
          </a:p>
          <a:p>
            <a:pPr marL="0" indent="0">
              <a:buNone/>
            </a:pPr>
            <a:r>
              <a:rPr lang="en-US" sz="14500" b="1" dirty="0" smtClean="0">
                <a:solidFill>
                  <a:srgbClr val="FFFFFF"/>
                </a:solidFill>
              </a:rPr>
              <a:t>W</a:t>
            </a:r>
            <a:r>
              <a:rPr lang="en-US" sz="14500" b="1" dirty="0" smtClean="0">
                <a:solidFill>
                  <a:srgbClr val="A6A600"/>
                </a:solidFill>
              </a:rPr>
              <a:t>AYS</a:t>
            </a:r>
          </a:p>
          <a:p>
            <a:pPr marL="0" indent="0">
              <a:buNone/>
            </a:pPr>
            <a:r>
              <a:rPr lang="en-US" sz="14500" b="1" dirty="0" smtClean="0">
                <a:solidFill>
                  <a:srgbClr val="FFFFFF"/>
                </a:solidFill>
              </a:rPr>
              <a:t>F</a:t>
            </a:r>
            <a:r>
              <a:rPr lang="en-US" sz="14500" b="1" dirty="0" smtClean="0">
                <a:solidFill>
                  <a:srgbClr val="008000"/>
                </a:solidFill>
              </a:rPr>
              <a:t>ORWARD</a:t>
            </a:r>
            <a:endParaRPr lang="en-US" sz="14500" b="1" dirty="0">
              <a:solidFill>
                <a:srgbClr val="008000"/>
              </a:solidFill>
            </a:endParaRPr>
          </a:p>
          <a:p>
            <a:pPr marL="0" indent="0">
              <a:buNone/>
            </a:pPr>
            <a:r>
              <a:rPr lang="en-US" sz="9600" b="1" dirty="0" smtClean="0">
                <a:solidFill>
                  <a:srgbClr val="008000"/>
                </a:solidFill>
              </a:rPr>
              <a:t>                             </a:t>
            </a:r>
            <a:r>
              <a:rPr lang="en-US" sz="4200" dirty="0" smtClean="0">
                <a:solidFill>
                  <a:schemeClr val="tx1"/>
                </a:solidFill>
              </a:rPr>
              <a:t>      </a:t>
            </a:r>
            <a:endParaRPr lang="en-US" sz="9600" b="1" dirty="0">
              <a:solidFill>
                <a:srgbClr val="008000"/>
              </a:solidFill>
            </a:endParaRPr>
          </a:p>
        </p:txBody>
      </p:sp>
    </p:spTree>
    <p:extLst>
      <p:ext uri="{BB962C8B-B14F-4D97-AF65-F5344CB8AC3E}">
        <p14:creationId xmlns:p14="http://schemas.microsoft.com/office/powerpoint/2010/main" val="951731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1397"/>
          </a:xfrm>
        </p:spPr>
        <p:txBody>
          <a:bodyPr>
            <a:normAutofit fontScale="90000"/>
          </a:bodyPr>
          <a:lstStyle/>
          <a:p>
            <a:r>
              <a:rPr lang="en-US" b="1" dirty="0" smtClean="0">
                <a:solidFill>
                  <a:srgbClr val="000000"/>
                </a:solidFill>
              </a:rPr>
              <a:t>        </a:t>
            </a:r>
            <a:r>
              <a:rPr lang="en-US" b="1" dirty="0" smtClean="0">
                <a:solidFill>
                  <a:schemeClr val="bg1"/>
                </a:solidFill>
              </a:rPr>
              <a:t>P</a:t>
            </a:r>
            <a:r>
              <a:rPr lang="en-US" b="1" dirty="0" smtClean="0">
                <a:solidFill>
                  <a:srgbClr val="FF0000"/>
                </a:solidFill>
              </a:rPr>
              <a:t>OSSIBLE </a:t>
            </a:r>
            <a:r>
              <a:rPr lang="en-US" b="1" dirty="0">
                <a:solidFill>
                  <a:srgbClr val="FFFFFF"/>
                </a:solidFill>
              </a:rPr>
              <a:t>W</a:t>
            </a:r>
            <a:r>
              <a:rPr lang="en-US" b="1" dirty="0">
                <a:solidFill>
                  <a:srgbClr val="A6A600"/>
                </a:solidFill>
              </a:rPr>
              <a:t>AYS </a:t>
            </a:r>
            <a:r>
              <a:rPr lang="en-US" b="1" dirty="0" smtClean="0">
                <a:solidFill>
                  <a:srgbClr val="FFFFFF"/>
                </a:solidFill>
              </a:rPr>
              <a:t>F</a:t>
            </a:r>
            <a:r>
              <a:rPr lang="en-US" b="1" dirty="0" smtClean="0">
                <a:solidFill>
                  <a:srgbClr val="008000"/>
                </a:solidFill>
              </a:rPr>
              <a:t>ORWARD</a:t>
            </a:r>
            <a:r>
              <a:rPr lang="en-US" b="1" i="1" dirty="0" smtClean="0">
                <a:solidFill>
                  <a:schemeClr val="tx1"/>
                </a:solidFill>
              </a:rPr>
              <a:t>: </a:t>
            </a:r>
            <a:br>
              <a:rPr lang="en-US" b="1" i="1" dirty="0" smtClean="0">
                <a:solidFill>
                  <a:schemeClr val="tx1"/>
                </a:solidFill>
              </a:rPr>
            </a:br>
            <a:r>
              <a:rPr lang="en-US" b="1" i="1" dirty="0" smtClean="0">
                <a:solidFill>
                  <a:schemeClr val="tx1"/>
                </a:solidFill>
              </a:rPr>
              <a:t> </a:t>
            </a:r>
            <a:r>
              <a:rPr lang="en-US" b="1" i="1" dirty="0" smtClean="0">
                <a:solidFill>
                  <a:srgbClr val="FFFF00"/>
                </a:solidFill>
              </a:rPr>
              <a:t>   </a:t>
            </a:r>
            <a:r>
              <a:rPr lang="en-US" b="1" dirty="0" smtClean="0">
                <a:solidFill>
                  <a:srgbClr val="FFFF00"/>
                </a:solidFill>
              </a:rPr>
              <a:t>Are we evading the deeper question?</a:t>
            </a:r>
            <a:endParaRPr lang="en-US" b="1" dirty="0">
              <a:solidFill>
                <a:srgbClr val="FFFF00"/>
              </a:solidFill>
            </a:endParaRPr>
          </a:p>
        </p:txBody>
      </p:sp>
      <p:sp>
        <p:nvSpPr>
          <p:cNvPr id="3" name="Content Placeholder 2"/>
          <p:cNvSpPr>
            <a:spLocks noGrp="1"/>
          </p:cNvSpPr>
          <p:nvPr>
            <p:ph sz="quarter" idx="10"/>
          </p:nvPr>
        </p:nvSpPr>
        <p:spPr>
          <a:xfrm>
            <a:off x="457200" y="1408133"/>
            <a:ext cx="8686800" cy="4659867"/>
          </a:xfrm>
        </p:spPr>
        <p:txBody>
          <a:bodyPr>
            <a:normAutofit/>
          </a:bodyPr>
          <a:lstStyle/>
          <a:p>
            <a:pPr marL="0" indent="0">
              <a:buNone/>
            </a:pPr>
            <a:r>
              <a:rPr lang="en-US" sz="2800" b="1" dirty="0" smtClean="0">
                <a:solidFill>
                  <a:srgbClr val="FFFFFF"/>
                </a:solidFill>
                <a:latin typeface="+mn-lt"/>
              </a:rPr>
              <a:t>                       SHOULD NOT </a:t>
            </a:r>
          </a:p>
          <a:p>
            <a:pPr marL="0" indent="0">
              <a:buNone/>
            </a:pPr>
            <a:r>
              <a:rPr lang="en-US" sz="2800" b="1" dirty="0" smtClean="0">
                <a:solidFill>
                  <a:srgbClr val="FFFFFF"/>
                </a:solidFill>
                <a:latin typeface="+mn-lt"/>
              </a:rPr>
              <a:t>User Rights/Right to Remix really be a </a:t>
            </a:r>
          </a:p>
          <a:p>
            <a:pPr marL="0" indent="0">
              <a:buNone/>
            </a:pPr>
            <a:r>
              <a:rPr lang="en-US" sz="2800" b="1" dirty="0" smtClean="0">
                <a:solidFill>
                  <a:srgbClr val="FFFFFF"/>
                </a:solidFill>
                <a:latin typeface="+mn-lt"/>
              </a:rPr>
              <a:t>independent </a:t>
            </a:r>
            <a:r>
              <a:rPr lang="en-US" sz="2800" b="1" dirty="0">
                <a:solidFill>
                  <a:srgbClr val="FFFFFF"/>
                </a:solidFill>
                <a:latin typeface="+mn-lt"/>
              </a:rPr>
              <a:t>creative</a:t>
            </a:r>
            <a:r>
              <a:rPr lang="en-US" sz="2800" b="1" dirty="0" smtClean="0">
                <a:solidFill>
                  <a:srgbClr val="FFFFFF"/>
                </a:solidFill>
                <a:latin typeface="+mn-lt"/>
              </a:rPr>
              <a:t>/expressive </a:t>
            </a:r>
            <a:r>
              <a:rPr lang="en-US" sz="2800" b="1" dirty="0">
                <a:solidFill>
                  <a:srgbClr val="FFFFFF"/>
                </a:solidFill>
                <a:latin typeface="+mn-lt"/>
              </a:rPr>
              <a:t>right </a:t>
            </a:r>
            <a:endParaRPr lang="en-US" sz="2800" b="1" dirty="0" smtClean="0">
              <a:solidFill>
                <a:srgbClr val="FFFFFF"/>
              </a:solidFill>
              <a:latin typeface="+mn-lt"/>
            </a:endParaRPr>
          </a:p>
          <a:p>
            <a:pPr marL="0" indent="0">
              <a:buNone/>
            </a:pPr>
            <a:r>
              <a:rPr lang="en-US" sz="2800" b="1" dirty="0" smtClean="0">
                <a:solidFill>
                  <a:srgbClr val="FFFFFF"/>
                </a:solidFill>
                <a:latin typeface="+mn-lt"/>
              </a:rPr>
              <a:t>rather than </a:t>
            </a:r>
            <a:r>
              <a:rPr lang="en-US" sz="2800" b="1" dirty="0">
                <a:solidFill>
                  <a:srgbClr val="FFFFFF"/>
                </a:solidFill>
                <a:latin typeface="+mn-lt"/>
              </a:rPr>
              <a:t>an IP right</a:t>
            </a:r>
            <a:r>
              <a:rPr lang="en-US" sz="2800" b="1" dirty="0" smtClean="0">
                <a:solidFill>
                  <a:srgbClr val="FFFFFF"/>
                </a:solidFill>
                <a:latin typeface="+mn-lt"/>
              </a:rPr>
              <a:t>/protection/defense?</a:t>
            </a:r>
          </a:p>
          <a:p>
            <a:pPr marL="0" indent="0">
              <a:buNone/>
            </a:pPr>
            <a:endParaRPr lang="en-US" b="1" i="1" u="sng" dirty="0"/>
          </a:p>
          <a:p>
            <a:pPr marL="0" indent="0">
              <a:buNone/>
            </a:pPr>
            <a:r>
              <a:rPr lang="en-US" sz="2800" b="1" dirty="0" smtClean="0">
                <a:solidFill>
                  <a:srgbClr val="FFFF00"/>
                </a:solidFill>
                <a:latin typeface="Arial"/>
                <a:cs typeface="Arial"/>
              </a:rPr>
              <a:t>* Part </a:t>
            </a:r>
            <a:r>
              <a:rPr lang="en-US" sz="2800" b="1" dirty="0">
                <a:solidFill>
                  <a:srgbClr val="FFFF00"/>
                </a:solidFill>
                <a:latin typeface="Arial"/>
                <a:cs typeface="Arial"/>
              </a:rPr>
              <a:t>of Freedoms of Thought/Conscience?</a:t>
            </a:r>
          </a:p>
          <a:p>
            <a:pPr marL="0" indent="0">
              <a:buNone/>
            </a:pPr>
            <a:r>
              <a:rPr lang="en-US" sz="2800" b="1" dirty="0" smtClean="0">
                <a:solidFill>
                  <a:srgbClr val="FFFF00"/>
                </a:solidFill>
                <a:latin typeface="Arial"/>
                <a:cs typeface="Arial"/>
              </a:rPr>
              <a:t>* Part </a:t>
            </a:r>
            <a:r>
              <a:rPr lang="en-US" sz="2800" b="1" dirty="0">
                <a:solidFill>
                  <a:srgbClr val="FFFF00"/>
                </a:solidFill>
                <a:latin typeface="Arial"/>
                <a:cs typeface="Arial"/>
              </a:rPr>
              <a:t>of </a:t>
            </a:r>
            <a:r>
              <a:rPr lang="en-US" sz="2800" b="1" dirty="0" smtClean="0">
                <a:solidFill>
                  <a:srgbClr val="FFFF00"/>
                </a:solidFill>
                <a:latin typeface="Arial"/>
                <a:cs typeface="Arial"/>
              </a:rPr>
              <a:t>Free Speech/Expression </a:t>
            </a:r>
            <a:r>
              <a:rPr lang="en-US" sz="2800" b="1" dirty="0">
                <a:solidFill>
                  <a:srgbClr val="FFFF00"/>
                </a:solidFill>
                <a:latin typeface="Arial"/>
                <a:cs typeface="Arial"/>
              </a:rPr>
              <a:t>(criticism &amp; review/news reporting</a:t>
            </a:r>
            <a:r>
              <a:rPr lang="en-US" sz="2800" b="1" dirty="0" smtClean="0">
                <a:solidFill>
                  <a:srgbClr val="FFFF00"/>
                </a:solidFill>
                <a:latin typeface="Arial"/>
                <a:cs typeface="Arial"/>
              </a:rPr>
              <a:t>)?</a:t>
            </a:r>
            <a:endParaRPr lang="en-US" sz="2800" b="1" dirty="0">
              <a:solidFill>
                <a:srgbClr val="FFFF00"/>
              </a:solidFill>
              <a:latin typeface="Arial"/>
              <a:cs typeface="Arial"/>
            </a:endParaRPr>
          </a:p>
          <a:p>
            <a:pPr marL="0" indent="0">
              <a:buNone/>
            </a:pPr>
            <a:r>
              <a:rPr lang="en-US" sz="2800" b="1" dirty="0" smtClean="0">
                <a:solidFill>
                  <a:srgbClr val="FFFF00"/>
                </a:solidFill>
                <a:latin typeface="Arial"/>
                <a:cs typeface="Arial"/>
              </a:rPr>
              <a:t>* Or merely…an </a:t>
            </a:r>
            <a:r>
              <a:rPr lang="en-US" sz="2800" b="1" dirty="0">
                <a:solidFill>
                  <a:srgbClr val="FFFF00"/>
                </a:solidFill>
                <a:latin typeface="Arial"/>
                <a:cs typeface="Arial"/>
              </a:rPr>
              <a:t>expanded “public interest” based Fair Dealing/Fair Use</a:t>
            </a:r>
            <a:r>
              <a:rPr lang="en-US" sz="2800" b="1" dirty="0" smtClean="0">
                <a:solidFill>
                  <a:srgbClr val="FFFF00"/>
                </a:solidFill>
                <a:latin typeface="Arial"/>
                <a:cs typeface="Arial"/>
              </a:rPr>
              <a:t>?</a:t>
            </a:r>
            <a:endParaRPr lang="en-US" b="1" dirty="0">
              <a:solidFill>
                <a:schemeClr val="tx1"/>
              </a:solidFill>
            </a:endParaRPr>
          </a:p>
          <a:p>
            <a:pPr marL="0" indent="0">
              <a:buNone/>
            </a:pPr>
            <a:r>
              <a:rPr lang="en-US" b="1" dirty="0" smtClean="0">
                <a:solidFill>
                  <a:schemeClr val="tx1"/>
                </a:solidFill>
              </a:rPr>
              <a:t>                                                  </a:t>
            </a:r>
            <a:r>
              <a:rPr lang="en-US" sz="2800" b="1" dirty="0" smtClean="0">
                <a:solidFill>
                  <a:schemeClr val="bg1"/>
                </a:solidFill>
                <a:latin typeface="+mn-lt"/>
              </a:rPr>
              <a:t> ...NOT NOW..NOT YET?</a:t>
            </a:r>
            <a:endParaRPr lang="en-US" sz="2800" b="1" dirty="0">
              <a:solidFill>
                <a:schemeClr val="bg1"/>
              </a:solidFill>
              <a:latin typeface="+mn-lt"/>
            </a:endParaRPr>
          </a:p>
          <a:p>
            <a:endParaRPr lang="en-US" dirty="0"/>
          </a:p>
        </p:txBody>
      </p:sp>
    </p:spTree>
    <p:extLst>
      <p:ext uri="{BB962C8B-B14F-4D97-AF65-F5344CB8AC3E}">
        <p14:creationId xmlns:p14="http://schemas.microsoft.com/office/powerpoint/2010/main" val="132291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00"/>
                </a:solidFill>
                <a:latin typeface="+mn-lt"/>
              </a:rPr>
              <a:t>                 Pause…</a:t>
            </a:r>
            <a:endParaRPr lang="en-US" sz="4800" b="1" dirty="0">
              <a:solidFill>
                <a:srgbClr val="FFFF00"/>
              </a:solidFill>
              <a:latin typeface="+mn-lt"/>
            </a:endParaRPr>
          </a:p>
        </p:txBody>
      </p:sp>
      <p:pic>
        <p:nvPicPr>
          <p:cNvPr id="4" name="Content Placeholder 3" descr="imgres-2.jp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536" r="-534" b="-3218"/>
          <a:stretch/>
        </p:blipFill>
        <p:spPr>
          <a:xfrm>
            <a:off x="2389909" y="1408133"/>
            <a:ext cx="4364182" cy="4456957"/>
          </a:xfrm>
        </p:spPr>
      </p:pic>
    </p:spTree>
    <p:extLst>
      <p:ext uri="{BB962C8B-B14F-4D97-AF65-F5344CB8AC3E}">
        <p14:creationId xmlns:p14="http://schemas.microsoft.com/office/powerpoint/2010/main" val="326932344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8" cy="1170696"/>
          </a:xfrm>
        </p:spPr>
        <p:txBody>
          <a:bodyPr>
            <a:normAutofit fontScale="90000"/>
          </a:bodyPr>
          <a:lstStyle/>
          <a:p>
            <a:r>
              <a:rPr lang="en-US" b="1" dirty="0" smtClean="0">
                <a:solidFill>
                  <a:srgbClr val="000000"/>
                </a:solidFill>
              </a:rPr>
              <a:t>  </a:t>
            </a:r>
            <a:r>
              <a:rPr lang="en-US" b="1" dirty="0" smtClean="0">
                <a:solidFill>
                  <a:srgbClr val="000000"/>
                </a:solidFill>
                <a:latin typeface="+mn-lt"/>
              </a:rPr>
              <a:t>    </a:t>
            </a:r>
            <a:r>
              <a:rPr lang="en-US" b="1" dirty="0" smtClean="0">
                <a:solidFill>
                  <a:srgbClr val="FFFFFF"/>
                </a:solidFill>
                <a:latin typeface="+mn-lt"/>
              </a:rPr>
              <a:t>P</a:t>
            </a:r>
            <a:r>
              <a:rPr lang="en-US" b="1" dirty="0" smtClean="0">
                <a:solidFill>
                  <a:srgbClr val="FF0000"/>
                </a:solidFill>
                <a:latin typeface="+mn-lt"/>
              </a:rPr>
              <a:t>OSSIBLE </a:t>
            </a:r>
            <a:r>
              <a:rPr lang="en-US" b="1" dirty="0">
                <a:solidFill>
                  <a:srgbClr val="FFFFFF"/>
                </a:solidFill>
                <a:latin typeface="+mn-lt"/>
              </a:rPr>
              <a:t>W</a:t>
            </a:r>
            <a:r>
              <a:rPr lang="en-US" b="1" dirty="0">
                <a:solidFill>
                  <a:srgbClr val="A6A600"/>
                </a:solidFill>
                <a:latin typeface="+mn-lt"/>
              </a:rPr>
              <a:t>AYS </a:t>
            </a:r>
            <a:r>
              <a:rPr lang="en-US" b="1" dirty="0">
                <a:solidFill>
                  <a:srgbClr val="FFFFFF"/>
                </a:solidFill>
                <a:latin typeface="+mn-lt"/>
              </a:rPr>
              <a:t>F</a:t>
            </a:r>
            <a:r>
              <a:rPr lang="en-US" b="1" dirty="0">
                <a:solidFill>
                  <a:srgbClr val="008000"/>
                </a:solidFill>
                <a:latin typeface="+mn-lt"/>
              </a:rPr>
              <a:t>ORWARD</a:t>
            </a:r>
            <a:br>
              <a:rPr lang="en-US" b="1" dirty="0">
                <a:solidFill>
                  <a:srgbClr val="008000"/>
                </a:solidFill>
                <a:latin typeface="+mn-lt"/>
              </a:rPr>
            </a:br>
            <a:r>
              <a:rPr lang="en-US" b="1" dirty="0" smtClean="0">
                <a:solidFill>
                  <a:srgbClr val="008000"/>
                </a:solidFill>
                <a:latin typeface="+mn-lt"/>
              </a:rPr>
              <a:t>      </a:t>
            </a:r>
            <a:r>
              <a:rPr lang="en-US" b="1" dirty="0" smtClean="0">
                <a:solidFill>
                  <a:srgbClr val="FFFF00"/>
                </a:solidFill>
                <a:latin typeface="+mn-lt"/>
              </a:rPr>
              <a:t>Right to Remix/Mod/CREATE ?</a:t>
            </a:r>
            <a:endParaRPr lang="en-US" b="1" dirty="0">
              <a:solidFill>
                <a:srgbClr val="FFFF00"/>
              </a:solidFill>
              <a:latin typeface="+mn-lt"/>
            </a:endParaRPr>
          </a:p>
        </p:txBody>
      </p:sp>
      <p:sp>
        <p:nvSpPr>
          <p:cNvPr id="3" name="Content Placeholder 2"/>
          <p:cNvSpPr>
            <a:spLocks noGrp="1"/>
          </p:cNvSpPr>
          <p:nvPr>
            <p:ph sz="quarter" idx="10"/>
          </p:nvPr>
        </p:nvSpPr>
        <p:spPr>
          <a:xfrm>
            <a:off x="0" y="1170696"/>
            <a:ext cx="6072846" cy="4881209"/>
          </a:xfrm>
        </p:spPr>
        <p:txBody>
          <a:bodyPr>
            <a:normAutofit lnSpcReduction="10000"/>
          </a:bodyPr>
          <a:lstStyle/>
          <a:p>
            <a:pPr marL="0" indent="0">
              <a:buNone/>
            </a:pPr>
            <a:r>
              <a:rPr lang="en-US" b="1" dirty="0" smtClean="0">
                <a:solidFill>
                  <a:schemeClr val="bg1"/>
                </a:solidFill>
                <a:latin typeface="+mn-lt"/>
              </a:rPr>
              <a:t>Right </a:t>
            </a:r>
            <a:r>
              <a:rPr lang="en-US" b="1" dirty="0">
                <a:solidFill>
                  <a:schemeClr val="bg1"/>
                </a:solidFill>
                <a:latin typeface="+mn-lt"/>
              </a:rPr>
              <a:t>to </a:t>
            </a:r>
            <a:r>
              <a:rPr lang="en-US" b="1" dirty="0">
                <a:solidFill>
                  <a:schemeClr val="accent5"/>
                </a:solidFill>
                <a:latin typeface="+mn-lt"/>
              </a:rPr>
              <a:t>R</a:t>
            </a:r>
            <a:r>
              <a:rPr lang="en-US" b="1" dirty="0" smtClean="0">
                <a:solidFill>
                  <a:schemeClr val="accent5"/>
                </a:solidFill>
                <a:latin typeface="+mn-lt"/>
              </a:rPr>
              <a:t>emix-</a:t>
            </a:r>
            <a:r>
              <a:rPr lang="en-US" b="1" dirty="0" err="1" smtClean="0">
                <a:solidFill>
                  <a:schemeClr val="accent5"/>
                </a:solidFill>
                <a:latin typeface="+mn-lt"/>
              </a:rPr>
              <a:t>CREATe</a:t>
            </a:r>
            <a:r>
              <a:rPr lang="en-US" b="1" dirty="0">
                <a:solidFill>
                  <a:schemeClr val="accent5"/>
                </a:solidFill>
                <a:latin typeface="+mn-lt"/>
              </a:rPr>
              <a:t>-Mod </a:t>
            </a:r>
            <a:r>
              <a:rPr lang="en-US" b="1" dirty="0" smtClean="0">
                <a:solidFill>
                  <a:schemeClr val="bg1"/>
                </a:solidFill>
                <a:latin typeface="+mn-lt"/>
              </a:rPr>
              <a:t>as </a:t>
            </a:r>
            <a:r>
              <a:rPr lang="en-US" b="1" dirty="0">
                <a:solidFill>
                  <a:schemeClr val="bg1"/>
                </a:solidFill>
                <a:latin typeface="+mn-lt"/>
              </a:rPr>
              <a:t>a </a:t>
            </a:r>
            <a:r>
              <a:rPr lang="en-US" b="1" dirty="0">
                <a:solidFill>
                  <a:srgbClr val="4BACC6"/>
                </a:solidFill>
                <a:latin typeface="+mn-lt"/>
              </a:rPr>
              <a:t>creative/expressive right </a:t>
            </a:r>
            <a:r>
              <a:rPr lang="en-US" b="1" dirty="0">
                <a:solidFill>
                  <a:schemeClr val="bg1"/>
                </a:solidFill>
                <a:latin typeface="+mn-lt"/>
              </a:rPr>
              <a:t>rather than an IP right/protection</a:t>
            </a:r>
            <a:r>
              <a:rPr lang="en-US" b="1" dirty="0" smtClean="0">
                <a:solidFill>
                  <a:schemeClr val="bg1"/>
                </a:solidFill>
                <a:latin typeface="+mn-lt"/>
              </a:rPr>
              <a:t>?</a:t>
            </a:r>
          </a:p>
          <a:p>
            <a:pPr marL="0" indent="0">
              <a:buNone/>
            </a:pPr>
            <a:endParaRPr lang="en-US" b="1" dirty="0" smtClean="0">
              <a:solidFill>
                <a:srgbClr val="660066"/>
              </a:solidFill>
            </a:endParaRPr>
          </a:p>
          <a:p>
            <a:pPr marL="0" indent="0">
              <a:buNone/>
            </a:pPr>
            <a:r>
              <a:rPr lang="en-US" b="1" dirty="0" smtClean="0">
                <a:solidFill>
                  <a:srgbClr val="FFFF00"/>
                </a:solidFill>
              </a:rPr>
              <a:t>“</a:t>
            </a:r>
            <a:r>
              <a:rPr lang="en-US" b="1" dirty="0">
                <a:solidFill>
                  <a:srgbClr val="FFFF00"/>
                </a:solidFill>
              </a:rPr>
              <a:t>Right to </a:t>
            </a:r>
            <a:r>
              <a:rPr lang="en-US" b="1" dirty="0" err="1">
                <a:solidFill>
                  <a:srgbClr val="FFFF00"/>
                </a:solidFill>
              </a:rPr>
              <a:t>CreaTe</a:t>
            </a:r>
            <a:r>
              <a:rPr lang="en-US" b="1" dirty="0">
                <a:solidFill>
                  <a:srgbClr val="FFFF00"/>
                </a:solidFill>
              </a:rPr>
              <a:t>” v. “</a:t>
            </a:r>
            <a:r>
              <a:rPr lang="en-US" b="1" dirty="0" smtClean="0">
                <a:solidFill>
                  <a:srgbClr val="FFFF00"/>
                </a:solidFill>
              </a:rPr>
              <a:t>Right in </a:t>
            </a:r>
            <a:r>
              <a:rPr lang="en-US" b="1" dirty="0">
                <a:solidFill>
                  <a:srgbClr val="FFFF00"/>
                </a:solidFill>
              </a:rPr>
              <a:t>the Creation”</a:t>
            </a:r>
            <a:endParaRPr lang="en-US" b="1" i="1" u="sng" dirty="0" smtClean="0">
              <a:solidFill>
                <a:srgbClr val="FFFF00"/>
              </a:solidFill>
            </a:endParaRPr>
          </a:p>
          <a:p>
            <a:pPr marL="0" indent="0">
              <a:buNone/>
            </a:pPr>
            <a:endParaRPr lang="en-US" dirty="0" smtClean="0">
              <a:solidFill>
                <a:srgbClr val="000000"/>
              </a:solidFill>
            </a:endParaRPr>
          </a:p>
          <a:p>
            <a:pPr marL="0" indent="0">
              <a:buNone/>
            </a:pPr>
            <a:r>
              <a:rPr lang="en-US" dirty="0" smtClean="0">
                <a:solidFill>
                  <a:schemeClr val="bg1"/>
                </a:solidFill>
              </a:rPr>
              <a:t>Can we...evolve </a:t>
            </a:r>
            <a:r>
              <a:rPr lang="en-US" dirty="0">
                <a:solidFill>
                  <a:schemeClr val="bg1"/>
                </a:solidFill>
              </a:rPr>
              <a:t>a </a:t>
            </a:r>
            <a:r>
              <a:rPr lang="en-US" b="1" i="1" dirty="0">
                <a:solidFill>
                  <a:schemeClr val="bg1"/>
                </a:solidFill>
                <a:latin typeface="Apple Chancery"/>
                <a:cs typeface="Apple Chancery"/>
              </a:rPr>
              <a:t>single standard</a:t>
            </a:r>
            <a:r>
              <a:rPr lang="en-US" dirty="0">
                <a:solidFill>
                  <a:schemeClr val="bg1"/>
                </a:solidFill>
              </a:rPr>
              <a:t>:</a:t>
            </a:r>
          </a:p>
          <a:p>
            <a:endParaRPr lang="en-US" dirty="0"/>
          </a:p>
          <a:p>
            <a:r>
              <a:rPr lang="en-US" dirty="0">
                <a:solidFill>
                  <a:srgbClr val="FFFFFF"/>
                </a:solidFill>
              </a:rPr>
              <a:t>For </a:t>
            </a:r>
            <a:r>
              <a:rPr lang="en-US" b="1" dirty="0">
                <a:solidFill>
                  <a:srgbClr val="3366FF"/>
                </a:solidFill>
              </a:rPr>
              <a:t>CREATORS</a:t>
            </a:r>
            <a:r>
              <a:rPr lang="en-US" dirty="0"/>
              <a:t> </a:t>
            </a:r>
            <a:r>
              <a:rPr lang="en-US" b="1" dirty="0">
                <a:solidFill>
                  <a:srgbClr val="FFFFFF"/>
                </a:solidFill>
              </a:rPr>
              <a:t>as</a:t>
            </a:r>
            <a:r>
              <a:rPr lang="en-US" dirty="0"/>
              <a:t> </a:t>
            </a:r>
            <a:r>
              <a:rPr lang="en-US" b="1" dirty="0">
                <a:solidFill>
                  <a:schemeClr val="accent2"/>
                </a:solidFill>
              </a:rPr>
              <a:t>USERS</a:t>
            </a:r>
            <a:r>
              <a:rPr lang="en-US" dirty="0">
                <a:solidFill>
                  <a:srgbClr val="FFFFFF"/>
                </a:solidFill>
              </a:rPr>
              <a:t>,</a:t>
            </a:r>
            <a:r>
              <a:rPr lang="en-US" b="1" dirty="0">
                <a:solidFill>
                  <a:srgbClr val="FFFFFF"/>
                </a:solidFill>
              </a:rPr>
              <a:t> &amp;</a:t>
            </a:r>
            <a:r>
              <a:rPr lang="en-US" dirty="0"/>
              <a:t> </a:t>
            </a:r>
          </a:p>
          <a:p>
            <a:r>
              <a:rPr lang="en-US" dirty="0">
                <a:solidFill>
                  <a:srgbClr val="FFFFFF"/>
                </a:solidFill>
              </a:rPr>
              <a:t>For </a:t>
            </a:r>
            <a:r>
              <a:rPr lang="en-US" b="1" dirty="0">
                <a:solidFill>
                  <a:srgbClr val="C0504D"/>
                </a:solidFill>
              </a:rPr>
              <a:t>USERS</a:t>
            </a:r>
            <a:r>
              <a:rPr lang="en-US" dirty="0"/>
              <a:t> </a:t>
            </a:r>
            <a:r>
              <a:rPr lang="en-US" b="1" dirty="0">
                <a:solidFill>
                  <a:srgbClr val="FFFFFF"/>
                </a:solidFill>
              </a:rPr>
              <a:t>as</a:t>
            </a:r>
            <a:r>
              <a:rPr lang="en-US" dirty="0"/>
              <a:t> </a:t>
            </a:r>
            <a:r>
              <a:rPr lang="en-US" b="1" dirty="0">
                <a:solidFill>
                  <a:srgbClr val="3366FF"/>
                </a:solidFill>
              </a:rPr>
              <a:t>CREATORS</a:t>
            </a:r>
          </a:p>
          <a:p>
            <a:pPr marL="0" indent="0">
              <a:buNone/>
            </a:pPr>
            <a:r>
              <a:rPr lang="en-US" dirty="0">
                <a:solidFill>
                  <a:srgbClr val="FFFFFF"/>
                </a:solidFill>
              </a:rPr>
              <a:t>…….to match</a:t>
            </a:r>
            <a:r>
              <a:rPr lang="en-US" b="1" dirty="0">
                <a:solidFill>
                  <a:srgbClr val="FFFFFF"/>
                </a:solidFill>
              </a:rPr>
              <a:t> </a:t>
            </a:r>
            <a:r>
              <a:rPr lang="en-US" b="1" i="1" u="sng" dirty="0">
                <a:solidFill>
                  <a:srgbClr val="FFFFFF"/>
                </a:solidFill>
              </a:rPr>
              <a:t>reality</a:t>
            </a:r>
            <a:r>
              <a:rPr lang="en-US" dirty="0">
                <a:solidFill>
                  <a:srgbClr val="FFFFFF"/>
                </a:solidFill>
              </a:rPr>
              <a:t>…..</a:t>
            </a:r>
          </a:p>
          <a:p>
            <a:pPr marL="0" indent="0">
              <a:buNone/>
            </a:pPr>
            <a:endParaRPr lang="en-US" b="1" dirty="0">
              <a:solidFill>
                <a:schemeClr val="accent5"/>
              </a:solidFill>
            </a:endParaRPr>
          </a:p>
          <a:p>
            <a:pPr marL="0" indent="0">
              <a:buNone/>
            </a:pPr>
            <a:r>
              <a:rPr lang="en-US" b="1" dirty="0" smtClean="0">
                <a:solidFill>
                  <a:schemeClr val="accent5"/>
                </a:solidFill>
              </a:rPr>
              <a:t>“</a:t>
            </a:r>
            <a:r>
              <a:rPr lang="en-US" b="1" dirty="0">
                <a:solidFill>
                  <a:schemeClr val="accent5"/>
                </a:solidFill>
              </a:rPr>
              <a:t>Right to </a:t>
            </a:r>
            <a:r>
              <a:rPr lang="en-US" b="1" dirty="0" err="1">
                <a:solidFill>
                  <a:schemeClr val="accent5"/>
                </a:solidFill>
              </a:rPr>
              <a:t>CREATe</a:t>
            </a:r>
            <a:r>
              <a:rPr lang="en-US" b="1" dirty="0">
                <a:solidFill>
                  <a:schemeClr val="accent5"/>
                </a:solidFill>
              </a:rPr>
              <a:t>” </a:t>
            </a:r>
          </a:p>
          <a:p>
            <a:pPr marL="0" indent="0">
              <a:buNone/>
            </a:pPr>
            <a:r>
              <a:rPr lang="en-US" b="1" dirty="0" smtClean="0">
                <a:solidFill>
                  <a:schemeClr val="tx2"/>
                </a:solidFill>
              </a:rPr>
              <a:t>            </a:t>
            </a:r>
            <a:r>
              <a:rPr lang="en-US" b="1" dirty="0" smtClean="0">
                <a:solidFill>
                  <a:srgbClr val="FF6600"/>
                </a:solidFill>
              </a:rPr>
              <a:t>Not </a:t>
            </a:r>
            <a:r>
              <a:rPr lang="en-US" b="1" dirty="0">
                <a:solidFill>
                  <a:srgbClr val="FF6600"/>
                </a:solidFill>
              </a:rPr>
              <a:t>“Right in the Creation” </a:t>
            </a:r>
          </a:p>
          <a:p>
            <a:endParaRPr lang="en-US" b="1" i="1" u="sng" dirty="0"/>
          </a:p>
          <a:p>
            <a:pPr marL="0" indent="0">
              <a:buNone/>
            </a:pPr>
            <a:endParaRPr lang="en-US" b="1" i="1" u="sng" dirty="0"/>
          </a:p>
          <a:p>
            <a:endParaRPr lang="en-US" dirty="0"/>
          </a:p>
          <a:p>
            <a:endParaRPr lang="en-US" dirty="0"/>
          </a:p>
        </p:txBody>
      </p:sp>
      <p:pic>
        <p:nvPicPr>
          <p:cNvPr id="4" name="Content Placeholder 3" descr="IMG_0009.jpg"/>
          <p:cNvPicPr>
            <a:picLocks noChangeAspect="1"/>
          </p:cNvPicPr>
          <p:nvPr/>
        </p:nvPicPr>
        <p:blipFill rotWithShape="1">
          <a:blip r:embed="rId2" cstate="screen">
            <a:extLst>
              <a:ext uri="{28A0092B-C50C-407E-A947-70E740481C1C}">
                <a14:useLocalDpi xmlns:a14="http://schemas.microsoft.com/office/drawing/2010/main"/>
              </a:ext>
            </a:extLst>
          </a:blip>
          <a:srcRect l="-608" r="-853"/>
          <a:stretch/>
        </p:blipFill>
        <p:spPr>
          <a:xfrm>
            <a:off x="6408936" y="1992338"/>
            <a:ext cx="2735063" cy="3779888"/>
          </a:xfrm>
          <a:prstGeom prst="rect">
            <a:avLst/>
          </a:prstGeom>
        </p:spPr>
      </p:pic>
    </p:spTree>
    <p:extLst>
      <p:ext uri="{BB962C8B-B14F-4D97-AF65-F5344CB8AC3E}">
        <p14:creationId xmlns:p14="http://schemas.microsoft.com/office/powerpoint/2010/main" val="1428344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dirty="0" smtClean="0"/>
              <a:t>     </a:t>
            </a:r>
            <a:r>
              <a:rPr lang="en-US" b="1" dirty="0" smtClean="0">
                <a:solidFill>
                  <a:schemeClr val="bg1"/>
                </a:solidFill>
              </a:rPr>
              <a:t>P</a:t>
            </a:r>
            <a:r>
              <a:rPr lang="en-US" b="1" dirty="0" smtClean="0">
                <a:solidFill>
                  <a:srgbClr val="FF0000"/>
                </a:solidFill>
              </a:rPr>
              <a:t>OSSIBLE </a:t>
            </a:r>
            <a:r>
              <a:rPr lang="en-US" b="1" dirty="0">
                <a:solidFill>
                  <a:srgbClr val="FFFFFF"/>
                </a:solidFill>
              </a:rPr>
              <a:t>W</a:t>
            </a:r>
            <a:r>
              <a:rPr lang="en-US" b="1" dirty="0">
                <a:solidFill>
                  <a:srgbClr val="A6A600"/>
                </a:solidFill>
              </a:rPr>
              <a:t>AYS</a:t>
            </a:r>
            <a:r>
              <a:rPr lang="en-US" b="1" dirty="0">
                <a:solidFill>
                  <a:srgbClr val="FFFFFF"/>
                </a:solidFill>
              </a:rPr>
              <a:t> F</a:t>
            </a:r>
            <a:r>
              <a:rPr lang="en-US" b="1" dirty="0">
                <a:solidFill>
                  <a:srgbClr val="008000"/>
                </a:solidFill>
              </a:rPr>
              <a:t>ORWARD </a:t>
            </a:r>
            <a:r>
              <a:rPr lang="en-US" b="1" dirty="0" smtClean="0">
                <a:solidFill>
                  <a:srgbClr val="008000"/>
                </a:solidFill>
              </a:rPr>
              <a:t>        </a:t>
            </a:r>
            <a:br>
              <a:rPr lang="en-US" b="1" dirty="0" smtClean="0">
                <a:solidFill>
                  <a:srgbClr val="008000"/>
                </a:solidFill>
              </a:rPr>
            </a:br>
            <a:r>
              <a:rPr lang="en-US" b="1" dirty="0">
                <a:solidFill>
                  <a:srgbClr val="008000"/>
                </a:solidFill>
              </a:rPr>
              <a:t> </a:t>
            </a:r>
            <a:r>
              <a:rPr lang="en-US" b="1" dirty="0" smtClean="0">
                <a:solidFill>
                  <a:srgbClr val="008000"/>
                </a:solidFill>
              </a:rPr>
              <a:t>           </a:t>
            </a:r>
            <a:r>
              <a:rPr lang="en-US" b="1" dirty="0" smtClean="0">
                <a:solidFill>
                  <a:srgbClr val="FFFF00"/>
                </a:solidFill>
              </a:rPr>
              <a:t>“</a:t>
            </a:r>
            <a:r>
              <a:rPr lang="en-US" b="1" dirty="0">
                <a:solidFill>
                  <a:srgbClr val="FFFF00"/>
                </a:solidFill>
              </a:rPr>
              <a:t>C</a:t>
            </a:r>
            <a:r>
              <a:rPr lang="en-US" b="1" dirty="0" smtClean="0">
                <a:solidFill>
                  <a:srgbClr val="FFFF00"/>
                </a:solidFill>
              </a:rPr>
              <a:t>ontext Shifting”</a:t>
            </a:r>
            <a:endParaRPr lang="en-US" b="1" dirty="0">
              <a:solidFill>
                <a:srgbClr val="FFFF00"/>
              </a:solidFill>
            </a:endParaRPr>
          </a:p>
        </p:txBody>
      </p:sp>
      <p:sp>
        <p:nvSpPr>
          <p:cNvPr id="3" name="Content Placeholder 2"/>
          <p:cNvSpPr>
            <a:spLocks noGrp="1"/>
          </p:cNvSpPr>
          <p:nvPr>
            <p:ph sz="quarter" idx="10"/>
          </p:nvPr>
        </p:nvSpPr>
        <p:spPr>
          <a:xfrm>
            <a:off x="0" y="1408133"/>
            <a:ext cx="9144000" cy="4615167"/>
          </a:xfrm>
        </p:spPr>
        <p:txBody>
          <a:bodyPr>
            <a:normAutofit fontScale="92500"/>
          </a:bodyPr>
          <a:lstStyle/>
          <a:p>
            <a:pPr marL="0" indent="0">
              <a:buNone/>
            </a:pPr>
            <a:r>
              <a:rPr lang="en-US" sz="3200" b="1" dirty="0" smtClean="0">
                <a:solidFill>
                  <a:srgbClr val="FFFFFF"/>
                </a:solidFill>
                <a:latin typeface="+mn-lt"/>
              </a:rPr>
              <a:t>Imagine a world without </a:t>
            </a:r>
            <a:r>
              <a:rPr lang="en-US" sz="3200" b="1" u="sng" dirty="0" smtClean="0">
                <a:solidFill>
                  <a:srgbClr val="FFFFFF"/>
                </a:solidFill>
                <a:latin typeface="+mn-lt"/>
              </a:rPr>
              <a:t>Sony v. Universal</a:t>
            </a:r>
            <a:r>
              <a:rPr lang="en-US" sz="3200" i="1" dirty="0" smtClean="0">
                <a:solidFill>
                  <a:srgbClr val="FFFFFF"/>
                </a:solidFill>
                <a:latin typeface="+mn-lt"/>
              </a:rPr>
              <a:t> </a:t>
            </a:r>
            <a:r>
              <a:rPr lang="en-US" sz="2600" i="1" dirty="0" smtClean="0">
                <a:solidFill>
                  <a:srgbClr val="FFFFFF"/>
                </a:solidFill>
                <a:latin typeface="+mn-lt"/>
              </a:rPr>
              <a:t>SCOTUS </a:t>
            </a:r>
          </a:p>
          <a:p>
            <a:pPr marL="0" indent="0">
              <a:buNone/>
            </a:pPr>
            <a:r>
              <a:rPr lang="en-US" sz="2600" i="1" dirty="0" smtClean="0">
                <a:solidFill>
                  <a:srgbClr val="FFFFFF"/>
                </a:solidFill>
                <a:latin typeface="+mn-lt"/>
              </a:rPr>
              <a:t>464 </a:t>
            </a:r>
            <a:r>
              <a:rPr lang="en-US" sz="2600" i="1" dirty="0">
                <a:solidFill>
                  <a:srgbClr val="FFFFFF"/>
                </a:solidFill>
                <a:latin typeface="+mn-lt"/>
              </a:rPr>
              <a:t>U.S. 417 (1984) </a:t>
            </a:r>
            <a:r>
              <a:rPr lang="en-US" sz="3200" dirty="0" smtClean="0">
                <a:solidFill>
                  <a:srgbClr val="FFFFFF"/>
                </a:solidFill>
                <a:latin typeface="+mn-lt"/>
              </a:rPr>
              <a:t>(Betamax) </a:t>
            </a:r>
            <a:r>
              <a:rPr lang="en-US" sz="3200" b="1" dirty="0" smtClean="0">
                <a:solidFill>
                  <a:srgbClr val="FFFFFF"/>
                </a:solidFill>
                <a:latin typeface="+mn-lt"/>
              </a:rPr>
              <a:t>time-shifting” fair use?</a:t>
            </a:r>
          </a:p>
          <a:p>
            <a:pPr marL="0" indent="0">
              <a:buNone/>
            </a:pPr>
            <a:endParaRPr lang="en-US" sz="3200" b="1" dirty="0" smtClean="0">
              <a:solidFill>
                <a:srgbClr val="000000"/>
              </a:solidFill>
            </a:endParaRPr>
          </a:p>
          <a:p>
            <a:pPr marL="0" indent="0">
              <a:buNone/>
            </a:pPr>
            <a:endParaRPr lang="en-US" sz="3200" b="1" dirty="0" smtClean="0">
              <a:solidFill>
                <a:srgbClr val="000000"/>
              </a:solidFill>
            </a:endParaRPr>
          </a:p>
          <a:p>
            <a:pPr marL="0" indent="0">
              <a:buNone/>
            </a:pPr>
            <a:r>
              <a:rPr lang="en-US" sz="3200" b="1" dirty="0" smtClean="0">
                <a:solidFill>
                  <a:srgbClr val="FFFF00"/>
                </a:solidFill>
                <a:latin typeface="+mn-lt"/>
              </a:rPr>
              <a:t>Why </a:t>
            </a:r>
            <a:r>
              <a:rPr lang="en-US" sz="3200" b="1" dirty="0">
                <a:solidFill>
                  <a:srgbClr val="FFFF00"/>
                </a:solidFill>
                <a:latin typeface="+mn-lt"/>
              </a:rPr>
              <a:t>isn’t </a:t>
            </a:r>
            <a:r>
              <a:rPr lang="en-US" sz="3200" b="1" dirty="0" smtClean="0">
                <a:solidFill>
                  <a:srgbClr val="FFFF00"/>
                </a:solidFill>
                <a:latin typeface="+mn-lt"/>
              </a:rPr>
              <a:t>everything in digital world not </a:t>
            </a:r>
            <a:r>
              <a:rPr lang="en-US" sz="3200" b="1" dirty="0">
                <a:solidFill>
                  <a:srgbClr val="FFFF00"/>
                </a:solidFill>
                <a:latin typeface="+mn-lt"/>
              </a:rPr>
              <a:t>a form </a:t>
            </a:r>
            <a:endParaRPr lang="en-US" sz="3200" b="1" dirty="0" smtClean="0">
              <a:solidFill>
                <a:srgbClr val="FFFF00"/>
              </a:solidFill>
              <a:latin typeface="+mn-lt"/>
            </a:endParaRPr>
          </a:p>
          <a:p>
            <a:pPr marL="0" indent="0">
              <a:buNone/>
            </a:pPr>
            <a:r>
              <a:rPr lang="en-US" sz="3200" b="1" dirty="0" smtClean="0">
                <a:solidFill>
                  <a:srgbClr val="FFFF00"/>
                </a:solidFill>
                <a:latin typeface="+mn-lt"/>
              </a:rPr>
              <a:t>              of </a:t>
            </a:r>
            <a:r>
              <a:rPr lang="en-US" sz="3200" b="1" dirty="0">
                <a:solidFill>
                  <a:srgbClr val="FFFF00"/>
                </a:solidFill>
                <a:latin typeface="+mn-lt"/>
              </a:rPr>
              <a:t>tool enabled </a:t>
            </a:r>
            <a:r>
              <a:rPr lang="en-US" sz="3200" b="1" dirty="0" smtClean="0">
                <a:solidFill>
                  <a:srgbClr val="FFFF00"/>
                </a:solidFill>
                <a:latin typeface="+mn-lt"/>
              </a:rPr>
              <a:t>“</a:t>
            </a:r>
            <a:r>
              <a:rPr lang="en-US" sz="3200" b="1" dirty="0">
                <a:solidFill>
                  <a:srgbClr val="FFFF00"/>
                </a:solidFill>
                <a:latin typeface="+mn-lt"/>
              </a:rPr>
              <a:t>time-shifting</a:t>
            </a:r>
            <a:r>
              <a:rPr lang="en-US" sz="3200" b="1" dirty="0" smtClean="0">
                <a:solidFill>
                  <a:srgbClr val="FFFF00"/>
                </a:solidFill>
                <a:latin typeface="+mn-lt"/>
              </a:rPr>
              <a:t>” </a:t>
            </a:r>
          </a:p>
          <a:p>
            <a:pPr marL="0" indent="0">
              <a:buNone/>
            </a:pPr>
            <a:r>
              <a:rPr lang="en-US" sz="3200" b="1" dirty="0">
                <a:solidFill>
                  <a:srgbClr val="FFFF00"/>
                </a:solidFill>
                <a:latin typeface="+mn-lt"/>
              </a:rPr>
              <a:t> </a:t>
            </a:r>
            <a:r>
              <a:rPr lang="en-US" sz="3200" b="1" dirty="0" smtClean="0">
                <a:solidFill>
                  <a:srgbClr val="FFFF00"/>
                </a:solidFill>
                <a:latin typeface="+mn-lt"/>
              </a:rPr>
              <a:t>                      = “context shifting” </a:t>
            </a:r>
            <a:endParaRPr lang="en-US" b="1" dirty="0" smtClean="0">
              <a:solidFill>
                <a:srgbClr val="FFFF00"/>
              </a:solidFill>
              <a:latin typeface="+mn-lt"/>
            </a:endParaRPr>
          </a:p>
          <a:p>
            <a:pPr marL="0" indent="0">
              <a:buNone/>
            </a:pPr>
            <a:r>
              <a:rPr lang="en-US" b="1" dirty="0" smtClean="0">
                <a:solidFill>
                  <a:srgbClr val="0000FF"/>
                </a:solidFill>
              </a:rPr>
              <a:t>          </a:t>
            </a:r>
            <a:r>
              <a:rPr lang="en-US" sz="3000" b="1" dirty="0" smtClean="0">
                <a:solidFill>
                  <a:schemeClr val="bg1"/>
                </a:solidFill>
                <a:latin typeface="Arial"/>
                <a:cs typeface="Arial"/>
              </a:rPr>
              <a:t>Key Factors in </a:t>
            </a:r>
            <a:r>
              <a:rPr lang="en-US" sz="3000" b="1" i="1" u="sng" dirty="0" smtClean="0">
                <a:solidFill>
                  <a:schemeClr val="bg1"/>
                </a:solidFill>
                <a:latin typeface="Arial"/>
                <a:cs typeface="Arial"/>
              </a:rPr>
              <a:t>Sony</a:t>
            </a:r>
            <a:r>
              <a:rPr lang="en-US" sz="3000" b="1" dirty="0" smtClean="0">
                <a:solidFill>
                  <a:schemeClr val="bg1"/>
                </a:solidFill>
                <a:latin typeface="Arial"/>
                <a:cs typeface="Arial"/>
              </a:rPr>
              <a:t>: </a:t>
            </a:r>
          </a:p>
          <a:p>
            <a:pPr marL="0" indent="0">
              <a:buNone/>
            </a:pPr>
            <a:r>
              <a:rPr lang="en-US" sz="3000" b="1" dirty="0">
                <a:solidFill>
                  <a:schemeClr val="bg1"/>
                </a:solidFill>
                <a:latin typeface="Arial"/>
                <a:cs typeface="Arial"/>
              </a:rPr>
              <a:t> </a:t>
            </a:r>
            <a:r>
              <a:rPr lang="en-US" sz="3000" b="1" dirty="0" smtClean="0">
                <a:solidFill>
                  <a:schemeClr val="bg1"/>
                </a:solidFill>
                <a:latin typeface="Arial"/>
                <a:cs typeface="Arial"/>
              </a:rPr>
              <a:t>       </a:t>
            </a:r>
            <a:r>
              <a:rPr lang="en-US" sz="3000" b="1" dirty="0" smtClean="0">
                <a:solidFill>
                  <a:srgbClr val="FF0000"/>
                </a:solidFill>
                <a:latin typeface="Arial"/>
                <a:cs typeface="Arial"/>
              </a:rPr>
              <a:t>a. </a:t>
            </a:r>
            <a:r>
              <a:rPr lang="en-US" sz="3000" b="1" dirty="0" smtClean="0">
                <a:solidFill>
                  <a:srgbClr val="FFFFFF"/>
                </a:solidFill>
                <a:latin typeface="Arial"/>
                <a:cs typeface="Arial"/>
              </a:rPr>
              <a:t>enlarged </a:t>
            </a:r>
            <a:r>
              <a:rPr lang="en-US" sz="3000" b="1" dirty="0">
                <a:solidFill>
                  <a:srgbClr val="FFFFFF"/>
                </a:solidFill>
                <a:latin typeface="Arial"/>
                <a:cs typeface="Arial"/>
              </a:rPr>
              <a:t>audience</a:t>
            </a:r>
            <a:r>
              <a:rPr lang="en-US" sz="3000" b="1" dirty="0" smtClean="0">
                <a:solidFill>
                  <a:srgbClr val="FFFFFF"/>
                </a:solidFill>
                <a:latin typeface="Arial"/>
                <a:cs typeface="Arial"/>
              </a:rPr>
              <a:t>;</a:t>
            </a:r>
          </a:p>
          <a:p>
            <a:pPr marL="0" indent="0">
              <a:buNone/>
            </a:pPr>
            <a:r>
              <a:rPr lang="en-US" sz="3000" b="1" dirty="0" smtClean="0">
                <a:solidFill>
                  <a:srgbClr val="FFFFFF"/>
                </a:solidFill>
                <a:latin typeface="Arial"/>
                <a:cs typeface="Arial"/>
              </a:rPr>
              <a:t>        </a:t>
            </a:r>
            <a:r>
              <a:rPr lang="en-US" sz="3000" b="1" dirty="0">
                <a:solidFill>
                  <a:srgbClr val="FF0000"/>
                </a:solidFill>
                <a:latin typeface="Arial"/>
                <a:cs typeface="Arial"/>
              </a:rPr>
              <a:t>b. </a:t>
            </a:r>
            <a:r>
              <a:rPr lang="en-US" sz="3000" b="1" dirty="0">
                <a:solidFill>
                  <a:srgbClr val="FFFFFF"/>
                </a:solidFill>
                <a:latin typeface="Arial"/>
                <a:cs typeface="Arial"/>
              </a:rPr>
              <a:t>did not impair </a:t>
            </a:r>
            <a:r>
              <a:rPr lang="en-US" sz="3000" b="1" dirty="0" smtClean="0">
                <a:solidFill>
                  <a:srgbClr val="FFFFFF"/>
                </a:solidFill>
                <a:latin typeface="Arial"/>
                <a:cs typeface="Arial"/>
              </a:rPr>
              <a:t>copyright value.</a:t>
            </a:r>
            <a:endParaRPr lang="en-US" sz="3000" b="1" dirty="0">
              <a:solidFill>
                <a:srgbClr val="FFFFFF"/>
              </a:solidFill>
              <a:latin typeface="Arial"/>
              <a:cs typeface="Arial"/>
            </a:endParaRPr>
          </a:p>
          <a:p>
            <a:pPr>
              <a:buFontTx/>
              <a:buChar char="•"/>
            </a:pPr>
            <a:endParaRPr lang="en-US" b="1" dirty="0" smtClean="0">
              <a:solidFill>
                <a:schemeClr val="tx1"/>
              </a:solidFill>
            </a:endParaRPr>
          </a:p>
          <a:p>
            <a:pPr marL="0" indent="0">
              <a:buNone/>
            </a:pPr>
            <a:endParaRPr lang="en-US" b="1" dirty="0">
              <a:solidFill>
                <a:srgbClr val="008000"/>
              </a:solidFill>
            </a:endParaRPr>
          </a:p>
          <a:p>
            <a:pPr marL="0" indent="0">
              <a:buNone/>
            </a:pPr>
            <a:endParaRPr lang="en-US" dirty="0"/>
          </a:p>
          <a:p>
            <a:pPr marL="0" indent="0">
              <a:buNone/>
            </a:pPr>
            <a:endParaRPr lang="en-US" dirty="0">
              <a:solidFill>
                <a:schemeClr val="tx1"/>
              </a:solidFill>
            </a:endParaRPr>
          </a:p>
          <a:p>
            <a:endParaRPr lang="en-US" dirty="0"/>
          </a:p>
        </p:txBody>
      </p:sp>
      <p:pic>
        <p:nvPicPr>
          <p:cNvPr id="4" name="Content Placeholder 16" descr="Betamax_Tape_v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2431" y="2294285"/>
            <a:ext cx="1269808" cy="798199"/>
          </a:xfrm>
          <a:prstGeom prst="rect">
            <a:avLst/>
          </a:prstGeom>
        </p:spPr>
      </p:pic>
      <p:pic>
        <p:nvPicPr>
          <p:cNvPr id="5" name="Content Placeholder 18" descr="Sony_Betamax_SL-HF150_1.jpg"/>
          <p:cNvPicPr>
            <a:picLocks noChangeAspect="1"/>
          </p:cNvPicPr>
          <p:nvPr/>
        </p:nvPicPr>
        <p:blipFill rotWithShape="1">
          <a:blip r:embed="rId3" cstate="screen">
            <a:extLst>
              <a:ext uri="{28A0092B-C50C-407E-A947-70E740481C1C}">
                <a14:useLocalDpi xmlns:a14="http://schemas.microsoft.com/office/drawing/2010/main"/>
              </a:ext>
            </a:extLst>
          </a:blip>
          <a:srcRect t="-411"/>
          <a:stretch/>
        </p:blipFill>
        <p:spPr>
          <a:xfrm>
            <a:off x="4720374" y="2296318"/>
            <a:ext cx="1868482" cy="796166"/>
          </a:xfrm>
          <a:prstGeom prst="rect">
            <a:avLst/>
          </a:prstGeom>
        </p:spPr>
      </p:pic>
    </p:spTree>
    <p:extLst>
      <p:ext uri="{BB962C8B-B14F-4D97-AF65-F5344CB8AC3E}">
        <p14:creationId xmlns:p14="http://schemas.microsoft.com/office/powerpoint/2010/main" val="3410608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2593"/>
          </a:xfrm>
        </p:spPr>
        <p:txBody>
          <a:bodyPr>
            <a:normAutofit fontScale="90000"/>
          </a:bodyPr>
          <a:lstStyle/>
          <a:p>
            <a:r>
              <a:rPr lang="en-US" b="1" dirty="0" smtClean="0">
                <a:solidFill>
                  <a:srgbClr val="FFFF00"/>
                </a:solidFill>
                <a:latin typeface="+mn-lt"/>
              </a:rPr>
              <a:t>Fair Dealing in </a:t>
            </a:r>
            <a:r>
              <a:rPr lang="en-US" b="1" dirty="0" smtClean="0">
                <a:solidFill>
                  <a:srgbClr val="FF0000"/>
                </a:solidFill>
              </a:rPr>
              <a:t>Canada</a:t>
            </a:r>
            <a:r>
              <a:rPr lang="en-US" dirty="0" smtClean="0">
                <a:solidFill>
                  <a:srgbClr val="FFFF00"/>
                </a:solidFill>
              </a:rPr>
              <a:t>:</a:t>
            </a:r>
            <a:r>
              <a:rPr lang="en-US" dirty="0" smtClean="0"/>
              <a:t/>
            </a:r>
            <a:br>
              <a:rPr lang="en-US" dirty="0" smtClean="0"/>
            </a:br>
            <a:r>
              <a:rPr lang="en-US" dirty="0" smtClean="0"/>
              <a:t>  </a:t>
            </a:r>
            <a:r>
              <a:rPr lang="en-US" dirty="0"/>
              <a:t> </a:t>
            </a:r>
            <a:r>
              <a:rPr lang="en-US" dirty="0" smtClean="0"/>
              <a:t>        </a:t>
            </a:r>
            <a:r>
              <a:rPr lang="en-US" dirty="0" smtClean="0">
                <a:solidFill>
                  <a:schemeClr val="accent5"/>
                </a:solidFill>
              </a:rPr>
              <a:t> </a:t>
            </a:r>
            <a:r>
              <a:rPr lang="en-US" b="1" dirty="0" smtClean="0">
                <a:solidFill>
                  <a:schemeClr val="accent5"/>
                </a:solidFill>
                <a:latin typeface="Apple Chancery"/>
                <a:cs typeface="Apple Chancery"/>
              </a:rPr>
              <a:t>Enter </a:t>
            </a:r>
            <a:r>
              <a:rPr lang="en-US" b="1" dirty="0">
                <a:solidFill>
                  <a:schemeClr val="accent5"/>
                </a:solidFill>
                <a:latin typeface="Apple Chancery"/>
                <a:cs typeface="Apple Chancery"/>
              </a:rPr>
              <a:t>User </a:t>
            </a:r>
            <a:r>
              <a:rPr lang="en-US" b="1" dirty="0" smtClean="0">
                <a:solidFill>
                  <a:schemeClr val="accent5"/>
                </a:solidFill>
                <a:latin typeface="Apple Chancery"/>
                <a:cs typeface="Apple Chancery"/>
              </a:rPr>
              <a:t>Rights…</a:t>
            </a:r>
            <a:endParaRPr lang="en-US" dirty="0">
              <a:solidFill>
                <a:schemeClr val="accent5"/>
              </a:solidFill>
            </a:endParaRPr>
          </a:p>
        </p:txBody>
      </p:sp>
      <p:sp>
        <p:nvSpPr>
          <p:cNvPr id="3" name="Content Placeholder 2"/>
          <p:cNvSpPr>
            <a:spLocks noGrp="1"/>
          </p:cNvSpPr>
          <p:nvPr>
            <p:ph sz="quarter" idx="10"/>
          </p:nvPr>
        </p:nvSpPr>
        <p:spPr>
          <a:xfrm>
            <a:off x="0" y="1544062"/>
            <a:ext cx="9144000" cy="4764692"/>
          </a:xfrm>
        </p:spPr>
        <p:txBody>
          <a:bodyPr>
            <a:normAutofit/>
          </a:bodyPr>
          <a:lstStyle/>
          <a:p>
            <a:pPr marL="0" indent="0">
              <a:buNone/>
            </a:pPr>
            <a:r>
              <a:rPr lang="en-US" b="1" dirty="0" smtClean="0">
                <a:solidFill>
                  <a:srgbClr val="008000"/>
                </a:solidFill>
              </a:rPr>
              <a:t>           </a:t>
            </a:r>
            <a:r>
              <a:rPr lang="en-US" b="1" dirty="0" smtClean="0">
                <a:solidFill>
                  <a:srgbClr val="FFFF00"/>
                </a:solidFill>
                <a:latin typeface="+mn-lt"/>
              </a:rPr>
              <a:t>Recent SCC “User” paradigm shifts</a:t>
            </a:r>
          </a:p>
          <a:p>
            <a:pPr marL="0" indent="0">
              <a:buNone/>
            </a:pPr>
            <a:r>
              <a:rPr lang="en-US" b="1" dirty="0" smtClean="0">
                <a:solidFill>
                  <a:srgbClr val="FFFF00"/>
                </a:solidFill>
                <a:latin typeface="+mn-lt"/>
              </a:rPr>
              <a:t>                 </a:t>
            </a:r>
            <a:r>
              <a:rPr lang="en-US" b="1" dirty="0" smtClean="0">
                <a:solidFill>
                  <a:schemeClr val="accent5"/>
                </a:solidFill>
                <a:latin typeface="+mn-lt"/>
              </a:rPr>
              <a:t>USERS ARE CREATORS TOO</a:t>
            </a:r>
            <a:endParaRPr lang="en-US" dirty="0">
              <a:solidFill>
                <a:schemeClr val="accent5"/>
              </a:solidFill>
              <a:latin typeface="+mn-lt"/>
            </a:endParaRPr>
          </a:p>
          <a:p>
            <a:r>
              <a:rPr lang="en-US" dirty="0" smtClean="0">
                <a:solidFill>
                  <a:srgbClr val="FFFFFF"/>
                </a:solidFill>
                <a:latin typeface="+mn-lt"/>
              </a:rPr>
              <a:t>August 2012 </a:t>
            </a:r>
            <a:r>
              <a:rPr lang="en-US" dirty="0">
                <a:solidFill>
                  <a:srgbClr val="FFFFFF"/>
                </a:solidFill>
                <a:latin typeface="+mn-lt"/>
              </a:rPr>
              <a:t>“Copyright </a:t>
            </a:r>
            <a:r>
              <a:rPr lang="en-US" dirty="0" err="1">
                <a:solidFill>
                  <a:srgbClr val="FFFFFF"/>
                </a:solidFill>
                <a:latin typeface="+mn-lt"/>
              </a:rPr>
              <a:t>Pentalogy</a:t>
            </a:r>
            <a:r>
              <a:rPr lang="en-US" dirty="0">
                <a:solidFill>
                  <a:srgbClr val="FFFFFF"/>
                </a:solidFill>
                <a:latin typeface="+mn-lt"/>
              </a:rPr>
              <a:t>” &amp; previous cases</a:t>
            </a:r>
          </a:p>
          <a:p>
            <a:r>
              <a:rPr lang="en-US" b="1" dirty="0">
                <a:solidFill>
                  <a:srgbClr val="FFFF00"/>
                </a:solidFill>
                <a:latin typeface="+mn-lt"/>
              </a:rPr>
              <a:t>Moving from fair dealing as an exception to copyright infringement </a:t>
            </a:r>
            <a:r>
              <a:rPr lang="en-US" b="1" i="1" dirty="0">
                <a:solidFill>
                  <a:srgbClr val="FFFF00"/>
                </a:solidFill>
                <a:latin typeface="+mn-lt"/>
              </a:rPr>
              <a:t>towards</a:t>
            </a:r>
            <a:r>
              <a:rPr lang="en-US" b="1" dirty="0">
                <a:solidFill>
                  <a:srgbClr val="FFFF00"/>
                </a:solidFill>
                <a:latin typeface="+mn-lt"/>
              </a:rPr>
              <a:t> proactive “User Rights”</a:t>
            </a:r>
          </a:p>
          <a:p>
            <a:r>
              <a:rPr lang="en-US" dirty="0">
                <a:solidFill>
                  <a:srgbClr val="FFFFFF"/>
                </a:solidFill>
                <a:latin typeface="+mn-lt"/>
              </a:rPr>
              <a:t>Right to Link (</a:t>
            </a:r>
            <a:r>
              <a:rPr lang="en-US" i="1" dirty="0">
                <a:solidFill>
                  <a:srgbClr val="FFFFFF"/>
                </a:solidFill>
                <a:latin typeface="+mn-lt"/>
              </a:rPr>
              <a:t>Crookes v. Newton</a:t>
            </a:r>
            <a:r>
              <a:rPr lang="en-US" dirty="0">
                <a:solidFill>
                  <a:srgbClr val="FFFFFF"/>
                </a:solidFill>
                <a:latin typeface="+mn-lt"/>
              </a:rPr>
              <a:t>)</a:t>
            </a:r>
          </a:p>
          <a:p>
            <a:r>
              <a:rPr lang="en-US" dirty="0">
                <a:solidFill>
                  <a:srgbClr val="FFFFFF"/>
                </a:solidFill>
                <a:latin typeface="+mn-lt"/>
              </a:rPr>
              <a:t>Right to longer iTunes previews</a:t>
            </a:r>
          </a:p>
          <a:p>
            <a:r>
              <a:rPr lang="en-US" dirty="0">
                <a:solidFill>
                  <a:srgbClr val="FFFFFF"/>
                </a:solidFill>
                <a:latin typeface="+mn-lt"/>
              </a:rPr>
              <a:t>Tech Neutrality</a:t>
            </a:r>
          </a:p>
          <a:p>
            <a:r>
              <a:rPr lang="en-US" b="1" dirty="0">
                <a:solidFill>
                  <a:srgbClr val="FFFF00"/>
                </a:solidFill>
                <a:latin typeface="+mn-lt"/>
              </a:rPr>
              <a:t>Fair dealing is to be assessed from the point of view of the purchaser/user</a:t>
            </a:r>
          </a:p>
          <a:p>
            <a:r>
              <a:rPr lang="en-US" dirty="0">
                <a:solidFill>
                  <a:schemeClr val="bg1"/>
                </a:solidFill>
                <a:latin typeface="+mn-lt"/>
              </a:rPr>
              <a:t>“Research” need not be associated with traditional intellectual pursuits</a:t>
            </a:r>
          </a:p>
          <a:p>
            <a:pPr marL="0" indent="0">
              <a:buNone/>
            </a:pPr>
            <a:endParaRPr lang="en-US" sz="1900" dirty="0"/>
          </a:p>
        </p:txBody>
      </p:sp>
      <p:pic>
        <p:nvPicPr>
          <p:cNvPr id="7" name="Content Placeholder 3" descr="Flag_of_Canada.png"/>
          <p:cNvPicPr>
            <a:picLocks noChangeAspect="1"/>
          </p:cNvPicPr>
          <p:nvPr/>
        </p:nvPicPr>
        <p:blipFill>
          <a:blip r:embed="rId2" cstate="screen">
            <a:extLst>
              <a:ext uri="{28A0092B-C50C-407E-A947-70E740481C1C}">
                <a14:useLocalDpi xmlns:a14="http://schemas.microsoft.com/office/drawing/2010/main"/>
              </a:ext>
            </a:extLst>
          </a:blip>
          <a:srcRect t="-2469" b="-2469"/>
          <a:stretch>
            <a:fillRect/>
          </a:stretch>
        </p:blipFill>
        <p:spPr>
          <a:xfrm>
            <a:off x="6700960" y="130343"/>
            <a:ext cx="2310406" cy="1212250"/>
          </a:xfrm>
          <a:prstGeom prst="rect">
            <a:avLst/>
          </a:prstGeom>
        </p:spPr>
      </p:pic>
    </p:spTree>
    <p:extLst>
      <p:ext uri="{BB962C8B-B14F-4D97-AF65-F5344CB8AC3E}">
        <p14:creationId xmlns:p14="http://schemas.microsoft.com/office/powerpoint/2010/main" val="1817989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1163"/>
          </a:xfrm>
        </p:spPr>
        <p:txBody>
          <a:bodyPr>
            <a:normAutofit/>
          </a:bodyPr>
          <a:lstStyle/>
          <a:p>
            <a:r>
              <a:rPr lang="en-US" sz="4800" b="1" dirty="0" smtClean="0">
                <a:solidFill>
                  <a:srgbClr val="FFFF00"/>
                </a:solidFill>
              </a:rPr>
              <a:t>    SCC </a:t>
            </a:r>
            <a:r>
              <a:rPr lang="en-US" sz="4800" b="1" dirty="0" err="1" smtClean="0">
                <a:solidFill>
                  <a:srgbClr val="FFFF00"/>
                </a:solidFill>
              </a:rPr>
              <a:t>Penatalogy</a:t>
            </a:r>
            <a:r>
              <a:rPr lang="en-US" sz="4800" b="1" dirty="0" smtClean="0">
                <a:solidFill>
                  <a:srgbClr val="FFFF00"/>
                </a:solidFill>
              </a:rPr>
              <a:t>...</a:t>
            </a:r>
            <a:r>
              <a:rPr lang="en-US" sz="4800" b="1" dirty="0" smtClean="0">
                <a:solidFill>
                  <a:srgbClr val="FFFF00"/>
                </a:solidFill>
                <a:latin typeface="Lucida Handwriting"/>
                <a:cs typeface="Lucida Handwriting"/>
              </a:rPr>
              <a:t>words</a:t>
            </a:r>
            <a:endParaRPr lang="en-US" sz="4800" b="1" dirty="0">
              <a:solidFill>
                <a:srgbClr val="FFFF00"/>
              </a:solidFill>
              <a:latin typeface="Apple Chancery"/>
              <a:cs typeface="Apple Chancery"/>
            </a:endParaRPr>
          </a:p>
        </p:txBody>
      </p:sp>
      <p:sp>
        <p:nvSpPr>
          <p:cNvPr id="3" name="Content Placeholder 2"/>
          <p:cNvSpPr>
            <a:spLocks noGrp="1"/>
          </p:cNvSpPr>
          <p:nvPr>
            <p:ph sz="quarter" idx="10"/>
          </p:nvPr>
        </p:nvSpPr>
        <p:spPr>
          <a:xfrm>
            <a:off x="0" y="906736"/>
            <a:ext cx="9144000" cy="5468823"/>
          </a:xfrm>
        </p:spPr>
        <p:txBody>
          <a:bodyPr>
            <a:normAutofit/>
          </a:bodyPr>
          <a:lstStyle/>
          <a:p>
            <a:pPr marL="0" indent="0">
              <a:buNone/>
            </a:pPr>
            <a:r>
              <a:rPr lang="en-US" dirty="0" smtClean="0"/>
              <a:t>Abella J. for the majority in </a:t>
            </a:r>
            <a:r>
              <a:rPr lang="en-US" i="1" dirty="0" smtClean="0">
                <a:solidFill>
                  <a:srgbClr val="000000"/>
                </a:solidFill>
              </a:rPr>
              <a:t>Alberta (Education) v. Canadian Copyright Licensing Agency (Access Copyrigh</a:t>
            </a:r>
            <a:r>
              <a:rPr lang="en-US" i="1" dirty="0" smtClean="0">
                <a:solidFill>
                  <a:schemeClr val="tx1"/>
                </a:solidFill>
              </a:rPr>
              <a:t>t</a:t>
            </a:r>
            <a:r>
              <a:rPr lang="en-US" dirty="0" smtClean="0">
                <a:solidFill>
                  <a:schemeClr val="tx1"/>
                </a:solidFill>
              </a:rPr>
              <a:t>) </a:t>
            </a:r>
            <a:r>
              <a:rPr lang="en-US" dirty="0" smtClean="0"/>
              <a:t>2012 SCC 37</a:t>
            </a:r>
          </a:p>
          <a:p>
            <a:pPr marL="0" indent="0">
              <a:buNone/>
            </a:pPr>
            <a:r>
              <a:rPr lang="en-US" b="1" dirty="0" smtClean="0">
                <a:solidFill>
                  <a:schemeClr val="tx1"/>
                </a:solidFill>
              </a:rPr>
              <a:t>“…fair dealing is a “user’s right”, and the relevant perspective when considering whether the dealing is for an allowable purpose…is that of the user…”</a:t>
            </a:r>
          </a:p>
          <a:p>
            <a:pPr marL="0" indent="0">
              <a:buNone/>
            </a:pPr>
            <a:r>
              <a:rPr lang="en-US" dirty="0" smtClean="0">
                <a:solidFill>
                  <a:schemeClr val="tx1">
                    <a:lumMod val="65000"/>
                    <a:lumOff val="35000"/>
                  </a:schemeClr>
                </a:solidFill>
              </a:rPr>
              <a:t>Abella J. for the Court in </a:t>
            </a:r>
            <a:r>
              <a:rPr lang="en-US" dirty="0" smtClean="0">
                <a:solidFill>
                  <a:schemeClr val="tx1"/>
                </a:solidFill>
              </a:rPr>
              <a:t>Society of composers, Authors and Music Publishers of Canada v. Bell Canada </a:t>
            </a:r>
            <a:r>
              <a:rPr lang="en-US" dirty="0" smtClean="0">
                <a:solidFill>
                  <a:schemeClr val="tx1">
                    <a:lumMod val="65000"/>
                    <a:lumOff val="35000"/>
                  </a:schemeClr>
                </a:solidFill>
              </a:rPr>
              <a:t>2012 SCC 36</a:t>
            </a:r>
          </a:p>
          <a:p>
            <a:pPr marL="0" indent="0">
              <a:buNone/>
            </a:pPr>
            <a:r>
              <a:rPr lang="en-US" b="1" dirty="0" smtClean="0">
                <a:solidFill>
                  <a:schemeClr val="tx1"/>
                </a:solidFill>
              </a:rPr>
              <a:t>“Further, given the ease and magnitude with which digital works are disseminated over the Internet, focusing on the “aggregate” amount of the dealing in cases involving digital works could well lead to disproportionate findings of unfairness when compared with non-digital works.”</a:t>
            </a:r>
          </a:p>
          <a:p>
            <a:pPr marL="0" indent="0">
              <a:buNone/>
            </a:pPr>
            <a:r>
              <a:rPr lang="en-US" sz="2000" dirty="0" smtClean="0">
                <a:solidFill>
                  <a:srgbClr val="3366FF"/>
                </a:solidFill>
              </a:rPr>
              <a:t>See also: </a:t>
            </a:r>
            <a:r>
              <a:rPr lang="en-US" sz="2000" dirty="0" smtClean="0">
                <a:solidFill>
                  <a:schemeClr val="accent2"/>
                </a:solidFill>
              </a:rPr>
              <a:t>“Copyright Fair Use Cases of the United States Supreme Court</a:t>
            </a:r>
            <a:r>
              <a:rPr lang="en-US" sz="2000" dirty="0">
                <a:solidFill>
                  <a:schemeClr val="accent2"/>
                </a:solidFill>
              </a:rPr>
              <a:t>” </a:t>
            </a:r>
            <a:r>
              <a:rPr lang="en-US" sz="1400" dirty="0">
                <a:solidFill>
                  <a:schemeClr val="accent2"/>
                </a:solidFill>
                <a:hlinkClick r:id="rId2"/>
              </a:rPr>
              <a:t>http://www.ipwatchdog.com/2012/10/05/copyright-fair-use-cases-of-the-united-states-supreme-court/id=26225</a:t>
            </a:r>
            <a:r>
              <a:rPr lang="en-US" sz="1400" dirty="0" smtClean="0">
                <a:solidFill>
                  <a:schemeClr val="accent2"/>
                </a:solidFill>
                <a:hlinkClick r:id="rId2"/>
              </a:rPr>
              <a:t>/</a:t>
            </a:r>
            <a:endParaRPr lang="en-US" sz="1400" dirty="0" smtClean="0">
              <a:solidFill>
                <a:schemeClr val="accent2"/>
              </a:solidFill>
            </a:endParaRPr>
          </a:p>
          <a:p>
            <a:pPr>
              <a:buFontTx/>
              <a:buChar char="•"/>
            </a:pPr>
            <a:endParaRPr lang="en-US" dirty="0">
              <a:solidFill>
                <a:schemeClr val="accent2"/>
              </a:solidFill>
            </a:endParaRPr>
          </a:p>
          <a:p>
            <a:pPr>
              <a:buFontTx/>
              <a:buChar char="•"/>
            </a:pPr>
            <a:endParaRPr lang="en-US" dirty="0">
              <a:solidFill>
                <a:schemeClr val="accent2"/>
              </a:solidFill>
            </a:endParaRPr>
          </a:p>
          <a:p>
            <a:pPr marL="0" indent="0">
              <a:buNone/>
            </a:pPr>
            <a:endParaRPr lang="en-US" sz="2800" dirty="0">
              <a:solidFill>
                <a:schemeClr val="tx1"/>
              </a:solidFill>
            </a:endParaRPr>
          </a:p>
        </p:txBody>
      </p:sp>
      <p:sp>
        <p:nvSpPr>
          <p:cNvPr id="6" name="Content Placeholder 2"/>
          <p:cNvSpPr txBox="1">
            <a:spLocks/>
          </p:cNvSpPr>
          <p:nvPr/>
        </p:nvSpPr>
        <p:spPr>
          <a:xfrm>
            <a:off x="0" y="906736"/>
            <a:ext cx="9144000" cy="5468823"/>
          </a:xfrm>
          <a:prstGeom prst="rect">
            <a:avLst/>
          </a:prstGeom>
        </p:spPr>
        <p:txBody>
          <a:bodyPr vert="horz" lIns="76200" tIns="76200" rIns="76200" bIns="76200" rtlCol="0">
            <a:normAutofit/>
          </a:bodyPr>
          <a:lstStyle>
            <a:lvl1pPr marL="342900" indent="-3429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4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chemeClr val="bg1"/>
                </a:solidFill>
                <a:latin typeface="+mn-lt"/>
              </a:rPr>
              <a:t>Abella J. for the majority in </a:t>
            </a:r>
            <a:r>
              <a:rPr lang="en-US" i="1" dirty="0" smtClean="0">
                <a:solidFill>
                  <a:schemeClr val="bg1"/>
                </a:solidFill>
                <a:latin typeface="+mn-lt"/>
              </a:rPr>
              <a:t>Alberta (Education) v. Canadian Copyright Licensing Agency (Access Copyright</a:t>
            </a:r>
            <a:r>
              <a:rPr lang="en-US" dirty="0" smtClean="0">
                <a:solidFill>
                  <a:schemeClr val="bg1"/>
                </a:solidFill>
                <a:latin typeface="+mn-lt"/>
              </a:rPr>
              <a:t>) 2012 SCC 37</a:t>
            </a:r>
          </a:p>
          <a:p>
            <a:pPr marL="0" indent="0">
              <a:buFont typeface="Arial"/>
              <a:buNone/>
            </a:pPr>
            <a:r>
              <a:rPr lang="en-US" b="1" dirty="0" smtClean="0">
                <a:solidFill>
                  <a:schemeClr val="bg1"/>
                </a:solidFill>
                <a:latin typeface="+mn-lt"/>
              </a:rPr>
              <a:t>“…fair dealing is a “user’s right”, and the relevant perspective when considering whether the dealing is for an allowable purpose…is that of the user…”</a:t>
            </a:r>
          </a:p>
          <a:p>
            <a:pPr marL="0" indent="0">
              <a:buFont typeface="Arial"/>
              <a:buNone/>
            </a:pPr>
            <a:r>
              <a:rPr lang="en-US" dirty="0" smtClean="0">
                <a:solidFill>
                  <a:schemeClr val="bg1"/>
                </a:solidFill>
                <a:latin typeface="+mn-lt"/>
              </a:rPr>
              <a:t>Abella J. for the Court in Society of composers, Authors and Music Publishers of Canada v. Bell Canada 2012 SCC 36</a:t>
            </a:r>
          </a:p>
          <a:p>
            <a:pPr marL="0" indent="0">
              <a:buFont typeface="Arial"/>
              <a:buNone/>
            </a:pPr>
            <a:r>
              <a:rPr lang="en-US" b="1" dirty="0" smtClean="0">
                <a:solidFill>
                  <a:schemeClr val="bg1"/>
                </a:solidFill>
                <a:latin typeface="+mn-lt"/>
              </a:rPr>
              <a:t>“Further, given the ease and magnitude with which digital works are disseminated over the Internet, focusing on the “aggregate” amount of the dealing in cases involving digital works could well lead to disproportionate findings of unfairness when compared with non-digital works.”</a:t>
            </a:r>
          </a:p>
          <a:p>
            <a:pPr marL="0" indent="0">
              <a:buFont typeface="Arial"/>
              <a:buNone/>
            </a:pPr>
            <a:r>
              <a:rPr lang="en-US" sz="2000" dirty="0" smtClean="0">
                <a:solidFill>
                  <a:srgbClr val="FFFF00"/>
                </a:solidFill>
                <a:latin typeface="+mn-lt"/>
              </a:rPr>
              <a:t>See also: “Copyright Fair Use Cases of the United States Supreme Court” </a:t>
            </a:r>
            <a:r>
              <a:rPr lang="en-US" sz="1400" dirty="0" smtClean="0">
                <a:solidFill>
                  <a:schemeClr val="accent2"/>
                </a:solidFill>
                <a:hlinkClick r:id="rId2"/>
              </a:rPr>
              <a:t>http://www.ipwatchdog.com/2012/10/05/copyright-fair-use-cases-of-the-united-states-supreme-court/id=26225/</a:t>
            </a:r>
            <a:endParaRPr lang="en-US" sz="1400" dirty="0" smtClean="0">
              <a:solidFill>
                <a:schemeClr val="accent2"/>
              </a:solidFill>
            </a:endParaRPr>
          </a:p>
          <a:p>
            <a:pPr>
              <a:buFontTx/>
              <a:buChar char="•"/>
            </a:pPr>
            <a:endParaRPr lang="en-US" dirty="0" smtClean="0">
              <a:solidFill>
                <a:schemeClr val="accent2"/>
              </a:solidFill>
            </a:endParaRPr>
          </a:p>
          <a:p>
            <a:pPr>
              <a:buFontTx/>
              <a:buChar char="•"/>
            </a:pPr>
            <a:endParaRPr lang="en-US" dirty="0" smtClean="0">
              <a:solidFill>
                <a:schemeClr val="accent2"/>
              </a:solidFill>
            </a:endParaRPr>
          </a:p>
          <a:p>
            <a:pPr marL="0" indent="0">
              <a:buFont typeface="Arial"/>
              <a:buNone/>
            </a:pPr>
            <a:endParaRPr lang="en-US" sz="2800" dirty="0">
              <a:solidFill>
                <a:schemeClr val="tx1"/>
              </a:solidFill>
            </a:endParaRPr>
          </a:p>
        </p:txBody>
      </p:sp>
      <p:pic>
        <p:nvPicPr>
          <p:cNvPr id="8" name="Content Placeholder 3" descr="120px-Supreme_Court_of_Canada.jpg"/>
          <p:cNvPicPr>
            <a:picLocks noChangeAspect="1"/>
          </p:cNvPicPr>
          <p:nvPr/>
        </p:nvPicPr>
        <p:blipFill rotWithShape="1">
          <a:blip r:embed="rId3" cstate="screen">
            <a:extLst>
              <a:ext uri="{28A0092B-C50C-407E-A947-70E740481C1C}">
                <a14:useLocalDpi xmlns:a14="http://schemas.microsoft.com/office/drawing/2010/main"/>
              </a:ext>
            </a:extLst>
          </a:blip>
          <a:srcRect b="-654"/>
          <a:stretch/>
        </p:blipFill>
        <p:spPr>
          <a:xfrm>
            <a:off x="4249898" y="5311608"/>
            <a:ext cx="1416634" cy="1259370"/>
          </a:xfrm>
          <a:prstGeom prst="rect">
            <a:avLst/>
          </a:prstGeom>
        </p:spPr>
      </p:pic>
    </p:spTree>
    <p:extLst>
      <p:ext uri="{BB962C8B-B14F-4D97-AF65-F5344CB8AC3E}">
        <p14:creationId xmlns:p14="http://schemas.microsoft.com/office/powerpoint/2010/main" val="98037090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857"/>
          </a:xfrm>
        </p:spPr>
        <p:txBody>
          <a:bodyPr>
            <a:normAutofit fontScale="90000"/>
          </a:bodyPr>
          <a:lstStyle/>
          <a:p>
            <a:r>
              <a:rPr lang="en-US" sz="3600" b="1" dirty="0" smtClean="0"/>
              <a:t/>
            </a:r>
            <a:br>
              <a:rPr lang="en-US" sz="3600" b="1" dirty="0" smtClean="0"/>
            </a:br>
            <a:r>
              <a:rPr lang="en-US" sz="3600" b="1" dirty="0" smtClean="0"/>
              <a:t>   </a:t>
            </a:r>
            <a:r>
              <a:rPr lang="en-US" sz="3600" b="1" dirty="0" smtClean="0">
                <a:solidFill>
                  <a:schemeClr val="tx1"/>
                </a:solidFill>
                <a:latin typeface="American Typewriter"/>
                <a:cs typeface="American Typewriter"/>
              </a:rPr>
              <a:t>Non</a:t>
            </a:r>
            <a:r>
              <a:rPr lang="en-US" sz="3600" b="1" dirty="0">
                <a:solidFill>
                  <a:schemeClr val="tx1"/>
                </a:solidFill>
                <a:latin typeface="American Typewriter"/>
                <a:cs typeface="American Typewriter"/>
              </a:rPr>
              <a:t>-commercial user-generated </a:t>
            </a:r>
            <a:r>
              <a:rPr lang="en-US" sz="3600" b="1" dirty="0" smtClean="0">
                <a:solidFill>
                  <a:schemeClr val="tx1"/>
                </a:solidFill>
                <a:latin typeface="American Typewriter"/>
                <a:cs typeface="American Typewriter"/>
              </a:rPr>
              <a:t>content  </a:t>
            </a:r>
            <a:r>
              <a:rPr lang="en-US" sz="3600" b="1" dirty="0" smtClean="0"/>
              <a:t/>
            </a:r>
            <a:br>
              <a:rPr lang="en-US" sz="3600" b="1" dirty="0" smtClean="0"/>
            </a:br>
            <a:r>
              <a:rPr lang="en-US" sz="3600" b="1" dirty="0"/>
              <a:t> </a:t>
            </a:r>
            <a:r>
              <a:rPr lang="en-US" sz="3600" b="1" dirty="0" smtClean="0"/>
              <a:t>           </a:t>
            </a:r>
            <a:r>
              <a:rPr lang="en-US" sz="3600" b="1" dirty="0" smtClean="0">
                <a:solidFill>
                  <a:srgbClr val="161616"/>
                </a:solidFill>
              </a:rPr>
              <a:t> </a:t>
            </a:r>
            <a:r>
              <a:rPr lang="en-US" sz="3600" b="1" dirty="0" smtClean="0">
                <a:solidFill>
                  <a:srgbClr val="8A0F39"/>
                </a:solidFill>
              </a:rPr>
              <a:t>(Copyright Act, Canada)</a:t>
            </a:r>
            <a:r>
              <a:rPr lang="en-US" b="1" dirty="0">
                <a:solidFill>
                  <a:srgbClr val="161616"/>
                </a:solidFill>
              </a:rPr>
              <a:t/>
            </a:r>
            <a:br>
              <a:rPr lang="en-US" b="1" dirty="0">
                <a:solidFill>
                  <a:srgbClr val="161616"/>
                </a:solidFill>
              </a:rPr>
            </a:br>
            <a:endParaRPr lang="en-US" dirty="0">
              <a:solidFill>
                <a:srgbClr val="161616"/>
              </a:solidFill>
            </a:endParaRPr>
          </a:p>
        </p:txBody>
      </p:sp>
      <p:sp>
        <p:nvSpPr>
          <p:cNvPr id="3" name="Content Placeholder 2"/>
          <p:cNvSpPr>
            <a:spLocks noGrp="1"/>
          </p:cNvSpPr>
          <p:nvPr>
            <p:ph sz="quarter" idx="10"/>
          </p:nvPr>
        </p:nvSpPr>
        <p:spPr>
          <a:xfrm>
            <a:off x="108857" y="1124857"/>
            <a:ext cx="9035143" cy="5116286"/>
          </a:xfrm>
        </p:spPr>
        <p:txBody>
          <a:bodyPr>
            <a:normAutofit fontScale="77500" lnSpcReduction="20000"/>
          </a:bodyPr>
          <a:lstStyle/>
          <a:p>
            <a:pPr marL="0" indent="0">
              <a:buNone/>
            </a:pPr>
            <a:r>
              <a:rPr lang="en-US" b="1" dirty="0" smtClean="0"/>
              <a:t>29.21</a:t>
            </a:r>
            <a:r>
              <a:rPr lang="en-US" dirty="0"/>
              <a:t> (1) It is </a:t>
            </a:r>
            <a:r>
              <a:rPr lang="en-US" dirty="0">
                <a:solidFill>
                  <a:srgbClr val="0000FF"/>
                </a:solidFill>
              </a:rPr>
              <a:t>not an infringement of copyright</a:t>
            </a:r>
            <a:r>
              <a:rPr lang="en-US" dirty="0"/>
              <a:t> for an individual </a:t>
            </a:r>
            <a:r>
              <a:rPr lang="en-US" dirty="0">
                <a:solidFill>
                  <a:srgbClr val="660066"/>
                </a:solidFill>
              </a:rPr>
              <a:t>to use an </a:t>
            </a:r>
            <a:endParaRPr lang="en-US" dirty="0" smtClean="0">
              <a:solidFill>
                <a:srgbClr val="660066"/>
              </a:solidFill>
            </a:endParaRPr>
          </a:p>
          <a:p>
            <a:pPr marL="0" indent="0">
              <a:buNone/>
            </a:pPr>
            <a:r>
              <a:rPr lang="en-US" dirty="0" smtClean="0">
                <a:solidFill>
                  <a:srgbClr val="660066"/>
                </a:solidFill>
              </a:rPr>
              <a:t>existing </a:t>
            </a:r>
            <a:r>
              <a:rPr lang="en-US" dirty="0">
                <a:solidFill>
                  <a:srgbClr val="660066"/>
                </a:solidFill>
              </a:rPr>
              <a:t>work </a:t>
            </a:r>
            <a:r>
              <a:rPr lang="en-US" dirty="0"/>
              <a:t>or other subject-matter or copy of one, which has been </a:t>
            </a:r>
            <a:endParaRPr lang="en-US" dirty="0" smtClean="0"/>
          </a:p>
          <a:p>
            <a:pPr marL="0" indent="0">
              <a:buNone/>
            </a:pPr>
            <a:r>
              <a:rPr lang="en-US" dirty="0" smtClean="0"/>
              <a:t>published </a:t>
            </a:r>
            <a:r>
              <a:rPr lang="en-US" dirty="0"/>
              <a:t>or otherwise made available to the public, </a:t>
            </a:r>
            <a:r>
              <a:rPr lang="en-US" dirty="0">
                <a:solidFill>
                  <a:srgbClr val="660066"/>
                </a:solidFill>
              </a:rPr>
              <a:t>in the creation of a </a:t>
            </a:r>
            <a:endParaRPr lang="en-US" dirty="0" smtClean="0">
              <a:solidFill>
                <a:srgbClr val="660066"/>
              </a:solidFill>
            </a:endParaRPr>
          </a:p>
          <a:p>
            <a:pPr marL="0" indent="0">
              <a:buNone/>
            </a:pPr>
            <a:r>
              <a:rPr lang="en-US" dirty="0" smtClean="0">
                <a:solidFill>
                  <a:srgbClr val="660066"/>
                </a:solidFill>
              </a:rPr>
              <a:t>new </a:t>
            </a:r>
            <a:r>
              <a:rPr lang="en-US" dirty="0">
                <a:solidFill>
                  <a:srgbClr val="660066"/>
                </a:solidFill>
              </a:rPr>
              <a:t>work </a:t>
            </a:r>
            <a:r>
              <a:rPr lang="en-US" dirty="0"/>
              <a:t>or other subject-matter in which copyright subsists and for the </a:t>
            </a:r>
            <a:endParaRPr lang="en-US" dirty="0" smtClean="0"/>
          </a:p>
          <a:p>
            <a:pPr marL="0" indent="0">
              <a:buNone/>
            </a:pPr>
            <a:r>
              <a:rPr lang="en-US" dirty="0" smtClean="0"/>
              <a:t>individual </a:t>
            </a:r>
            <a:r>
              <a:rPr lang="en-US" dirty="0"/>
              <a:t>— or, with the individual’s authorization, a member of their </a:t>
            </a:r>
            <a:endParaRPr lang="en-US" dirty="0" smtClean="0"/>
          </a:p>
          <a:p>
            <a:pPr marL="0" indent="0">
              <a:buNone/>
            </a:pPr>
            <a:r>
              <a:rPr lang="en-US" dirty="0" smtClean="0"/>
              <a:t>household </a:t>
            </a:r>
            <a:r>
              <a:rPr lang="en-US" dirty="0"/>
              <a:t>— to use the new work or other subject-matter or to authorize an </a:t>
            </a:r>
            <a:endParaRPr lang="en-US" dirty="0" smtClean="0"/>
          </a:p>
          <a:p>
            <a:pPr marL="0" indent="0">
              <a:buNone/>
            </a:pPr>
            <a:r>
              <a:rPr lang="en-US" dirty="0" smtClean="0"/>
              <a:t>intermediary </a:t>
            </a:r>
            <a:r>
              <a:rPr lang="en-US" dirty="0"/>
              <a:t>to disseminate it, </a:t>
            </a:r>
            <a:r>
              <a:rPr lang="en-US" b="1" dirty="0" smtClean="0">
                <a:solidFill>
                  <a:srgbClr val="0000FF"/>
                </a:solidFill>
              </a:rPr>
              <a:t>if</a:t>
            </a:r>
          </a:p>
          <a:p>
            <a:pPr marL="0" indent="0">
              <a:buNone/>
            </a:pPr>
            <a:r>
              <a:rPr lang="en-US" dirty="0" smtClean="0"/>
              <a:t>(</a:t>
            </a:r>
            <a:r>
              <a:rPr lang="en-US" i="1" dirty="0"/>
              <a:t>a</a:t>
            </a:r>
            <a:r>
              <a:rPr lang="en-US" dirty="0"/>
              <a:t>) the use of, or the authorization to disseminate, the new work or other </a:t>
            </a:r>
            <a:endParaRPr lang="en-US" dirty="0" smtClean="0"/>
          </a:p>
          <a:p>
            <a:pPr marL="0" indent="0">
              <a:buNone/>
            </a:pPr>
            <a:r>
              <a:rPr lang="en-US" dirty="0" smtClean="0"/>
              <a:t>subject</a:t>
            </a:r>
            <a:r>
              <a:rPr lang="en-US" dirty="0"/>
              <a:t>-matter is done </a:t>
            </a:r>
            <a:r>
              <a:rPr lang="en-US" dirty="0">
                <a:solidFill>
                  <a:srgbClr val="FF0000"/>
                </a:solidFill>
              </a:rPr>
              <a:t>solely for non-commercial purposes</a:t>
            </a:r>
            <a:r>
              <a:rPr lang="en-US" dirty="0" smtClean="0"/>
              <a:t>;</a:t>
            </a:r>
          </a:p>
          <a:p>
            <a:pPr marL="0" indent="0">
              <a:buNone/>
            </a:pPr>
            <a:r>
              <a:rPr lang="en-US" dirty="0" smtClean="0"/>
              <a:t>(</a:t>
            </a:r>
            <a:r>
              <a:rPr lang="en-US" i="1" dirty="0"/>
              <a:t>b</a:t>
            </a:r>
            <a:r>
              <a:rPr lang="en-US" dirty="0"/>
              <a:t>) the </a:t>
            </a:r>
            <a:r>
              <a:rPr lang="en-US" dirty="0">
                <a:solidFill>
                  <a:srgbClr val="FF0000"/>
                </a:solidFill>
              </a:rPr>
              <a:t>source</a:t>
            </a:r>
            <a:r>
              <a:rPr lang="en-US" dirty="0"/>
              <a:t> — and, if given in the source, the name of the author, performer, </a:t>
            </a:r>
            <a:endParaRPr lang="en-US" dirty="0" smtClean="0"/>
          </a:p>
          <a:p>
            <a:pPr marL="0" indent="0">
              <a:buNone/>
            </a:pPr>
            <a:r>
              <a:rPr lang="en-US" dirty="0" smtClean="0"/>
              <a:t>maker </a:t>
            </a:r>
            <a:r>
              <a:rPr lang="en-US" dirty="0"/>
              <a:t>or broadcaster — of the existing work or other subject-matter or copy of </a:t>
            </a:r>
            <a:endParaRPr lang="en-US" dirty="0" smtClean="0"/>
          </a:p>
          <a:p>
            <a:pPr marL="0" indent="0">
              <a:buNone/>
            </a:pPr>
            <a:r>
              <a:rPr lang="en-US" dirty="0" smtClean="0"/>
              <a:t>it </a:t>
            </a:r>
            <a:r>
              <a:rPr lang="en-US" dirty="0"/>
              <a:t>are </a:t>
            </a:r>
            <a:r>
              <a:rPr lang="en-US" dirty="0">
                <a:solidFill>
                  <a:srgbClr val="FF0000"/>
                </a:solidFill>
              </a:rPr>
              <a:t>mentioned, if it is reasonable in the circumstances to do so</a:t>
            </a:r>
            <a:r>
              <a:rPr lang="en-US" dirty="0" smtClean="0"/>
              <a:t>;</a:t>
            </a:r>
          </a:p>
          <a:p>
            <a:pPr marL="0" indent="0">
              <a:buNone/>
            </a:pPr>
            <a:r>
              <a:rPr lang="en-US" dirty="0" smtClean="0"/>
              <a:t>(</a:t>
            </a:r>
            <a:r>
              <a:rPr lang="en-US" i="1" dirty="0"/>
              <a:t>c</a:t>
            </a:r>
            <a:r>
              <a:rPr lang="en-US" dirty="0"/>
              <a:t>) the individual had </a:t>
            </a:r>
            <a:r>
              <a:rPr lang="en-US" dirty="0">
                <a:solidFill>
                  <a:srgbClr val="FF0000"/>
                </a:solidFill>
              </a:rPr>
              <a:t>reasonable grounds to believe</a:t>
            </a:r>
            <a:r>
              <a:rPr lang="en-US" dirty="0"/>
              <a:t> that the existing work or </a:t>
            </a:r>
            <a:endParaRPr lang="en-US" dirty="0" smtClean="0"/>
          </a:p>
          <a:p>
            <a:pPr marL="0" indent="0">
              <a:buNone/>
            </a:pPr>
            <a:r>
              <a:rPr lang="en-US" dirty="0" smtClean="0"/>
              <a:t>other </a:t>
            </a:r>
            <a:r>
              <a:rPr lang="en-US" dirty="0"/>
              <a:t>subject-matter or copy of it, as the case may be, was </a:t>
            </a:r>
            <a:r>
              <a:rPr lang="en-US" dirty="0">
                <a:solidFill>
                  <a:srgbClr val="FF0000"/>
                </a:solidFill>
              </a:rPr>
              <a:t>not infringing </a:t>
            </a:r>
            <a:endParaRPr lang="en-US" dirty="0" smtClean="0">
              <a:solidFill>
                <a:srgbClr val="FF0000"/>
              </a:solidFill>
            </a:endParaRPr>
          </a:p>
          <a:p>
            <a:pPr marL="0" indent="0">
              <a:buNone/>
            </a:pPr>
            <a:r>
              <a:rPr lang="en-US" dirty="0" smtClean="0"/>
              <a:t>copyright</a:t>
            </a:r>
            <a:r>
              <a:rPr lang="en-US" dirty="0"/>
              <a:t>; </a:t>
            </a:r>
            <a:r>
              <a:rPr lang="en-US" b="1" dirty="0">
                <a:solidFill>
                  <a:schemeClr val="tx1"/>
                </a:solidFill>
              </a:rPr>
              <a:t>and</a:t>
            </a:r>
          </a:p>
          <a:p>
            <a:pPr marL="0" indent="0">
              <a:buNone/>
            </a:pPr>
            <a:r>
              <a:rPr lang="en-US" dirty="0" smtClean="0"/>
              <a:t>(</a:t>
            </a:r>
            <a:r>
              <a:rPr lang="en-US" i="1" dirty="0"/>
              <a:t>d</a:t>
            </a:r>
            <a:r>
              <a:rPr lang="en-US" dirty="0"/>
              <a:t>) the use of, or the authorization to disseminate, the </a:t>
            </a:r>
            <a:r>
              <a:rPr lang="en-US" dirty="0">
                <a:solidFill>
                  <a:srgbClr val="FF0000"/>
                </a:solidFill>
              </a:rPr>
              <a:t>new work </a:t>
            </a:r>
            <a:r>
              <a:rPr lang="en-US" dirty="0"/>
              <a:t>or other </a:t>
            </a:r>
            <a:endParaRPr lang="en-US" dirty="0" smtClean="0"/>
          </a:p>
          <a:p>
            <a:pPr marL="0" indent="0">
              <a:buNone/>
            </a:pPr>
            <a:r>
              <a:rPr lang="en-US" dirty="0" smtClean="0"/>
              <a:t>subject</a:t>
            </a:r>
            <a:r>
              <a:rPr lang="en-US" dirty="0"/>
              <a:t>-matter </a:t>
            </a:r>
            <a:r>
              <a:rPr lang="en-US" dirty="0">
                <a:solidFill>
                  <a:srgbClr val="FF0000"/>
                </a:solidFill>
              </a:rPr>
              <a:t>does not have a substantial adverse effect</a:t>
            </a:r>
            <a:r>
              <a:rPr lang="en-US" dirty="0"/>
              <a:t>, financial or </a:t>
            </a:r>
            <a:endParaRPr lang="en-US" dirty="0" smtClean="0"/>
          </a:p>
          <a:p>
            <a:pPr marL="0" indent="0">
              <a:buNone/>
            </a:pPr>
            <a:r>
              <a:rPr lang="en-US" dirty="0" smtClean="0"/>
              <a:t>otherwise</a:t>
            </a:r>
            <a:r>
              <a:rPr lang="en-US" dirty="0"/>
              <a:t>, </a:t>
            </a:r>
            <a:r>
              <a:rPr lang="en-US" dirty="0">
                <a:solidFill>
                  <a:srgbClr val="FF0000"/>
                </a:solidFill>
              </a:rPr>
              <a:t>on the exploitation </a:t>
            </a:r>
            <a:r>
              <a:rPr lang="en-US" dirty="0"/>
              <a:t>or potential exploitation </a:t>
            </a:r>
            <a:r>
              <a:rPr lang="en-US" dirty="0">
                <a:solidFill>
                  <a:srgbClr val="FF0000"/>
                </a:solidFill>
              </a:rPr>
              <a:t>of the existing work </a:t>
            </a:r>
            <a:r>
              <a:rPr lang="en-US" dirty="0"/>
              <a:t>or </a:t>
            </a:r>
            <a:endParaRPr lang="en-US" dirty="0" smtClean="0"/>
          </a:p>
          <a:p>
            <a:pPr marL="0" indent="0">
              <a:buNone/>
            </a:pPr>
            <a:r>
              <a:rPr lang="en-US" dirty="0" smtClean="0"/>
              <a:t>other </a:t>
            </a:r>
            <a:r>
              <a:rPr lang="en-US" dirty="0"/>
              <a:t>subject-matter — or copy of it — or on an existing or potential market for </a:t>
            </a:r>
            <a:endParaRPr lang="en-US" dirty="0" smtClean="0"/>
          </a:p>
          <a:p>
            <a:pPr marL="0" indent="0">
              <a:buNone/>
            </a:pPr>
            <a:r>
              <a:rPr lang="en-US" dirty="0" smtClean="0"/>
              <a:t>it</a:t>
            </a:r>
            <a:r>
              <a:rPr lang="en-US" dirty="0"/>
              <a:t>, including that the new work or other subject-matter is not a substitute for the </a:t>
            </a:r>
            <a:endParaRPr lang="en-US" dirty="0" smtClean="0"/>
          </a:p>
          <a:p>
            <a:pPr marL="0" indent="0">
              <a:buNone/>
            </a:pPr>
            <a:r>
              <a:rPr lang="en-US" dirty="0" smtClean="0"/>
              <a:t>existing </a:t>
            </a:r>
            <a:r>
              <a:rPr lang="en-US" dirty="0"/>
              <a:t>one.</a:t>
            </a:r>
          </a:p>
        </p:txBody>
      </p:sp>
    </p:spTree>
    <p:extLst>
      <p:ext uri="{BB962C8B-B14F-4D97-AF65-F5344CB8AC3E}">
        <p14:creationId xmlns:p14="http://schemas.microsoft.com/office/powerpoint/2010/main" val="1072980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6428"/>
          </a:xfrm>
        </p:spPr>
        <p:txBody>
          <a:bodyPr>
            <a:normAutofit/>
          </a:bodyPr>
          <a:lstStyle/>
          <a:p>
            <a:r>
              <a:rPr lang="en-US" b="1" dirty="0" smtClean="0">
                <a:solidFill>
                  <a:schemeClr val="bg1"/>
                </a:solidFill>
                <a:latin typeface="+mn-lt"/>
              </a:rPr>
              <a:t>   PWF: </a:t>
            </a:r>
            <a:r>
              <a:rPr lang="en-US" sz="3200" b="1" dirty="0" smtClean="0">
                <a:solidFill>
                  <a:srgbClr val="FFFF00"/>
                </a:solidFill>
                <a:latin typeface="American Typewriter"/>
                <a:cs typeface="American Typewriter"/>
              </a:rPr>
              <a:t>Raise Thresholds for IP Protection</a:t>
            </a:r>
            <a:endParaRPr lang="en-US" sz="3200" b="1" dirty="0">
              <a:solidFill>
                <a:srgbClr val="FFFF00"/>
              </a:solidFill>
              <a:latin typeface="American Typewriter"/>
              <a:cs typeface="American Typewriter"/>
            </a:endParaRPr>
          </a:p>
        </p:txBody>
      </p:sp>
      <p:sp>
        <p:nvSpPr>
          <p:cNvPr id="3" name="Content Placeholder 2"/>
          <p:cNvSpPr>
            <a:spLocks noGrp="1"/>
          </p:cNvSpPr>
          <p:nvPr>
            <p:ph sz="quarter" idx="10"/>
          </p:nvPr>
        </p:nvSpPr>
        <p:spPr>
          <a:xfrm>
            <a:off x="457200" y="1156428"/>
            <a:ext cx="8686800" cy="5701571"/>
          </a:xfrm>
        </p:spPr>
        <p:txBody>
          <a:bodyPr>
            <a:normAutofit/>
          </a:bodyPr>
          <a:lstStyle/>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2000" i="1" dirty="0" smtClean="0">
                <a:solidFill>
                  <a:srgbClr val="FFFF00"/>
                </a:solidFill>
                <a:latin typeface="+mn-lt"/>
              </a:rPr>
              <a:t>“</a:t>
            </a:r>
            <a:r>
              <a:rPr lang="en-US" sz="2000" i="1" dirty="0">
                <a:solidFill>
                  <a:srgbClr val="FFFF00"/>
                </a:solidFill>
                <a:latin typeface="+mn-lt"/>
              </a:rPr>
              <a:t>The Innovation Dilemma: Intellectual Property </a:t>
            </a:r>
            <a:r>
              <a:rPr lang="en-US" sz="2000" i="1" dirty="0" smtClean="0">
                <a:solidFill>
                  <a:srgbClr val="FFFF00"/>
                </a:solidFill>
                <a:latin typeface="+mn-lt"/>
              </a:rPr>
              <a:t>and the </a:t>
            </a:r>
            <a:r>
              <a:rPr lang="en-US" sz="2000" i="1" dirty="0">
                <a:solidFill>
                  <a:srgbClr val="FFFF00"/>
                </a:solidFill>
                <a:latin typeface="+mn-lt"/>
              </a:rPr>
              <a:t>Historical Legacy of Cumulative Creativity” </a:t>
            </a:r>
            <a:r>
              <a:rPr lang="en-US" sz="2000" i="1" dirty="0" smtClean="0">
                <a:solidFill>
                  <a:srgbClr val="FFFF00"/>
                </a:solidFill>
                <a:latin typeface="+mn-lt"/>
              </a:rPr>
              <a:t> </a:t>
            </a:r>
            <a:r>
              <a:rPr lang="en-US" sz="2000" dirty="0" smtClean="0">
                <a:solidFill>
                  <a:srgbClr val="FFFF00"/>
                </a:solidFill>
                <a:latin typeface="+mn-lt"/>
              </a:rPr>
              <a:t>Dutﬁeld </a:t>
            </a:r>
            <a:r>
              <a:rPr lang="en-US" sz="2000" dirty="0">
                <a:solidFill>
                  <a:srgbClr val="FFFF00"/>
                </a:solidFill>
                <a:latin typeface="+mn-lt"/>
              </a:rPr>
              <a:t>&amp; </a:t>
            </a:r>
            <a:r>
              <a:rPr lang="en-US" sz="2000" dirty="0" err="1">
                <a:solidFill>
                  <a:srgbClr val="FFFF00"/>
                </a:solidFill>
                <a:latin typeface="+mn-lt"/>
              </a:rPr>
              <a:t>Suthersanen</a:t>
            </a:r>
            <a:r>
              <a:rPr lang="en-US" sz="2000" dirty="0">
                <a:solidFill>
                  <a:srgbClr val="FFFF00"/>
                </a:solidFill>
                <a:latin typeface="+mn-lt"/>
              </a:rPr>
              <a:t> </a:t>
            </a:r>
            <a:r>
              <a:rPr lang="en-US" sz="2000" b="1" dirty="0">
                <a:solidFill>
                  <a:srgbClr val="FFFF00"/>
                </a:solidFill>
                <a:latin typeface="+mn-lt"/>
              </a:rPr>
              <a:t>(U.K.</a:t>
            </a:r>
            <a:r>
              <a:rPr lang="en-US" sz="2000" b="1" dirty="0" smtClean="0">
                <a:solidFill>
                  <a:srgbClr val="FFFF00"/>
                </a:solidFill>
                <a:latin typeface="+mn-lt"/>
              </a:rPr>
              <a:t>)  </a:t>
            </a:r>
          </a:p>
          <a:p>
            <a:pPr marL="0" indent="0">
              <a:buNone/>
            </a:pPr>
            <a:r>
              <a:rPr lang="en-US" sz="1400" dirty="0">
                <a:hlinkClick r:id="rId2"/>
              </a:rPr>
              <a:t>http://www.academia.edu/860340/</a:t>
            </a:r>
            <a:endParaRPr lang="en-US" sz="1400" dirty="0"/>
          </a:p>
          <a:p>
            <a:pPr marL="0" indent="0">
              <a:buNone/>
            </a:pPr>
            <a:endParaRPr lang="en-US" sz="2000" dirty="0"/>
          </a:p>
        </p:txBody>
      </p:sp>
      <p:pic>
        <p:nvPicPr>
          <p:cNvPr id="4" name="Content Placeholder 3" descr="Hurdles_Bislett_Games_200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7974" y="1156428"/>
            <a:ext cx="7447538" cy="3629665"/>
          </a:xfrm>
          <a:prstGeom prst="rect">
            <a:avLst/>
          </a:prstGeom>
        </p:spPr>
      </p:pic>
    </p:spTree>
    <p:extLst>
      <p:ext uri="{BB962C8B-B14F-4D97-AF65-F5344CB8AC3E}">
        <p14:creationId xmlns:p14="http://schemas.microsoft.com/office/powerpoint/2010/main" val="2312198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79233" cy="1016000"/>
          </a:xfrm>
        </p:spPr>
        <p:txBody>
          <a:bodyPr>
            <a:normAutofit/>
          </a:bodyPr>
          <a:lstStyle/>
          <a:p>
            <a:r>
              <a:rPr lang="en-US" dirty="0" smtClean="0"/>
              <a:t>  </a:t>
            </a:r>
            <a:endParaRPr lang="en-US" dirty="0"/>
          </a:p>
        </p:txBody>
      </p:sp>
      <p:sp>
        <p:nvSpPr>
          <p:cNvPr id="3" name="Content Placeholder 2"/>
          <p:cNvSpPr>
            <a:spLocks noGrp="1"/>
          </p:cNvSpPr>
          <p:nvPr>
            <p:ph sz="quarter" idx="10"/>
          </p:nvPr>
        </p:nvSpPr>
        <p:spPr>
          <a:xfrm>
            <a:off x="0" y="130717"/>
            <a:ext cx="9144000" cy="5595417"/>
          </a:xfrm>
        </p:spPr>
        <p:txBody>
          <a:bodyPr>
            <a:normAutofit/>
          </a:bodyPr>
          <a:lstStyle/>
          <a:p>
            <a:pPr marL="0" indent="0">
              <a:buNone/>
            </a:pPr>
            <a:r>
              <a:rPr lang="en-US" sz="3600" b="1" dirty="0" smtClean="0">
                <a:solidFill>
                  <a:srgbClr val="000000"/>
                </a:solidFill>
              </a:rPr>
              <a:t>     </a:t>
            </a:r>
            <a:r>
              <a:rPr lang="en-US" sz="3600" b="1" dirty="0" smtClean="0">
                <a:solidFill>
                  <a:srgbClr val="000000"/>
                </a:solidFill>
                <a:latin typeface="+mn-lt"/>
              </a:rPr>
              <a:t>    </a:t>
            </a:r>
            <a:r>
              <a:rPr lang="en-US" sz="4000" b="1" dirty="0" smtClean="0">
                <a:solidFill>
                  <a:srgbClr val="FFFF00"/>
                </a:solidFill>
                <a:latin typeface="+mn-lt"/>
              </a:rPr>
              <a:t>P</a:t>
            </a:r>
            <a:r>
              <a:rPr lang="en-US" sz="4000" b="1" dirty="0" smtClean="0">
                <a:solidFill>
                  <a:srgbClr val="FF0000"/>
                </a:solidFill>
                <a:latin typeface="+mn-lt"/>
              </a:rPr>
              <a:t>OSSIBLE </a:t>
            </a:r>
            <a:r>
              <a:rPr lang="en-US" sz="4000" b="1" dirty="0">
                <a:solidFill>
                  <a:srgbClr val="FFFF00"/>
                </a:solidFill>
                <a:latin typeface="+mn-lt"/>
              </a:rPr>
              <a:t>W</a:t>
            </a:r>
            <a:r>
              <a:rPr lang="en-US" sz="4000" b="1" dirty="0">
                <a:solidFill>
                  <a:srgbClr val="A6A600"/>
                </a:solidFill>
                <a:latin typeface="+mn-lt"/>
              </a:rPr>
              <a:t>AYS </a:t>
            </a:r>
            <a:r>
              <a:rPr lang="en-US" sz="4000" b="1" dirty="0">
                <a:solidFill>
                  <a:srgbClr val="FFFF00"/>
                </a:solidFill>
                <a:latin typeface="+mn-lt"/>
              </a:rPr>
              <a:t>F</a:t>
            </a:r>
            <a:r>
              <a:rPr lang="en-US" sz="4000" b="1" dirty="0">
                <a:solidFill>
                  <a:srgbClr val="008000"/>
                </a:solidFill>
                <a:latin typeface="+mn-lt"/>
              </a:rPr>
              <a:t>ORWARD</a:t>
            </a:r>
            <a:r>
              <a:rPr lang="en-US" sz="6000" b="1" dirty="0">
                <a:solidFill>
                  <a:srgbClr val="008000"/>
                </a:solidFill>
                <a:latin typeface="+mn-lt"/>
              </a:rPr>
              <a:t/>
            </a:r>
            <a:br>
              <a:rPr lang="en-US" sz="6000" b="1" dirty="0">
                <a:solidFill>
                  <a:srgbClr val="008000"/>
                </a:solidFill>
                <a:latin typeface="+mn-lt"/>
              </a:rPr>
            </a:br>
            <a:r>
              <a:rPr lang="en-US" sz="6000" b="1" dirty="0"/>
              <a:t> </a:t>
            </a:r>
            <a:r>
              <a:rPr lang="en-US" sz="6000" b="1" dirty="0" smtClean="0"/>
              <a:t> </a:t>
            </a:r>
          </a:p>
          <a:p>
            <a:pPr marL="0" indent="0">
              <a:buNone/>
            </a:pPr>
            <a:r>
              <a:rPr lang="en-US" sz="6000" dirty="0" smtClean="0">
                <a:solidFill>
                  <a:schemeClr val="tx1"/>
                </a:solidFill>
              </a:rPr>
              <a:t> </a:t>
            </a:r>
            <a:r>
              <a:rPr lang="en-US" sz="6000" dirty="0" smtClean="0">
                <a:solidFill>
                  <a:schemeClr val="bg1"/>
                </a:solidFill>
                <a:latin typeface="+mn-lt"/>
              </a:rPr>
              <a:t> </a:t>
            </a:r>
            <a:r>
              <a:rPr lang="en-US" sz="6000" b="1" dirty="0" smtClean="0">
                <a:solidFill>
                  <a:schemeClr val="bg1"/>
                </a:solidFill>
                <a:latin typeface="+mn-lt"/>
              </a:rPr>
              <a:t>Isn’t </a:t>
            </a:r>
            <a:r>
              <a:rPr lang="en-US" sz="6000" b="1" dirty="0">
                <a:solidFill>
                  <a:schemeClr val="bg1"/>
                </a:solidFill>
                <a:latin typeface="+mn-lt"/>
              </a:rPr>
              <a:t>i</a:t>
            </a:r>
            <a:r>
              <a:rPr lang="en-US" sz="6000" b="1" dirty="0" smtClean="0">
                <a:solidFill>
                  <a:schemeClr val="bg1"/>
                </a:solidFill>
                <a:latin typeface="+mn-lt"/>
              </a:rPr>
              <a:t>t </a:t>
            </a:r>
            <a:r>
              <a:rPr lang="en-US" sz="6000" b="1" dirty="0" smtClean="0">
                <a:solidFill>
                  <a:schemeClr val="accent4">
                    <a:lumMod val="40000"/>
                    <a:lumOff val="60000"/>
                  </a:schemeClr>
                </a:solidFill>
                <a:latin typeface="+mn-lt"/>
              </a:rPr>
              <a:t>Barter </a:t>
            </a:r>
            <a:r>
              <a:rPr lang="en-US" sz="6000" b="1" dirty="0">
                <a:solidFill>
                  <a:schemeClr val="accent4">
                    <a:lumMod val="40000"/>
                    <a:lumOff val="60000"/>
                  </a:schemeClr>
                </a:solidFill>
                <a:latin typeface="+mn-lt"/>
              </a:rPr>
              <a:t>Not </a:t>
            </a:r>
            <a:r>
              <a:rPr lang="en-US" sz="6000" b="1" dirty="0" smtClean="0">
                <a:solidFill>
                  <a:schemeClr val="accent4">
                    <a:lumMod val="40000"/>
                    <a:lumOff val="60000"/>
                  </a:schemeClr>
                </a:solidFill>
                <a:latin typeface="+mn-lt"/>
              </a:rPr>
              <a:t>Theft  </a:t>
            </a:r>
          </a:p>
          <a:p>
            <a:pPr marL="0" indent="0">
              <a:buNone/>
            </a:pPr>
            <a:r>
              <a:rPr lang="en-US" sz="6000" dirty="0"/>
              <a:t> </a:t>
            </a:r>
            <a:r>
              <a:rPr lang="en-US" sz="6000" dirty="0" smtClean="0"/>
              <a:t>   </a:t>
            </a:r>
            <a:r>
              <a:rPr lang="en-US" sz="4400" dirty="0" smtClean="0">
                <a:solidFill>
                  <a:schemeClr val="bg1"/>
                </a:solidFill>
                <a:latin typeface="+mn-lt"/>
              </a:rPr>
              <a:t>(</a:t>
            </a:r>
            <a:r>
              <a:rPr lang="en-US" sz="4400" dirty="0">
                <a:solidFill>
                  <a:schemeClr val="bg1"/>
                </a:solidFill>
                <a:latin typeface="+mn-lt"/>
              </a:rPr>
              <a:t>Piracy) </a:t>
            </a:r>
            <a:r>
              <a:rPr lang="en-US" sz="6000" b="1" u="sng" dirty="0" smtClean="0">
                <a:solidFill>
                  <a:srgbClr val="FFFF00"/>
                </a:solidFill>
              </a:rPr>
              <a:t>IF</a:t>
            </a:r>
            <a:r>
              <a:rPr lang="en-US" sz="6000" dirty="0" smtClean="0"/>
              <a:t> </a:t>
            </a:r>
            <a:r>
              <a:rPr lang="en-US" sz="6000" dirty="0">
                <a:solidFill>
                  <a:srgbClr val="CCFFCC"/>
                </a:solidFill>
                <a:latin typeface="+mn-lt"/>
              </a:rPr>
              <a:t>We Are </a:t>
            </a:r>
            <a:r>
              <a:rPr lang="en-US" sz="6000" dirty="0" smtClean="0">
                <a:solidFill>
                  <a:srgbClr val="CCFFCC"/>
                </a:solidFill>
                <a:latin typeface="+mn-lt"/>
              </a:rPr>
              <a:t>All </a:t>
            </a:r>
            <a:r>
              <a:rPr lang="en-US" sz="6000" dirty="0" smtClean="0">
                <a:solidFill>
                  <a:srgbClr val="008000"/>
                </a:solidFill>
              </a:rPr>
              <a:t> </a:t>
            </a:r>
          </a:p>
          <a:p>
            <a:pPr marL="0" indent="0">
              <a:buNone/>
            </a:pPr>
            <a:r>
              <a:rPr lang="en-US" sz="6000" dirty="0"/>
              <a:t> </a:t>
            </a:r>
            <a:r>
              <a:rPr lang="en-US" sz="6000" dirty="0" smtClean="0">
                <a:solidFill>
                  <a:srgbClr val="FFFF00"/>
                </a:solidFill>
              </a:rPr>
              <a:t>   </a:t>
            </a:r>
            <a:r>
              <a:rPr lang="en-US" sz="6000" b="1" dirty="0" smtClean="0">
                <a:solidFill>
                  <a:srgbClr val="FFFF00"/>
                </a:solidFill>
              </a:rPr>
              <a:t>Creators</a:t>
            </a:r>
            <a:r>
              <a:rPr lang="en-US" sz="6000" dirty="0">
                <a:solidFill>
                  <a:srgbClr val="FFFFFF"/>
                </a:solidFill>
              </a:rPr>
              <a:t>?</a:t>
            </a:r>
          </a:p>
        </p:txBody>
      </p:sp>
      <p:pic>
        <p:nvPicPr>
          <p:cNvPr id="5" name="Content Placeholder 7" descr="DSC_0103.jpg"/>
          <p:cNvPicPr>
            <a:picLocks noChangeAspect="1"/>
          </p:cNvPicPr>
          <p:nvPr/>
        </p:nvPicPr>
        <p:blipFill rotWithShape="1">
          <a:blip r:embed="rId2" cstate="screen">
            <a:extLst>
              <a:ext uri="{28A0092B-C50C-407E-A947-70E740481C1C}">
                <a14:useLocalDpi xmlns:a14="http://schemas.microsoft.com/office/drawing/2010/main"/>
              </a:ext>
            </a:extLst>
          </a:blip>
          <a:srcRect l="-1256" r="-157"/>
          <a:stretch/>
        </p:blipFill>
        <p:spPr>
          <a:xfrm>
            <a:off x="1176558" y="4312042"/>
            <a:ext cx="2446492" cy="1626167"/>
          </a:xfrm>
          <a:prstGeom prst="rect">
            <a:avLst/>
          </a:prstGeom>
        </p:spPr>
      </p:pic>
      <p:pic>
        <p:nvPicPr>
          <p:cNvPr id="6" name="Content Placeholder 3" descr="J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7478" y="3548046"/>
            <a:ext cx="3545836" cy="2390164"/>
          </a:xfrm>
          <a:prstGeom prst="rect">
            <a:avLst/>
          </a:prstGeom>
        </p:spPr>
      </p:pic>
    </p:spTree>
    <p:extLst>
      <p:ext uri="{BB962C8B-B14F-4D97-AF65-F5344CB8AC3E}">
        <p14:creationId xmlns:p14="http://schemas.microsoft.com/office/powerpoint/2010/main" val="13302020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0978"/>
            <a:ext cx="9143999" cy="1395998"/>
          </a:xfrm>
        </p:spPr>
        <p:txBody>
          <a:bodyPr>
            <a:normAutofit fontScale="90000"/>
          </a:bodyPr>
          <a:lstStyle/>
          <a:p>
            <a:r>
              <a:rPr lang="en-US" b="1" dirty="0" smtClean="0">
                <a:solidFill>
                  <a:srgbClr val="000000"/>
                </a:solidFill>
              </a:rPr>
              <a:t>          </a:t>
            </a:r>
            <a:r>
              <a:rPr lang="en-US" b="1" dirty="0" smtClean="0">
                <a:solidFill>
                  <a:schemeClr val="bg1"/>
                </a:solidFill>
              </a:rPr>
              <a:t>P</a:t>
            </a:r>
            <a:r>
              <a:rPr lang="en-US" b="1" dirty="0" smtClean="0">
                <a:solidFill>
                  <a:srgbClr val="FF0000"/>
                </a:solidFill>
              </a:rPr>
              <a:t>OSSIBLE </a:t>
            </a:r>
            <a:r>
              <a:rPr lang="en-US" b="1" dirty="0">
                <a:solidFill>
                  <a:srgbClr val="FFFFFF"/>
                </a:solidFill>
              </a:rPr>
              <a:t>W</a:t>
            </a:r>
            <a:r>
              <a:rPr lang="en-US" b="1" dirty="0">
                <a:solidFill>
                  <a:srgbClr val="A6A600"/>
                </a:solidFill>
              </a:rPr>
              <a:t>AYS </a:t>
            </a:r>
            <a:r>
              <a:rPr lang="en-US" b="1" dirty="0" smtClean="0">
                <a:solidFill>
                  <a:srgbClr val="FFFFFF"/>
                </a:solidFill>
              </a:rPr>
              <a:t>F</a:t>
            </a:r>
            <a:r>
              <a:rPr lang="en-US" b="1" dirty="0" smtClean="0">
                <a:solidFill>
                  <a:srgbClr val="008000"/>
                </a:solidFill>
              </a:rPr>
              <a:t>ORWARD</a:t>
            </a:r>
            <a:br>
              <a:rPr lang="en-US" b="1" dirty="0" smtClean="0">
                <a:solidFill>
                  <a:srgbClr val="008000"/>
                </a:solidFill>
              </a:rPr>
            </a:br>
            <a:r>
              <a:rPr lang="en-US" b="1" dirty="0" smtClean="0">
                <a:solidFill>
                  <a:srgbClr val="008000"/>
                </a:solidFill>
              </a:rPr>
              <a:t>          </a:t>
            </a:r>
            <a:r>
              <a:rPr lang="en-US" sz="3600" b="1" dirty="0" smtClean="0">
                <a:solidFill>
                  <a:srgbClr val="FFFF00"/>
                </a:solidFill>
                <a:latin typeface="+mn-lt"/>
              </a:rPr>
              <a:t>Double Standard Test yields answer?</a:t>
            </a:r>
            <a:endParaRPr lang="en-US" sz="3600" b="1" dirty="0">
              <a:solidFill>
                <a:srgbClr val="FFFF00"/>
              </a:solidFill>
              <a:latin typeface="+mn-lt"/>
            </a:endParaRPr>
          </a:p>
        </p:txBody>
      </p:sp>
      <p:sp>
        <p:nvSpPr>
          <p:cNvPr id="3" name="Content Placeholder 2"/>
          <p:cNvSpPr>
            <a:spLocks noGrp="1"/>
          </p:cNvSpPr>
          <p:nvPr>
            <p:ph sz="quarter" idx="10"/>
          </p:nvPr>
        </p:nvSpPr>
        <p:spPr>
          <a:xfrm>
            <a:off x="1339902" y="1295020"/>
            <a:ext cx="7804098" cy="4756706"/>
          </a:xfrm>
        </p:spPr>
        <p:txBody>
          <a:bodyPr>
            <a:normAutofit/>
          </a:bodyPr>
          <a:lstStyle/>
          <a:p>
            <a:pPr marL="0" indent="0">
              <a:buNone/>
            </a:pPr>
            <a:endParaRPr lang="en-US" b="1" dirty="0" smtClean="0">
              <a:solidFill>
                <a:schemeClr val="bg1"/>
              </a:solidFill>
            </a:endParaRPr>
          </a:p>
          <a:p>
            <a:pPr marL="0" indent="0">
              <a:buNone/>
            </a:pPr>
            <a:r>
              <a:rPr lang="en-US" sz="3600" b="1" dirty="0" smtClean="0">
                <a:solidFill>
                  <a:schemeClr val="accent5"/>
                </a:solidFill>
                <a:latin typeface="+mn-lt"/>
              </a:rPr>
              <a:t>ETHICAL SOLUTION?: </a:t>
            </a:r>
            <a:r>
              <a:rPr lang="en-US" sz="3600" dirty="0" smtClean="0">
                <a:solidFill>
                  <a:schemeClr val="bg1"/>
                </a:solidFill>
                <a:latin typeface="+mn-lt"/>
              </a:rPr>
              <a:t>Embedding a </a:t>
            </a:r>
            <a:r>
              <a:rPr lang="en-US" sz="3600" b="1" dirty="0" smtClean="0">
                <a:solidFill>
                  <a:schemeClr val="bg1"/>
                </a:solidFill>
                <a:latin typeface="+mn-lt"/>
              </a:rPr>
              <a:t>“Do Unto Others” </a:t>
            </a:r>
            <a:r>
              <a:rPr lang="en-US" sz="3600" dirty="0" smtClean="0">
                <a:solidFill>
                  <a:schemeClr val="bg1"/>
                </a:solidFill>
                <a:latin typeface="+mn-lt"/>
              </a:rPr>
              <a:t>algorithm rule-set which permits us to use the digital bits of others </a:t>
            </a:r>
            <a:r>
              <a:rPr lang="en-US" sz="3600" b="1" dirty="0" smtClean="0">
                <a:solidFill>
                  <a:schemeClr val="bg1"/>
                </a:solidFill>
                <a:latin typeface="+mn-lt"/>
              </a:rPr>
              <a:t>if we share ours to the same standard. </a:t>
            </a:r>
          </a:p>
          <a:p>
            <a:pPr marL="0" indent="0">
              <a:buNone/>
            </a:pPr>
            <a:endParaRPr lang="en-US" sz="3600" b="1" dirty="0" smtClean="0">
              <a:solidFill>
                <a:schemeClr val="bg1"/>
              </a:solidFill>
              <a:latin typeface="+mn-lt"/>
            </a:endParaRPr>
          </a:p>
          <a:p>
            <a:pPr marL="0" indent="0">
              <a:buNone/>
            </a:pPr>
            <a:r>
              <a:rPr lang="en-US" sz="4800" b="1" dirty="0" smtClean="0">
                <a:solidFill>
                  <a:schemeClr val="accent5"/>
                </a:solidFill>
                <a:effectLst>
                  <a:reflection blurRad="6350" stA="55000" endA="50" endPos="85000" dist="60007" dir="5400000" sy="-100000" algn="bl" rotWithShape="0"/>
                </a:effectLst>
                <a:latin typeface="+mn-lt"/>
                <a:cs typeface="Arial"/>
              </a:rPr>
              <a:t>Barter </a:t>
            </a:r>
            <a:r>
              <a:rPr lang="en-US" sz="4800" b="1" u="sng" dirty="0" smtClean="0">
                <a:solidFill>
                  <a:schemeClr val="accent5"/>
                </a:solidFill>
                <a:effectLst>
                  <a:reflection blurRad="6350" stA="55000" endA="50" endPos="85000" dist="60007" dir="5400000" sy="-100000" algn="bl" rotWithShape="0"/>
                </a:effectLst>
                <a:latin typeface="+mn-lt"/>
                <a:cs typeface="Arial"/>
              </a:rPr>
              <a:t>not </a:t>
            </a:r>
            <a:r>
              <a:rPr lang="en-US" sz="4800" b="1" dirty="0">
                <a:solidFill>
                  <a:schemeClr val="accent5"/>
                </a:solidFill>
                <a:effectLst>
                  <a:reflection blurRad="6350" stA="55000" endA="50" endPos="85000" dist="60007" dir="5400000" sy="-100000" algn="bl" rotWithShape="0"/>
                </a:effectLst>
                <a:latin typeface="+mn-lt"/>
                <a:cs typeface="Arial"/>
              </a:rPr>
              <a:t> </a:t>
            </a:r>
            <a:r>
              <a:rPr lang="en-US" sz="4800" b="1" dirty="0" smtClean="0">
                <a:solidFill>
                  <a:schemeClr val="accent5"/>
                </a:solidFill>
                <a:effectLst>
                  <a:reflection blurRad="6350" stA="55000" endA="50" endPos="85000" dist="60007" dir="5400000" sy="-100000" algn="bl" rotWithShape="0"/>
                </a:effectLst>
                <a:latin typeface="+mn-lt"/>
                <a:cs typeface="Arial"/>
              </a:rPr>
              <a:t>infringement.</a:t>
            </a:r>
          </a:p>
          <a:p>
            <a:endParaRPr lang="en-US" dirty="0"/>
          </a:p>
          <a:p>
            <a:endParaRPr lang="en-US" dirty="0"/>
          </a:p>
          <a:p>
            <a:endParaRPr lang="en-US" dirty="0"/>
          </a:p>
        </p:txBody>
      </p:sp>
      <p:pic>
        <p:nvPicPr>
          <p:cNvPr id="4" name="Content Placeholder 3" descr="file0002046329908.jpg"/>
          <p:cNvPicPr>
            <a:picLocks noChangeAspect="1"/>
          </p:cNvPicPr>
          <p:nvPr/>
        </p:nvPicPr>
        <p:blipFill rotWithShape="1">
          <a:blip r:embed="rId2" cstate="screen">
            <a:extLst>
              <a:ext uri="{28A0092B-C50C-407E-A947-70E740481C1C}">
                <a14:useLocalDpi xmlns:a14="http://schemas.microsoft.com/office/drawing/2010/main"/>
              </a:ext>
            </a:extLst>
          </a:blip>
          <a:srcRect t="-1632"/>
          <a:stretch/>
        </p:blipFill>
        <p:spPr>
          <a:xfrm>
            <a:off x="0" y="4382630"/>
            <a:ext cx="789902" cy="1220820"/>
          </a:xfrm>
          <a:prstGeom prst="rect">
            <a:avLst/>
          </a:prstGeom>
        </p:spPr>
      </p:pic>
    </p:spTree>
    <p:extLst>
      <p:ext uri="{BB962C8B-B14F-4D97-AF65-F5344CB8AC3E}">
        <p14:creationId xmlns:p14="http://schemas.microsoft.com/office/powerpoint/2010/main" val="3501129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13216" cy="910612"/>
          </a:xfrm>
        </p:spPr>
        <p:txBody>
          <a:bodyPr>
            <a:normAutofit fontScale="90000"/>
          </a:bodyPr>
          <a:lstStyle/>
          <a:p>
            <a:r>
              <a:rPr lang="en-US" sz="3200" dirty="0">
                <a:solidFill>
                  <a:srgbClr val="000000"/>
                </a:solidFill>
              </a:rPr>
              <a:t> </a:t>
            </a:r>
            <a:r>
              <a:rPr lang="en-US" sz="3200" dirty="0" smtClean="0">
                <a:solidFill>
                  <a:srgbClr val="000000"/>
                </a:solidFill>
              </a:rPr>
              <a:t> </a:t>
            </a:r>
            <a:r>
              <a:rPr lang="en-US" sz="3200" b="1" dirty="0" smtClean="0">
                <a:solidFill>
                  <a:srgbClr val="000000"/>
                </a:solidFill>
                <a:latin typeface="+mn-lt"/>
              </a:rPr>
              <a:t>     </a:t>
            </a:r>
            <a:r>
              <a:rPr lang="en-US" sz="3200" b="1" dirty="0" smtClean="0">
                <a:solidFill>
                  <a:schemeClr val="bg1"/>
                </a:solidFill>
                <a:latin typeface="+mn-lt"/>
              </a:rPr>
              <a:t>P</a:t>
            </a:r>
            <a:r>
              <a:rPr lang="en-US" sz="3200" b="1" dirty="0" smtClean="0">
                <a:solidFill>
                  <a:srgbClr val="FF0000"/>
                </a:solidFill>
                <a:latin typeface="+mn-lt"/>
              </a:rPr>
              <a:t>OSSIBLE </a:t>
            </a:r>
            <a:r>
              <a:rPr lang="en-US" sz="3200" b="1" dirty="0">
                <a:solidFill>
                  <a:srgbClr val="FFFFFF"/>
                </a:solidFill>
                <a:latin typeface="+mn-lt"/>
              </a:rPr>
              <a:t>W</a:t>
            </a:r>
            <a:r>
              <a:rPr lang="en-US" sz="3200" b="1" dirty="0">
                <a:solidFill>
                  <a:srgbClr val="A6A600"/>
                </a:solidFill>
                <a:latin typeface="+mn-lt"/>
              </a:rPr>
              <a:t>AYS </a:t>
            </a:r>
            <a:r>
              <a:rPr lang="en-US" sz="3200" b="1" dirty="0" smtClean="0">
                <a:solidFill>
                  <a:srgbClr val="FFFFFF"/>
                </a:solidFill>
                <a:latin typeface="+mn-lt"/>
              </a:rPr>
              <a:t>F</a:t>
            </a:r>
            <a:r>
              <a:rPr lang="en-US" sz="3200" b="1" dirty="0" smtClean="0">
                <a:solidFill>
                  <a:srgbClr val="008000"/>
                </a:solidFill>
                <a:latin typeface="+mn-lt"/>
              </a:rPr>
              <a:t>ORWARD</a:t>
            </a:r>
            <a:br>
              <a:rPr lang="en-US" sz="3200" b="1" dirty="0" smtClean="0">
                <a:solidFill>
                  <a:srgbClr val="008000"/>
                </a:solidFill>
                <a:latin typeface="+mn-lt"/>
              </a:rPr>
            </a:br>
            <a:r>
              <a:rPr lang="en-US" sz="3200" b="1" dirty="0" smtClean="0">
                <a:solidFill>
                  <a:srgbClr val="000000"/>
                </a:solidFill>
                <a:latin typeface="+mn-lt"/>
              </a:rPr>
              <a:t>       </a:t>
            </a:r>
            <a:r>
              <a:rPr lang="en-US" sz="3200" b="1" dirty="0" smtClean="0">
                <a:solidFill>
                  <a:srgbClr val="FFFF00"/>
                </a:solidFill>
                <a:latin typeface="+mn-lt"/>
              </a:rPr>
              <a:t>Enter “Moral Rights”</a:t>
            </a:r>
            <a:endParaRPr lang="en-US" sz="3200" b="1" dirty="0">
              <a:solidFill>
                <a:srgbClr val="FFFF00"/>
              </a:solidFill>
              <a:latin typeface="+mn-lt"/>
            </a:endParaRPr>
          </a:p>
        </p:txBody>
      </p:sp>
      <p:sp>
        <p:nvSpPr>
          <p:cNvPr id="3" name="Content Placeholder 2"/>
          <p:cNvSpPr>
            <a:spLocks noGrp="1"/>
          </p:cNvSpPr>
          <p:nvPr>
            <p:ph sz="quarter" idx="10"/>
          </p:nvPr>
        </p:nvSpPr>
        <p:spPr>
          <a:xfrm>
            <a:off x="164215" y="910612"/>
            <a:ext cx="8407772" cy="5662611"/>
          </a:xfrm>
        </p:spPr>
        <p:txBody>
          <a:bodyPr>
            <a:normAutofit fontScale="92500" lnSpcReduction="10000"/>
          </a:bodyPr>
          <a:lstStyle/>
          <a:p>
            <a:pPr marL="0" indent="0">
              <a:buNone/>
            </a:pPr>
            <a:r>
              <a:rPr lang="en-US" b="1" dirty="0" smtClean="0">
                <a:solidFill>
                  <a:srgbClr val="FFFFFF"/>
                </a:solidFill>
                <a:latin typeface="+mn-lt"/>
              </a:rPr>
              <a:t>Regime of </a:t>
            </a:r>
            <a:r>
              <a:rPr lang="en-US" b="1" dirty="0" smtClean="0">
                <a:solidFill>
                  <a:srgbClr val="FFFF00"/>
                </a:solidFill>
                <a:latin typeface="+mn-lt"/>
              </a:rPr>
              <a:t>ATTRIBUTION</a:t>
            </a:r>
            <a:r>
              <a:rPr lang="en-US" b="1" dirty="0" smtClean="0">
                <a:latin typeface="+mn-lt"/>
              </a:rPr>
              <a:t> </a:t>
            </a:r>
            <a:r>
              <a:rPr lang="en-US" b="1" dirty="0" smtClean="0">
                <a:solidFill>
                  <a:srgbClr val="FFFFFF"/>
                </a:solidFill>
                <a:latin typeface="+mn-lt"/>
              </a:rPr>
              <a:t>+ </a:t>
            </a:r>
            <a:r>
              <a:rPr lang="en-US" b="1" dirty="0" smtClean="0">
                <a:solidFill>
                  <a:srgbClr val="FFFF00"/>
                </a:solidFill>
                <a:latin typeface="+mn-lt"/>
              </a:rPr>
              <a:t>INTEGRITY</a:t>
            </a:r>
          </a:p>
          <a:p>
            <a:pPr marL="0" indent="0">
              <a:buNone/>
            </a:pPr>
            <a:endParaRPr lang="en-US" dirty="0" smtClean="0">
              <a:latin typeface="+mn-lt"/>
            </a:endParaRPr>
          </a:p>
          <a:p>
            <a:pPr marL="0" indent="0">
              <a:buNone/>
            </a:pPr>
            <a:r>
              <a:rPr lang="en-US" dirty="0" smtClean="0">
                <a:solidFill>
                  <a:srgbClr val="FFFFFF"/>
                </a:solidFill>
                <a:latin typeface="+mn-lt"/>
              </a:rPr>
              <a:t>IF TO IP </a:t>
            </a:r>
            <a:r>
              <a:rPr lang="en-US" b="1" dirty="0" smtClean="0">
                <a:solidFill>
                  <a:srgbClr val="FFFFFF"/>
                </a:solidFill>
                <a:latin typeface="+mn-lt"/>
              </a:rPr>
              <a:t>=</a:t>
            </a:r>
            <a:r>
              <a:rPr lang="en-US" dirty="0" smtClean="0">
                <a:solidFill>
                  <a:srgbClr val="FFFF00"/>
                </a:solidFill>
                <a:latin typeface="+mn-lt"/>
              </a:rPr>
              <a:t> </a:t>
            </a:r>
            <a:r>
              <a:rPr lang="en-US" b="1" dirty="0" smtClean="0">
                <a:solidFill>
                  <a:schemeClr val="accent4">
                    <a:lumMod val="40000"/>
                    <a:lumOff val="60000"/>
                  </a:schemeClr>
                </a:solidFill>
                <a:latin typeface="+mn-lt"/>
              </a:rPr>
              <a:t>1. commercial impact irrelevant;</a:t>
            </a:r>
          </a:p>
          <a:p>
            <a:pPr marL="0" indent="0">
              <a:buNone/>
            </a:pPr>
            <a:r>
              <a:rPr lang="en-US" b="1" dirty="0">
                <a:solidFill>
                  <a:schemeClr val="accent4">
                    <a:lumMod val="40000"/>
                    <a:lumOff val="60000"/>
                  </a:schemeClr>
                </a:solidFill>
                <a:latin typeface="+mn-lt"/>
              </a:rPr>
              <a:t> </a:t>
            </a:r>
            <a:r>
              <a:rPr lang="en-US" b="1" dirty="0" smtClean="0">
                <a:solidFill>
                  <a:schemeClr val="accent4">
                    <a:lumMod val="40000"/>
                    <a:lumOff val="60000"/>
                  </a:schemeClr>
                </a:solidFill>
                <a:latin typeface="+mn-lt"/>
              </a:rPr>
              <a:t>                 2. right to be attributed</a:t>
            </a:r>
          </a:p>
          <a:p>
            <a:pPr marL="0" indent="0">
              <a:buNone/>
            </a:pPr>
            <a:r>
              <a:rPr lang="en-US" b="1" dirty="0">
                <a:solidFill>
                  <a:schemeClr val="accent4">
                    <a:lumMod val="40000"/>
                    <a:lumOff val="60000"/>
                  </a:schemeClr>
                </a:solidFill>
                <a:latin typeface="+mn-lt"/>
              </a:rPr>
              <a:t> </a:t>
            </a:r>
            <a:r>
              <a:rPr lang="en-US" b="1" dirty="0" smtClean="0">
                <a:solidFill>
                  <a:schemeClr val="accent4">
                    <a:lumMod val="40000"/>
                    <a:lumOff val="60000"/>
                  </a:schemeClr>
                </a:solidFill>
                <a:latin typeface="+mn-lt"/>
              </a:rPr>
              <a:t>                 3. right to protect work’s integrity</a:t>
            </a:r>
          </a:p>
          <a:p>
            <a:pPr marL="0" indent="0">
              <a:buNone/>
            </a:pPr>
            <a:endParaRPr lang="en-US" dirty="0"/>
          </a:p>
          <a:p>
            <a:pPr marL="0" indent="0">
              <a:buNone/>
            </a:pPr>
            <a:r>
              <a:rPr lang="en-US" dirty="0" smtClean="0">
                <a:solidFill>
                  <a:srgbClr val="FFFFFF"/>
                </a:solidFill>
                <a:latin typeface="+mn-lt"/>
              </a:rPr>
              <a:t>IF TO PRIVACY </a:t>
            </a:r>
            <a:r>
              <a:rPr lang="en-US" b="1" dirty="0" smtClean="0">
                <a:solidFill>
                  <a:srgbClr val="FFFFFF"/>
                </a:solidFill>
                <a:latin typeface="+mn-lt"/>
              </a:rPr>
              <a:t>=</a:t>
            </a:r>
            <a:r>
              <a:rPr lang="en-US" dirty="0" smtClean="0">
                <a:solidFill>
                  <a:schemeClr val="accent5"/>
                </a:solidFill>
                <a:latin typeface="+mn-lt"/>
              </a:rPr>
              <a:t> </a:t>
            </a:r>
            <a:r>
              <a:rPr lang="en-US" b="1" dirty="0" smtClean="0">
                <a:solidFill>
                  <a:schemeClr val="accent5"/>
                </a:solidFill>
                <a:latin typeface="+mn-lt"/>
              </a:rPr>
              <a:t>Attribution &amp; Integrity</a:t>
            </a:r>
          </a:p>
          <a:p>
            <a:pPr marL="0" indent="0">
              <a:buNone/>
            </a:pPr>
            <a:r>
              <a:rPr lang="en-US" b="1" dirty="0" smtClean="0">
                <a:solidFill>
                  <a:schemeClr val="accent5"/>
                </a:solidFill>
                <a:latin typeface="+mn-lt"/>
              </a:rPr>
              <a:t>includes non-attribution</a:t>
            </a:r>
            <a:r>
              <a:rPr lang="en-US" b="1" dirty="0" smtClean="0">
                <a:solidFill>
                  <a:schemeClr val="bg1"/>
                </a:solidFill>
                <a:latin typeface="+mn-lt"/>
              </a:rPr>
              <a:t> (related to “right to be forgotten”?)</a:t>
            </a:r>
          </a:p>
          <a:p>
            <a:pPr marL="0" indent="0">
              <a:buNone/>
            </a:pPr>
            <a:endParaRPr lang="en-US" dirty="0"/>
          </a:p>
          <a:p>
            <a:pPr marL="0" indent="0">
              <a:buNone/>
            </a:pPr>
            <a:r>
              <a:rPr lang="en-US" b="1" dirty="0" smtClean="0">
                <a:solidFill>
                  <a:srgbClr val="FFFFFF"/>
                </a:solidFill>
                <a:latin typeface="+mn-lt"/>
              </a:rPr>
              <a:t>Berne </a:t>
            </a:r>
            <a:r>
              <a:rPr lang="en-US" b="1" dirty="0">
                <a:solidFill>
                  <a:srgbClr val="FFFFFF"/>
                </a:solidFill>
                <a:latin typeface="+mn-lt"/>
              </a:rPr>
              <a:t>Convention for the Protection of Literary and Artistic </a:t>
            </a:r>
            <a:r>
              <a:rPr lang="en-US" b="1" dirty="0" smtClean="0">
                <a:solidFill>
                  <a:srgbClr val="FFFFFF"/>
                </a:solidFill>
                <a:latin typeface="+mn-lt"/>
              </a:rPr>
              <a:t> </a:t>
            </a:r>
          </a:p>
          <a:p>
            <a:pPr marL="0" indent="0">
              <a:buNone/>
            </a:pPr>
            <a:r>
              <a:rPr lang="en-US" b="1" dirty="0" smtClean="0">
                <a:solidFill>
                  <a:srgbClr val="FFFFFF"/>
                </a:solidFill>
                <a:latin typeface="+mn-lt"/>
              </a:rPr>
              <a:t>Works </a:t>
            </a:r>
            <a:r>
              <a:rPr lang="en-US" b="1" dirty="0">
                <a:solidFill>
                  <a:srgbClr val="FFFFFF"/>
                </a:solidFill>
                <a:latin typeface="+mn-lt"/>
              </a:rPr>
              <a:t>(1886)</a:t>
            </a:r>
            <a:r>
              <a:rPr lang="en-US" b="1" dirty="0" smtClean="0">
                <a:solidFill>
                  <a:srgbClr val="FFFFFF"/>
                </a:solidFill>
                <a:latin typeface="+mn-lt"/>
              </a:rPr>
              <a:t>:</a:t>
            </a:r>
            <a:r>
              <a:rPr lang="en-US" dirty="0" smtClean="0">
                <a:solidFill>
                  <a:srgbClr val="FFFFFF"/>
                </a:solidFill>
                <a:latin typeface="+mn-lt"/>
              </a:rPr>
              <a:t>“</a:t>
            </a:r>
            <a:r>
              <a:rPr lang="en-US" dirty="0">
                <a:solidFill>
                  <a:srgbClr val="FFFFFF"/>
                </a:solidFill>
                <a:latin typeface="+mn-lt"/>
              </a:rPr>
              <a:t>(1)</a:t>
            </a:r>
            <a:r>
              <a:rPr lang="en-US" b="1" dirty="0">
                <a:solidFill>
                  <a:srgbClr val="FFFFFF"/>
                </a:solidFill>
                <a:latin typeface="+mn-lt"/>
              </a:rPr>
              <a:t> </a:t>
            </a:r>
            <a:r>
              <a:rPr lang="en-US" b="1" dirty="0">
                <a:solidFill>
                  <a:schemeClr val="accent5"/>
                </a:solidFill>
                <a:latin typeface="+mn-lt"/>
              </a:rPr>
              <a:t>Independently of the author's economic </a:t>
            </a:r>
            <a:r>
              <a:rPr lang="en-US" b="1" dirty="0" smtClean="0">
                <a:solidFill>
                  <a:schemeClr val="accent5"/>
                </a:solidFill>
                <a:latin typeface="+mn-lt"/>
              </a:rPr>
              <a:t> </a:t>
            </a:r>
          </a:p>
          <a:p>
            <a:pPr marL="0" indent="0">
              <a:buNone/>
            </a:pPr>
            <a:r>
              <a:rPr lang="en-US" b="1" dirty="0" smtClean="0">
                <a:solidFill>
                  <a:schemeClr val="accent5"/>
                </a:solidFill>
                <a:latin typeface="+mn-lt"/>
              </a:rPr>
              <a:t>rights</a:t>
            </a:r>
            <a:r>
              <a:rPr lang="en-US" dirty="0">
                <a:solidFill>
                  <a:schemeClr val="accent5"/>
                </a:solidFill>
                <a:latin typeface="+mn-lt"/>
              </a:rPr>
              <a:t>, and </a:t>
            </a:r>
            <a:r>
              <a:rPr lang="en-US" dirty="0" smtClean="0">
                <a:solidFill>
                  <a:srgbClr val="FFFFFF"/>
                </a:solidFill>
                <a:latin typeface="+mn-lt"/>
              </a:rPr>
              <a:t>even after </a:t>
            </a:r>
            <a:r>
              <a:rPr lang="en-US" dirty="0">
                <a:solidFill>
                  <a:srgbClr val="FFFFFF"/>
                </a:solidFill>
                <a:latin typeface="+mn-lt"/>
              </a:rPr>
              <a:t>the transfer of the said rights, the author </a:t>
            </a:r>
            <a:endParaRPr lang="en-US" dirty="0" smtClean="0">
              <a:solidFill>
                <a:srgbClr val="FFFFFF"/>
              </a:solidFill>
              <a:latin typeface="+mn-lt"/>
            </a:endParaRPr>
          </a:p>
          <a:p>
            <a:pPr marL="0" indent="0">
              <a:buNone/>
            </a:pPr>
            <a:r>
              <a:rPr lang="en-US" dirty="0" smtClean="0">
                <a:solidFill>
                  <a:srgbClr val="FFFFFF"/>
                </a:solidFill>
                <a:latin typeface="+mn-lt"/>
              </a:rPr>
              <a:t>shall </a:t>
            </a:r>
            <a:r>
              <a:rPr lang="en-US" dirty="0">
                <a:solidFill>
                  <a:srgbClr val="FFFFFF"/>
                </a:solidFill>
                <a:latin typeface="+mn-lt"/>
              </a:rPr>
              <a:t>have the </a:t>
            </a:r>
            <a:r>
              <a:rPr lang="en-US" dirty="0" smtClean="0">
                <a:solidFill>
                  <a:srgbClr val="FFFFFF"/>
                </a:solidFill>
                <a:latin typeface="+mn-lt"/>
              </a:rPr>
              <a:t>right to </a:t>
            </a:r>
            <a:r>
              <a:rPr lang="en-US" dirty="0">
                <a:solidFill>
                  <a:srgbClr val="FFFFFF"/>
                </a:solidFill>
                <a:latin typeface="+mn-lt"/>
              </a:rPr>
              <a:t>claim </a:t>
            </a:r>
            <a:r>
              <a:rPr lang="en-US" dirty="0" smtClean="0">
                <a:solidFill>
                  <a:srgbClr val="FFFFFF"/>
                </a:solidFill>
                <a:latin typeface="+mn-lt"/>
              </a:rPr>
              <a:t>authorship </a:t>
            </a:r>
            <a:r>
              <a:rPr lang="en-US" dirty="0">
                <a:solidFill>
                  <a:srgbClr val="FFFFFF"/>
                </a:solidFill>
                <a:latin typeface="+mn-lt"/>
              </a:rPr>
              <a:t>of the work and to object to </a:t>
            </a:r>
            <a:endParaRPr lang="en-US" dirty="0" smtClean="0">
              <a:solidFill>
                <a:srgbClr val="FFFFFF"/>
              </a:solidFill>
              <a:latin typeface="+mn-lt"/>
            </a:endParaRPr>
          </a:p>
          <a:p>
            <a:pPr marL="0" indent="0">
              <a:buNone/>
            </a:pPr>
            <a:r>
              <a:rPr lang="en-US" dirty="0" smtClean="0">
                <a:solidFill>
                  <a:srgbClr val="FFFFFF"/>
                </a:solidFill>
                <a:latin typeface="+mn-lt"/>
              </a:rPr>
              <a:t>any </a:t>
            </a:r>
            <a:r>
              <a:rPr lang="en-US" dirty="0">
                <a:solidFill>
                  <a:srgbClr val="FFFFFF"/>
                </a:solidFill>
                <a:latin typeface="+mn-lt"/>
              </a:rPr>
              <a:t>distortion</a:t>
            </a:r>
            <a:r>
              <a:rPr lang="en-US" dirty="0" smtClean="0">
                <a:solidFill>
                  <a:srgbClr val="FFFFFF"/>
                </a:solidFill>
                <a:latin typeface="+mn-lt"/>
              </a:rPr>
              <a:t>, mutilation </a:t>
            </a:r>
            <a:r>
              <a:rPr lang="en-US" dirty="0">
                <a:solidFill>
                  <a:srgbClr val="FFFFFF"/>
                </a:solidFill>
                <a:latin typeface="+mn-lt"/>
              </a:rPr>
              <a:t>or other modification of, or other </a:t>
            </a:r>
            <a:endParaRPr lang="en-US" dirty="0" smtClean="0">
              <a:solidFill>
                <a:srgbClr val="FFFFFF"/>
              </a:solidFill>
              <a:latin typeface="+mn-lt"/>
            </a:endParaRPr>
          </a:p>
          <a:p>
            <a:pPr marL="0" indent="0">
              <a:buNone/>
            </a:pPr>
            <a:r>
              <a:rPr lang="en-US" dirty="0" smtClean="0">
                <a:solidFill>
                  <a:srgbClr val="FFFFFF"/>
                </a:solidFill>
                <a:latin typeface="+mn-lt"/>
              </a:rPr>
              <a:t>derogatory </a:t>
            </a:r>
            <a:r>
              <a:rPr lang="en-US" dirty="0">
                <a:solidFill>
                  <a:srgbClr val="FFFFFF"/>
                </a:solidFill>
                <a:latin typeface="+mn-lt"/>
              </a:rPr>
              <a:t>action in relation </a:t>
            </a:r>
            <a:r>
              <a:rPr lang="en-US" dirty="0" smtClean="0">
                <a:solidFill>
                  <a:srgbClr val="FFFFFF"/>
                </a:solidFill>
                <a:latin typeface="+mn-lt"/>
              </a:rPr>
              <a:t>to</a:t>
            </a:r>
            <a:r>
              <a:rPr lang="en-US" dirty="0">
                <a:solidFill>
                  <a:srgbClr val="FFFFFF"/>
                </a:solidFill>
                <a:latin typeface="+mn-lt"/>
              </a:rPr>
              <a:t>, the said work, which would be </a:t>
            </a:r>
            <a:endParaRPr lang="en-US" dirty="0" smtClean="0">
              <a:solidFill>
                <a:srgbClr val="FFFFFF"/>
              </a:solidFill>
              <a:latin typeface="+mn-lt"/>
            </a:endParaRPr>
          </a:p>
          <a:p>
            <a:pPr marL="0" indent="0">
              <a:buNone/>
            </a:pPr>
            <a:r>
              <a:rPr lang="en-US" dirty="0" smtClean="0">
                <a:solidFill>
                  <a:srgbClr val="FFFFFF"/>
                </a:solidFill>
                <a:latin typeface="+mn-lt"/>
              </a:rPr>
              <a:t>prejudicial </a:t>
            </a:r>
            <a:r>
              <a:rPr lang="en-US" dirty="0">
                <a:solidFill>
                  <a:srgbClr val="FFFFFF"/>
                </a:solidFill>
                <a:latin typeface="+mn-lt"/>
              </a:rPr>
              <a:t>to his honor or reputation.”</a:t>
            </a:r>
          </a:p>
          <a:p>
            <a:pPr marL="0" indent="0">
              <a:buNone/>
            </a:pPr>
            <a:r>
              <a:rPr lang="en-US" dirty="0" smtClean="0"/>
              <a:t>                          </a:t>
            </a:r>
            <a:endParaRPr lang="en-US" dirty="0"/>
          </a:p>
        </p:txBody>
      </p:sp>
      <p:pic>
        <p:nvPicPr>
          <p:cNvPr id="4" name="Content Placeholder 7" descr="DSC_2259_MorgueFile.jpg"/>
          <p:cNvPicPr>
            <a:picLocks noChangeAspect="1"/>
          </p:cNvPicPr>
          <p:nvPr/>
        </p:nvPicPr>
        <p:blipFill rotWithShape="1">
          <a:blip r:embed="rId2" cstate="screen">
            <a:extLst>
              <a:ext uri="{28A0092B-C50C-407E-A947-70E740481C1C}">
                <a14:useLocalDpi xmlns:a14="http://schemas.microsoft.com/office/drawing/2010/main"/>
              </a:ext>
            </a:extLst>
          </a:blip>
          <a:srcRect r="-660"/>
          <a:stretch/>
        </p:blipFill>
        <p:spPr>
          <a:xfrm>
            <a:off x="7864634" y="280446"/>
            <a:ext cx="1192206" cy="2620896"/>
          </a:xfrm>
          <a:prstGeom prst="rect">
            <a:avLst/>
          </a:prstGeom>
        </p:spPr>
      </p:pic>
    </p:spTree>
    <p:extLst>
      <p:ext uri="{BB962C8B-B14F-4D97-AF65-F5344CB8AC3E}">
        <p14:creationId xmlns:p14="http://schemas.microsoft.com/office/powerpoint/2010/main" val="1037055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18"/>
            <a:ext cx="8229600" cy="771970"/>
          </a:xfrm>
        </p:spPr>
        <p:txBody>
          <a:bodyPr>
            <a:noAutofit/>
          </a:bodyPr>
          <a:lstStyle/>
          <a:p>
            <a:r>
              <a:rPr lang="en-US" sz="4400" b="1" dirty="0" smtClean="0">
                <a:solidFill>
                  <a:srgbClr val="FFFF00"/>
                </a:solidFill>
                <a:latin typeface="+mn-lt"/>
                <a:cs typeface="Bookman Old Style"/>
              </a:rPr>
              <a:t>Useful Authorities</a:t>
            </a:r>
            <a:endParaRPr lang="en-US" sz="4400" b="1" dirty="0">
              <a:solidFill>
                <a:srgbClr val="FFFF00"/>
              </a:solidFill>
              <a:latin typeface="+mn-lt"/>
              <a:cs typeface="Bookman Old Style"/>
            </a:endParaRPr>
          </a:p>
        </p:txBody>
      </p:sp>
      <p:sp>
        <p:nvSpPr>
          <p:cNvPr id="3" name="Content Placeholder 2"/>
          <p:cNvSpPr>
            <a:spLocks noGrp="1"/>
          </p:cNvSpPr>
          <p:nvPr>
            <p:ph sz="quarter" idx="10"/>
          </p:nvPr>
        </p:nvSpPr>
        <p:spPr>
          <a:xfrm>
            <a:off x="138921" y="872435"/>
            <a:ext cx="9005079" cy="5322956"/>
          </a:xfrm>
        </p:spPr>
        <p:txBody>
          <a:bodyPr>
            <a:normAutofit fontScale="92500"/>
          </a:bodyPr>
          <a:lstStyle/>
          <a:p>
            <a:pPr>
              <a:lnSpc>
                <a:spcPct val="90000"/>
              </a:lnSpc>
            </a:pPr>
            <a:r>
              <a:rPr lang="en-US" dirty="0" smtClean="0">
                <a:solidFill>
                  <a:schemeClr val="bg1"/>
                </a:solidFill>
                <a:latin typeface="+mn-lt"/>
              </a:rPr>
              <a:t>Cariou v. Prince U.S.C.A. 2nd </a:t>
            </a:r>
            <a:r>
              <a:rPr lang="en-US" dirty="0">
                <a:solidFill>
                  <a:schemeClr val="bg1"/>
                </a:solidFill>
                <a:latin typeface="+mn-lt"/>
              </a:rPr>
              <a:t>Circuit 2013 </a:t>
            </a:r>
            <a:r>
              <a:rPr lang="en-US" sz="1400" dirty="0">
                <a:solidFill>
                  <a:schemeClr val="bg1"/>
                </a:solidFill>
                <a:latin typeface="+mn-lt"/>
                <a:hlinkClick r:id="rId2"/>
              </a:rPr>
              <a:t>http://scholar.google.ca/scholar_case?case=5189514988129057173&amp;hl=en&amp;as_sdt=2&amp;as_vis=1&amp;oi=scholarr&amp;sa=X&amp;ei=RJxLUrzoHYaOigKinoGIAw&amp;ved=</a:t>
            </a:r>
            <a:r>
              <a:rPr lang="en-US" sz="1400" dirty="0" smtClean="0">
                <a:solidFill>
                  <a:schemeClr val="bg1"/>
                </a:solidFill>
                <a:latin typeface="+mn-lt"/>
                <a:hlinkClick r:id="rId2"/>
              </a:rPr>
              <a:t>0CCoQgAMoATAA</a:t>
            </a:r>
            <a:endParaRPr lang="en-US" sz="1400" dirty="0" smtClean="0">
              <a:solidFill>
                <a:schemeClr val="bg1"/>
              </a:solidFill>
              <a:latin typeface="+mn-lt"/>
            </a:endParaRPr>
          </a:p>
          <a:p>
            <a:pPr>
              <a:lnSpc>
                <a:spcPct val="90000"/>
              </a:lnSpc>
            </a:pPr>
            <a:r>
              <a:rPr lang="en-US" dirty="0" smtClean="0">
                <a:solidFill>
                  <a:schemeClr val="bg1"/>
                </a:solidFill>
                <a:latin typeface="+mn-lt"/>
              </a:rPr>
              <a:t>Seltzer v. Green Day, Inc. U.S.C.A. 9th Circuit 2013</a:t>
            </a:r>
            <a:r>
              <a:rPr lang="en-US" sz="1400" dirty="0" smtClean="0">
                <a:solidFill>
                  <a:schemeClr val="bg1"/>
                </a:solidFill>
                <a:latin typeface="+mn-lt"/>
                <a:hlinkClick r:id="rId3"/>
              </a:rPr>
              <a:t>http</a:t>
            </a:r>
            <a:r>
              <a:rPr lang="en-US" sz="1400" dirty="0">
                <a:solidFill>
                  <a:schemeClr val="bg1"/>
                </a:solidFill>
                <a:latin typeface="+mn-lt"/>
                <a:hlinkClick r:id="rId3"/>
              </a:rPr>
              <a:t>://cdn.ca9.uscourts.gov/datastore/opinions/2013/08/07/11-56573.</a:t>
            </a:r>
            <a:r>
              <a:rPr lang="en-US" sz="1400" dirty="0" smtClean="0">
                <a:solidFill>
                  <a:schemeClr val="bg1"/>
                </a:solidFill>
                <a:latin typeface="+mn-lt"/>
                <a:hlinkClick r:id="rId3"/>
              </a:rPr>
              <a:t>pdf</a:t>
            </a:r>
            <a:endParaRPr lang="en-US" sz="1400" dirty="0" smtClean="0">
              <a:solidFill>
                <a:schemeClr val="bg1"/>
              </a:solidFill>
              <a:latin typeface="+mn-lt"/>
            </a:endParaRPr>
          </a:p>
          <a:p>
            <a:pPr>
              <a:lnSpc>
                <a:spcPct val="90000"/>
              </a:lnSpc>
            </a:pPr>
            <a:r>
              <a:rPr lang="en-US" dirty="0">
                <a:solidFill>
                  <a:schemeClr val="bg1"/>
                </a:solidFill>
                <a:latin typeface="+mn-lt"/>
              </a:rPr>
              <a:t>Acknowledging Copyright’s </a:t>
            </a:r>
            <a:r>
              <a:rPr lang="en-US" dirty="0" smtClean="0">
                <a:solidFill>
                  <a:schemeClr val="bg1"/>
                </a:solidFill>
                <a:latin typeface="+mn-lt"/>
              </a:rPr>
              <a:t>Illegitimate Offspring: User</a:t>
            </a:r>
            <a:r>
              <a:rPr lang="en-US" dirty="0">
                <a:solidFill>
                  <a:schemeClr val="bg1"/>
                </a:solidFill>
                <a:latin typeface="+mn-lt"/>
              </a:rPr>
              <a:t>-Generated Content </a:t>
            </a:r>
            <a:r>
              <a:rPr lang="en-US" dirty="0" smtClean="0">
                <a:solidFill>
                  <a:schemeClr val="bg1"/>
                </a:solidFill>
                <a:latin typeface="+mn-lt"/>
              </a:rPr>
              <a:t>and Canadian </a:t>
            </a:r>
            <a:r>
              <a:rPr lang="en-US" dirty="0">
                <a:solidFill>
                  <a:schemeClr val="bg1"/>
                </a:solidFill>
                <a:latin typeface="+mn-lt"/>
              </a:rPr>
              <a:t>Copyright </a:t>
            </a:r>
            <a:r>
              <a:rPr lang="en-US" dirty="0" smtClean="0">
                <a:solidFill>
                  <a:schemeClr val="bg1"/>
                </a:solidFill>
                <a:latin typeface="+mn-lt"/>
              </a:rPr>
              <a:t>Law </a:t>
            </a:r>
            <a:r>
              <a:rPr lang="en-US" dirty="0">
                <a:solidFill>
                  <a:schemeClr val="bg1"/>
                </a:solidFill>
                <a:latin typeface="+mn-lt"/>
              </a:rPr>
              <a:t>-</a:t>
            </a:r>
            <a:r>
              <a:rPr lang="en-US" dirty="0" smtClean="0">
                <a:solidFill>
                  <a:schemeClr val="bg1"/>
                </a:solidFill>
                <a:latin typeface="+mn-lt"/>
              </a:rPr>
              <a:t> </a:t>
            </a:r>
            <a:r>
              <a:rPr lang="en-US" dirty="0">
                <a:solidFill>
                  <a:schemeClr val="bg1"/>
                </a:solidFill>
                <a:latin typeface="+mn-lt"/>
              </a:rPr>
              <a:t>T</a:t>
            </a:r>
            <a:r>
              <a:rPr lang="en-US" dirty="0" smtClean="0">
                <a:solidFill>
                  <a:schemeClr val="bg1"/>
                </a:solidFill>
                <a:latin typeface="+mn-lt"/>
              </a:rPr>
              <a:t>eresa </a:t>
            </a:r>
            <a:r>
              <a:rPr lang="en-US" dirty="0" err="1" smtClean="0">
                <a:solidFill>
                  <a:schemeClr val="bg1"/>
                </a:solidFill>
                <a:latin typeface="+mn-lt"/>
              </a:rPr>
              <a:t>Scassa</a:t>
            </a:r>
            <a:r>
              <a:rPr lang="en-US" dirty="0" smtClean="0">
                <a:solidFill>
                  <a:schemeClr val="bg1"/>
                </a:solidFill>
                <a:latin typeface="+mn-lt"/>
              </a:rPr>
              <a:t> </a:t>
            </a:r>
            <a:r>
              <a:rPr lang="en-US" sz="1400" dirty="0" smtClean="0">
                <a:solidFill>
                  <a:schemeClr val="bg1"/>
                </a:solidFill>
                <a:latin typeface="+mn-lt"/>
                <a:hlinkClick r:id="rId4"/>
              </a:rPr>
              <a:t>http</a:t>
            </a:r>
            <a:r>
              <a:rPr lang="en-US" sz="1400" dirty="0">
                <a:solidFill>
                  <a:schemeClr val="bg1"/>
                </a:solidFill>
                <a:latin typeface="+mn-lt"/>
                <a:hlinkClick r:id="rId4"/>
              </a:rPr>
              <a:t>://www.press.uottawa.ca/sites/default/files/9780776620848_14.</a:t>
            </a:r>
            <a:r>
              <a:rPr lang="en-US" sz="1400" dirty="0" smtClean="0">
                <a:solidFill>
                  <a:schemeClr val="bg1"/>
                </a:solidFill>
                <a:latin typeface="+mn-lt"/>
                <a:hlinkClick r:id="rId4"/>
              </a:rPr>
              <a:t>pdf</a:t>
            </a:r>
            <a:endParaRPr lang="en-US" sz="1400" dirty="0" smtClean="0">
              <a:solidFill>
                <a:schemeClr val="bg1"/>
              </a:solidFill>
              <a:latin typeface="+mn-lt"/>
            </a:endParaRPr>
          </a:p>
          <a:p>
            <a:pPr>
              <a:lnSpc>
                <a:spcPct val="90000"/>
              </a:lnSpc>
            </a:pPr>
            <a:r>
              <a:rPr lang="en-US" dirty="0">
                <a:solidFill>
                  <a:schemeClr val="bg1"/>
                </a:solidFill>
                <a:latin typeface="+mn-lt"/>
              </a:rPr>
              <a:t>Copyright in Ideas: Equitable Ownership of </a:t>
            </a:r>
            <a:r>
              <a:rPr lang="en-US" dirty="0" smtClean="0">
                <a:solidFill>
                  <a:schemeClr val="bg1"/>
                </a:solidFill>
                <a:latin typeface="+mn-lt"/>
              </a:rPr>
              <a:t>Copyright </a:t>
            </a:r>
            <a:r>
              <a:rPr lang="en-US" dirty="0">
                <a:solidFill>
                  <a:schemeClr val="bg1"/>
                </a:solidFill>
                <a:latin typeface="+mn-lt"/>
              </a:rPr>
              <a:t>-</a:t>
            </a:r>
            <a:r>
              <a:rPr lang="en-US" dirty="0" smtClean="0">
                <a:solidFill>
                  <a:schemeClr val="bg1"/>
                </a:solidFill>
                <a:latin typeface="+mn-lt"/>
              </a:rPr>
              <a:t> Robert </a:t>
            </a:r>
            <a:r>
              <a:rPr lang="en-US" dirty="0" err="1" smtClean="0">
                <a:solidFill>
                  <a:schemeClr val="bg1"/>
                </a:solidFill>
                <a:latin typeface="+mn-lt"/>
              </a:rPr>
              <a:t>Tomkowicz</a:t>
            </a:r>
            <a:r>
              <a:rPr lang="en-US" sz="2000" dirty="0" smtClean="0">
                <a:solidFill>
                  <a:schemeClr val="bg1"/>
                </a:solidFill>
                <a:latin typeface="+mn-lt"/>
              </a:rPr>
              <a:t>  </a:t>
            </a:r>
            <a:r>
              <a:rPr lang="en-US" sz="1400" dirty="0" smtClean="0">
                <a:solidFill>
                  <a:schemeClr val="bg1"/>
                </a:solidFill>
                <a:latin typeface="+mn-lt"/>
                <a:hlinkClick r:id="rId5"/>
              </a:rPr>
              <a:t>http</a:t>
            </a:r>
            <a:r>
              <a:rPr lang="en-US" sz="1400" dirty="0">
                <a:solidFill>
                  <a:schemeClr val="bg1"/>
                </a:solidFill>
                <a:latin typeface="+mn-lt"/>
                <a:hlinkClick r:id="rId5"/>
              </a:rPr>
              <a:t>://papers.ssrn.com/sol3/papers.cfm?abstract_id=</a:t>
            </a:r>
            <a:r>
              <a:rPr lang="en-US" sz="1400" dirty="0" smtClean="0">
                <a:solidFill>
                  <a:schemeClr val="bg1"/>
                </a:solidFill>
                <a:latin typeface="+mn-lt"/>
                <a:hlinkClick r:id="rId5"/>
              </a:rPr>
              <a:t>2213601</a:t>
            </a:r>
            <a:endParaRPr lang="en-US" sz="1400" dirty="0" smtClean="0">
              <a:solidFill>
                <a:schemeClr val="bg1"/>
              </a:solidFill>
              <a:latin typeface="+mn-lt"/>
            </a:endParaRPr>
          </a:p>
          <a:p>
            <a:pPr>
              <a:lnSpc>
                <a:spcPct val="90000"/>
              </a:lnSpc>
            </a:pPr>
            <a:r>
              <a:rPr lang="en-US" dirty="0">
                <a:solidFill>
                  <a:schemeClr val="bg1"/>
                </a:solidFill>
                <a:latin typeface="+mn-lt"/>
              </a:rPr>
              <a:t>The Remixing Dilemma: The Trade-off </a:t>
            </a:r>
            <a:r>
              <a:rPr lang="en-US" dirty="0" smtClean="0">
                <a:solidFill>
                  <a:schemeClr val="bg1"/>
                </a:solidFill>
                <a:latin typeface="+mn-lt"/>
              </a:rPr>
              <a:t>Between </a:t>
            </a:r>
            <a:r>
              <a:rPr lang="en-US" dirty="0" err="1" smtClean="0">
                <a:solidFill>
                  <a:schemeClr val="bg1"/>
                </a:solidFill>
                <a:latin typeface="+mn-lt"/>
              </a:rPr>
              <a:t>Generativity</a:t>
            </a:r>
            <a:r>
              <a:rPr lang="en-US" dirty="0" smtClean="0">
                <a:solidFill>
                  <a:schemeClr val="bg1"/>
                </a:solidFill>
                <a:latin typeface="+mn-lt"/>
              </a:rPr>
              <a:t> </a:t>
            </a:r>
            <a:r>
              <a:rPr lang="en-US" dirty="0">
                <a:solidFill>
                  <a:schemeClr val="bg1"/>
                </a:solidFill>
                <a:latin typeface="+mn-lt"/>
              </a:rPr>
              <a:t>and </a:t>
            </a:r>
            <a:r>
              <a:rPr lang="en-US" dirty="0" smtClean="0">
                <a:solidFill>
                  <a:schemeClr val="bg1"/>
                </a:solidFill>
                <a:latin typeface="+mn-lt"/>
              </a:rPr>
              <a:t>Originality - Benjamin </a:t>
            </a:r>
            <a:r>
              <a:rPr lang="en-US" dirty="0" err="1">
                <a:solidFill>
                  <a:schemeClr val="bg1"/>
                </a:solidFill>
                <a:latin typeface="+mn-lt"/>
              </a:rPr>
              <a:t>Mako</a:t>
            </a:r>
            <a:r>
              <a:rPr lang="en-US" dirty="0">
                <a:solidFill>
                  <a:schemeClr val="bg1"/>
                </a:solidFill>
                <a:latin typeface="+mn-lt"/>
              </a:rPr>
              <a:t> </a:t>
            </a:r>
            <a:r>
              <a:rPr lang="en-US" dirty="0" smtClean="0">
                <a:solidFill>
                  <a:schemeClr val="bg1"/>
                </a:solidFill>
                <a:latin typeface="+mn-lt"/>
              </a:rPr>
              <a:t>Hill, Andrés </a:t>
            </a:r>
            <a:r>
              <a:rPr lang="en-US" dirty="0" err="1">
                <a:solidFill>
                  <a:schemeClr val="bg1"/>
                </a:solidFill>
                <a:latin typeface="+mn-lt"/>
              </a:rPr>
              <a:t>Monroy-</a:t>
            </a:r>
            <a:r>
              <a:rPr lang="en-US" dirty="0" err="1" smtClean="0">
                <a:solidFill>
                  <a:schemeClr val="bg1"/>
                </a:solidFill>
                <a:latin typeface="+mn-lt"/>
              </a:rPr>
              <a:t>Hernández</a:t>
            </a:r>
            <a:r>
              <a:rPr lang="en-US" sz="1400" dirty="0" err="1" smtClean="0">
                <a:solidFill>
                  <a:schemeClr val="bg1"/>
                </a:solidFill>
                <a:latin typeface="+mn-lt"/>
                <a:hlinkClick r:id="rId6"/>
              </a:rPr>
              <a:t>http</a:t>
            </a:r>
            <a:r>
              <a:rPr lang="en-US" sz="1400" dirty="0">
                <a:solidFill>
                  <a:schemeClr val="bg1"/>
                </a:solidFill>
                <a:latin typeface="+mn-lt"/>
                <a:hlinkClick r:id="rId6"/>
              </a:rPr>
              <a:t>://mako.cc/academic/hill_monroy-remixing_dilemma-</a:t>
            </a:r>
            <a:r>
              <a:rPr lang="en-US" sz="1400" dirty="0" smtClean="0">
                <a:solidFill>
                  <a:schemeClr val="bg1"/>
                </a:solidFill>
                <a:latin typeface="+mn-lt"/>
                <a:hlinkClick r:id="rId6"/>
              </a:rPr>
              <a:t>DRAFT.pdf</a:t>
            </a:r>
            <a:endParaRPr lang="en-US" sz="2000" dirty="0" smtClean="0">
              <a:solidFill>
                <a:schemeClr val="bg1"/>
              </a:solidFill>
              <a:latin typeface="+mn-lt"/>
            </a:endParaRPr>
          </a:p>
          <a:p>
            <a:pPr>
              <a:lnSpc>
                <a:spcPct val="90000"/>
              </a:lnSpc>
            </a:pPr>
            <a:r>
              <a:rPr lang="en-US" dirty="0">
                <a:solidFill>
                  <a:schemeClr val="bg1"/>
                </a:solidFill>
                <a:latin typeface="+mn-lt"/>
              </a:rPr>
              <a:t>Is Data Speech</a:t>
            </a:r>
            <a:r>
              <a:rPr lang="en-US" dirty="0" smtClean="0">
                <a:solidFill>
                  <a:schemeClr val="bg1"/>
                </a:solidFill>
                <a:latin typeface="+mn-lt"/>
              </a:rPr>
              <a:t>? </a:t>
            </a:r>
            <a:r>
              <a:rPr lang="en-US" dirty="0">
                <a:solidFill>
                  <a:schemeClr val="bg1"/>
                </a:solidFill>
                <a:latin typeface="+mn-lt"/>
              </a:rPr>
              <a:t>-</a:t>
            </a:r>
            <a:r>
              <a:rPr lang="en-US" dirty="0" smtClean="0">
                <a:solidFill>
                  <a:schemeClr val="bg1"/>
                </a:solidFill>
                <a:latin typeface="+mn-lt"/>
              </a:rPr>
              <a:t> Jane </a:t>
            </a:r>
            <a:r>
              <a:rPr lang="en-US" dirty="0" err="1" smtClean="0">
                <a:solidFill>
                  <a:schemeClr val="bg1"/>
                </a:solidFill>
                <a:latin typeface="+mn-lt"/>
              </a:rPr>
              <a:t>Bambauer</a:t>
            </a:r>
            <a:r>
              <a:rPr lang="en-US" sz="1400" dirty="0" err="1" smtClean="0">
                <a:solidFill>
                  <a:schemeClr val="bg1"/>
                </a:solidFill>
                <a:latin typeface="+mn-lt"/>
                <a:hlinkClick r:id="rId7"/>
              </a:rPr>
              <a:t>http</a:t>
            </a:r>
            <a:r>
              <a:rPr lang="en-US" sz="1400" dirty="0">
                <a:solidFill>
                  <a:schemeClr val="bg1"/>
                </a:solidFill>
                <a:latin typeface="+mn-lt"/>
                <a:hlinkClick r:id="rId7"/>
              </a:rPr>
              <a:t>://papers.ssrn.com/sol3/papers.cfm?abstract_id=</a:t>
            </a:r>
            <a:r>
              <a:rPr lang="en-US" sz="1400" dirty="0" smtClean="0">
                <a:solidFill>
                  <a:schemeClr val="bg1"/>
                </a:solidFill>
                <a:latin typeface="+mn-lt"/>
                <a:hlinkClick r:id="rId7"/>
              </a:rPr>
              <a:t>2231821</a:t>
            </a:r>
            <a:endParaRPr lang="en-US" sz="1400" dirty="0" smtClean="0">
              <a:solidFill>
                <a:schemeClr val="bg1"/>
              </a:solidFill>
              <a:latin typeface="+mn-lt"/>
            </a:endParaRPr>
          </a:p>
          <a:p>
            <a:pPr>
              <a:lnSpc>
                <a:spcPct val="90000"/>
              </a:lnSpc>
            </a:pPr>
            <a:r>
              <a:rPr lang="en-US" dirty="0" smtClean="0">
                <a:solidFill>
                  <a:schemeClr val="bg1"/>
                </a:solidFill>
                <a:latin typeface="+mn-lt"/>
              </a:rPr>
              <a:t>Magic </a:t>
            </a:r>
            <a:r>
              <a:rPr lang="en-US" dirty="0" err="1" smtClean="0">
                <a:solidFill>
                  <a:schemeClr val="bg1"/>
                </a:solidFill>
                <a:latin typeface="+mn-lt"/>
              </a:rPr>
              <a:t>Modders</a:t>
            </a:r>
            <a:r>
              <a:rPr lang="en-US" dirty="0" smtClean="0">
                <a:solidFill>
                  <a:schemeClr val="bg1"/>
                </a:solidFill>
                <a:latin typeface="+mn-lt"/>
              </a:rPr>
              <a:t>: Alter Art, Ambiguity, and the Ethics of </a:t>
            </a:r>
            <a:r>
              <a:rPr lang="en-US" dirty="0" err="1" smtClean="0">
                <a:solidFill>
                  <a:schemeClr val="bg1"/>
                </a:solidFill>
                <a:latin typeface="+mn-lt"/>
              </a:rPr>
              <a:t>Prosumption</a:t>
            </a:r>
            <a:r>
              <a:rPr lang="en-US" dirty="0" smtClean="0">
                <a:solidFill>
                  <a:schemeClr val="bg1"/>
                </a:solidFill>
                <a:latin typeface="+mn-lt"/>
              </a:rPr>
              <a:t> </a:t>
            </a:r>
            <a:r>
              <a:rPr lang="en-US" dirty="0">
                <a:solidFill>
                  <a:schemeClr val="bg1"/>
                </a:solidFill>
                <a:latin typeface="+mn-lt"/>
              </a:rPr>
              <a:t>-</a:t>
            </a:r>
            <a:r>
              <a:rPr lang="en-US" dirty="0" smtClean="0">
                <a:solidFill>
                  <a:schemeClr val="bg1"/>
                </a:solidFill>
                <a:latin typeface="+mn-lt"/>
              </a:rPr>
              <a:t> Aaron Trammell </a:t>
            </a:r>
            <a:r>
              <a:rPr lang="en-US" sz="1400" dirty="0" smtClean="0">
                <a:solidFill>
                  <a:schemeClr val="bg1"/>
                </a:solidFill>
                <a:latin typeface="+mn-lt"/>
                <a:hlinkClick r:id="rId8"/>
              </a:rPr>
              <a:t>http</a:t>
            </a:r>
            <a:r>
              <a:rPr lang="en-US" sz="1400" dirty="0">
                <a:solidFill>
                  <a:schemeClr val="bg1"/>
                </a:solidFill>
                <a:latin typeface="+mn-lt"/>
                <a:hlinkClick r:id="rId8"/>
              </a:rPr>
              <a:t>://journals.tdl.org/jvwr/index.php/jvwr/article/view/</a:t>
            </a:r>
            <a:r>
              <a:rPr lang="en-US" sz="1400" dirty="0" smtClean="0">
                <a:solidFill>
                  <a:schemeClr val="bg1"/>
                </a:solidFill>
                <a:latin typeface="+mn-lt"/>
                <a:hlinkClick r:id="rId8"/>
              </a:rPr>
              <a:t>7040</a:t>
            </a:r>
            <a:endParaRPr lang="en-US" sz="1400" dirty="0" smtClean="0">
              <a:solidFill>
                <a:schemeClr val="bg1"/>
              </a:solidFill>
              <a:latin typeface="+mn-lt"/>
            </a:endParaRPr>
          </a:p>
          <a:p>
            <a:pPr marL="0" indent="0">
              <a:buNone/>
            </a:pPr>
            <a:endParaRPr lang="en-US" sz="2000" dirty="0" smtClean="0">
              <a:solidFill>
                <a:srgbClr val="000000"/>
              </a:solidFill>
            </a:endParaRPr>
          </a:p>
          <a:p>
            <a:endParaRPr lang="en-US" sz="2000" dirty="0" smtClean="0">
              <a:solidFill>
                <a:srgbClr val="000000"/>
              </a:solidFill>
            </a:endParaRPr>
          </a:p>
        </p:txBody>
      </p:sp>
    </p:spTree>
    <p:extLst>
      <p:ext uri="{BB962C8B-B14F-4D97-AF65-F5344CB8AC3E}">
        <p14:creationId xmlns:p14="http://schemas.microsoft.com/office/powerpoint/2010/main" val="141706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942"/>
            <a:ext cx="8686800" cy="859590"/>
          </a:xfrm>
        </p:spPr>
        <p:txBody>
          <a:bodyPr>
            <a:normAutofit fontScale="90000"/>
          </a:bodyPr>
          <a:lstStyle/>
          <a:p>
            <a:pPr fontAlgn="b"/>
            <a:r>
              <a:rPr lang="en-CA" b="1" dirty="0" smtClean="0"/>
              <a:t/>
            </a:r>
            <a:br>
              <a:rPr lang="en-CA" b="1" dirty="0" smtClean="0"/>
            </a:br>
            <a:r>
              <a:rPr lang="en-CA" b="1" dirty="0" smtClean="0"/>
              <a:t> </a:t>
            </a:r>
            <a:r>
              <a:rPr lang="en-CA" sz="4400" b="1" dirty="0" smtClean="0">
                <a:solidFill>
                  <a:srgbClr val="FFFF00"/>
                </a:solidFill>
                <a:latin typeface="+mn-lt"/>
              </a:rPr>
              <a:t>Copyright Act</a:t>
            </a:r>
            <a:r>
              <a:rPr lang="en-CA" sz="4400" dirty="0">
                <a:solidFill>
                  <a:srgbClr val="FFFF00"/>
                </a:solidFill>
                <a:latin typeface="+mn-lt"/>
              </a:rPr>
              <a:t> </a:t>
            </a:r>
            <a:r>
              <a:rPr lang="en-CA" sz="4400" b="1" dirty="0" smtClean="0">
                <a:solidFill>
                  <a:srgbClr val="FFFF00"/>
                </a:solidFill>
                <a:latin typeface="+mn-lt"/>
              </a:rPr>
              <a:t>R.S.C</a:t>
            </a:r>
            <a:r>
              <a:rPr lang="en-CA" sz="4400" b="1" dirty="0">
                <a:solidFill>
                  <a:srgbClr val="FFFF00"/>
                </a:solidFill>
                <a:latin typeface="+mn-lt"/>
              </a:rPr>
              <a:t>., 1985, c. C-42</a:t>
            </a:r>
            <a:r>
              <a:rPr lang="en-CA" sz="4400" dirty="0">
                <a:latin typeface="+mn-lt"/>
              </a:rPr>
              <a:t/>
            </a:r>
            <a:br>
              <a:rPr lang="en-CA" sz="4400" dirty="0">
                <a:latin typeface="+mn-lt"/>
              </a:rPr>
            </a:br>
            <a:endParaRPr lang="en-US" sz="4400" dirty="0">
              <a:latin typeface="+mn-lt"/>
            </a:endParaRPr>
          </a:p>
        </p:txBody>
      </p:sp>
      <p:sp>
        <p:nvSpPr>
          <p:cNvPr id="3" name="Content Placeholder 2"/>
          <p:cNvSpPr>
            <a:spLocks noGrp="1"/>
          </p:cNvSpPr>
          <p:nvPr>
            <p:ph sz="quarter" idx="10"/>
          </p:nvPr>
        </p:nvSpPr>
        <p:spPr>
          <a:xfrm>
            <a:off x="263569" y="958533"/>
            <a:ext cx="8733672" cy="5247964"/>
          </a:xfrm>
        </p:spPr>
        <p:txBody>
          <a:bodyPr>
            <a:normAutofit fontScale="92500" lnSpcReduction="20000"/>
          </a:bodyPr>
          <a:lstStyle/>
          <a:p>
            <a:pPr>
              <a:lnSpc>
                <a:spcPct val="110000"/>
              </a:lnSpc>
            </a:pPr>
            <a:r>
              <a:rPr lang="en-CA" dirty="0" smtClean="0">
                <a:solidFill>
                  <a:schemeClr val="bg1"/>
                </a:solidFill>
              </a:rPr>
              <a:t>S. 2:</a:t>
            </a:r>
            <a:r>
              <a:rPr lang="en-CA" dirty="0">
                <a:solidFill>
                  <a:schemeClr val="bg1"/>
                </a:solidFill>
              </a:rPr>
              <a:t> </a:t>
            </a:r>
            <a:r>
              <a:rPr lang="en-CA" dirty="0" smtClean="0">
                <a:solidFill>
                  <a:srgbClr val="FFFF00"/>
                </a:solidFill>
              </a:rPr>
              <a:t>“</a:t>
            </a:r>
            <a:r>
              <a:rPr lang="en-CA" dirty="0">
                <a:solidFill>
                  <a:srgbClr val="FFFF00"/>
                </a:solidFill>
              </a:rPr>
              <a:t>artistic work”</a:t>
            </a:r>
            <a:r>
              <a:rPr lang="en-CA" dirty="0">
                <a:solidFill>
                  <a:schemeClr val="bg1"/>
                </a:solidFill>
              </a:rPr>
              <a:t> includes </a:t>
            </a:r>
            <a:r>
              <a:rPr lang="en-CA" dirty="0">
                <a:solidFill>
                  <a:srgbClr val="FFFF00"/>
                </a:solidFill>
              </a:rPr>
              <a:t>paintings, drawings,</a:t>
            </a:r>
            <a:r>
              <a:rPr lang="en-CA" dirty="0">
                <a:solidFill>
                  <a:schemeClr val="bg1"/>
                </a:solidFill>
              </a:rPr>
              <a:t> maps, charts, plans, </a:t>
            </a:r>
            <a:r>
              <a:rPr lang="en-CA" dirty="0">
                <a:solidFill>
                  <a:srgbClr val="FFFF00"/>
                </a:solidFill>
              </a:rPr>
              <a:t>photographs,</a:t>
            </a:r>
            <a:r>
              <a:rPr lang="en-CA" dirty="0">
                <a:solidFill>
                  <a:schemeClr val="bg1"/>
                </a:solidFill>
              </a:rPr>
              <a:t> engravings, sculptures, </a:t>
            </a:r>
            <a:r>
              <a:rPr lang="en-CA" dirty="0">
                <a:solidFill>
                  <a:srgbClr val="FFFF00"/>
                </a:solidFill>
              </a:rPr>
              <a:t>works of artistic craftsmanship, </a:t>
            </a:r>
            <a:r>
              <a:rPr lang="en-CA" dirty="0">
                <a:solidFill>
                  <a:schemeClr val="bg1"/>
                </a:solidFill>
              </a:rPr>
              <a:t>architectural works, and compilations of artistic works</a:t>
            </a:r>
            <a:r>
              <a:rPr lang="en-CA" dirty="0" smtClean="0">
                <a:solidFill>
                  <a:schemeClr val="bg1"/>
                </a:solidFill>
              </a:rPr>
              <a:t>;</a:t>
            </a:r>
          </a:p>
          <a:p>
            <a:pPr>
              <a:lnSpc>
                <a:spcPct val="110000"/>
              </a:lnSpc>
            </a:pPr>
            <a:r>
              <a:rPr lang="en-CA" dirty="0">
                <a:solidFill>
                  <a:srgbClr val="FFFF00"/>
                </a:solidFill>
              </a:rPr>
              <a:t>“dramatic work”</a:t>
            </a:r>
            <a:r>
              <a:rPr lang="en-CA" dirty="0">
                <a:solidFill>
                  <a:schemeClr val="bg1"/>
                </a:solidFill>
              </a:rPr>
              <a:t> </a:t>
            </a:r>
            <a:r>
              <a:rPr lang="en-CA" dirty="0" smtClean="0">
                <a:solidFill>
                  <a:schemeClr val="bg1"/>
                </a:solidFill>
              </a:rPr>
              <a:t>includes (</a:t>
            </a:r>
            <a:r>
              <a:rPr lang="en-CA" i="1" dirty="0">
                <a:solidFill>
                  <a:schemeClr val="bg1"/>
                </a:solidFill>
              </a:rPr>
              <a:t>a</a:t>
            </a:r>
            <a:r>
              <a:rPr lang="en-CA" dirty="0">
                <a:solidFill>
                  <a:schemeClr val="bg1"/>
                </a:solidFill>
              </a:rPr>
              <a:t>) any piece for recitation, choreographic work or mime, the scenic arrangement or acting form of which is fixed in writing or </a:t>
            </a:r>
            <a:r>
              <a:rPr lang="en-CA" dirty="0" smtClean="0">
                <a:solidFill>
                  <a:schemeClr val="bg1"/>
                </a:solidFill>
              </a:rPr>
              <a:t>otherwise</a:t>
            </a:r>
            <a:r>
              <a:rPr lang="en-CA" dirty="0">
                <a:solidFill>
                  <a:schemeClr val="bg1"/>
                </a:solidFill>
              </a:rPr>
              <a:t> </a:t>
            </a:r>
            <a:r>
              <a:rPr lang="en-CA" dirty="0" smtClean="0">
                <a:solidFill>
                  <a:schemeClr val="bg1"/>
                </a:solidFill>
              </a:rPr>
              <a:t>(</a:t>
            </a:r>
            <a:r>
              <a:rPr lang="en-CA" i="1" dirty="0">
                <a:solidFill>
                  <a:schemeClr val="bg1"/>
                </a:solidFill>
              </a:rPr>
              <a:t>b</a:t>
            </a:r>
            <a:r>
              <a:rPr lang="en-CA" dirty="0">
                <a:solidFill>
                  <a:schemeClr val="bg1"/>
                </a:solidFill>
              </a:rPr>
              <a:t>) any </a:t>
            </a:r>
            <a:r>
              <a:rPr lang="en-CA" dirty="0">
                <a:solidFill>
                  <a:srgbClr val="FFFF00"/>
                </a:solidFill>
              </a:rPr>
              <a:t>cinematographic work, </a:t>
            </a:r>
            <a:r>
              <a:rPr lang="en-CA" dirty="0" smtClean="0">
                <a:solidFill>
                  <a:schemeClr val="bg1"/>
                </a:solidFill>
              </a:rPr>
              <a:t>and (</a:t>
            </a:r>
            <a:r>
              <a:rPr lang="en-CA" i="1" dirty="0">
                <a:solidFill>
                  <a:schemeClr val="bg1"/>
                </a:solidFill>
              </a:rPr>
              <a:t>c</a:t>
            </a:r>
            <a:r>
              <a:rPr lang="en-CA" dirty="0">
                <a:solidFill>
                  <a:schemeClr val="bg1"/>
                </a:solidFill>
              </a:rPr>
              <a:t>) any </a:t>
            </a:r>
            <a:r>
              <a:rPr lang="en-CA" dirty="0">
                <a:solidFill>
                  <a:srgbClr val="FFFF00"/>
                </a:solidFill>
              </a:rPr>
              <a:t>compilation of dramatic works;</a:t>
            </a:r>
          </a:p>
          <a:p>
            <a:pPr>
              <a:lnSpc>
                <a:spcPct val="110000"/>
              </a:lnSpc>
            </a:pPr>
            <a:r>
              <a:rPr lang="en-US" dirty="0">
                <a:solidFill>
                  <a:schemeClr val="bg1"/>
                </a:solidFill>
              </a:rPr>
              <a:t> </a:t>
            </a:r>
            <a:r>
              <a:rPr lang="en-CA" dirty="0">
                <a:solidFill>
                  <a:srgbClr val="FFFF00"/>
                </a:solidFill>
              </a:rPr>
              <a:t>“every original literary, dramatic, musical and artistic work” includes every original production in the literary, scientific or artistic domain, </a:t>
            </a:r>
            <a:r>
              <a:rPr lang="en-CA" dirty="0">
                <a:solidFill>
                  <a:schemeClr val="bg1"/>
                </a:solidFill>
              </a:rPr>
              <a:t>whatever may be the mode or form of its expression, such as compilations, books, pamphlets and other writings, lectures, dramatic or </a:t>
            </a:r>
            <a:r>
              <a:rPr lang="en-CA" dirty="0" err="1">
                <a:solidFill>
                  <a:schemeClr val="bg1"/>
                </a:solidFill>
              </a:rPr>
              <a:t>dramatico</a:t>
            </a:r>
            <a:r>
              <a:rPr lang="en-CA" dirty="0">
                <a:solidFill>
                  <a:schemeClr val="bg1"/>
                </a:solidFill>
              </a:rPr>
              <a:t>-musical works, musical works, translations, illustrations, sketches and plastic works relative to geography, topography, architecture or science;</a:t>
            </a:r>
          </a:p>
          <a:p>
            <a:endParaRPr lang="en-CA" dirty="0"/>
          </a:p>
          <a:p>
            <a:endParaRPr lang="en-CA" dirty="0"/>
          </a:p>
          <a:p>
            <a:endParaRPr lang="en-US" dirty="0"/>
          </a:p>
        </p:txBody>
      </p:sp>
    </p:spTree>
    <p:extLst>
      <p:ext uri="{BB962C8B-B14F-4D97-AF65-F5344CB8AC3E}">
        <p14:creationId xmlns:p14="http://schemas.microsoft.com/office/powerpoint/2010/main" val="3043626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0000FF"/>
                </a:solidFill>
              </a:rPr>
              <a:t>   Can </a:t>
            </a:r>
            <a:r>
              <a:rPr lang="en-US" sz="9600" b="1" dirty="0">
                <a:solidFill>
                  <a:srgbClr val="0000FF"/>
                </a:solidFill>
              </a:rPr>
              <a:t>I Mod </a:t>
            </a:r>
            <a:r>
              <a:rPr lang="en-US" sz="9600" b="1" dirty="0" smtClean="0">
                <a:solidFill>
                  <a:srgbClr val="0000FF"/>
                </a:solidFill>
              </a:rPr>
              <a:t> </a:t>
            </a:r>
          </a:p>
          <a:p>
            <a:pPr marL="0" indent="0">
              <a:buNone/>
            </a:pPr>
            <a:r>
              <a:rPr lang="en-US" sz="9600" b="1" dirty="0">
                <a:solidFill>
                  <a:srgbClr val="0000FF"/>
                </a:solidFill>
              </a:rPr>
              <a:t> </a:t>
            </a:r>
            <a:r>
              <a:rPr lang="en-US" sz="9600" b="1" dirty="0" smtClean="0">
                <a:solidFill>
                  <a:srgbClr val="0000FF"/>
                </a:solidFill>
              </a:rPr>
              <a:t>      Yet</a:t>
            </a:r>
            <a:r>
              <a:rPr lang="en-US" sz="9600" b="1" dirty="0">
                <a:solidFill>
                  <a:srgbClr val="0000FF"/>
                </a:solidFill>
              </a:rPr>
              <a:t>?</a:t>
            </a:r>
          </a:p>
        </p:txBody>
      </p:sp>
    </p:spTree>
    <p:extLst>
      <p:ext uri="{BB962C8B-B14F-4D97-AF65-F5344CB8AC3E}">
        <p14:creationId xmlns:p14="http://schemas.microsoft.com/office/powerpoint/2010/main" val="3263503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64274"/>
            <a:ext cx="8229600" cy="5301852"/>
          </a:xfrm>
        </p:spPr>
        <p:txBody>
          <a:bodyPr>
            <a:noAutofit/>
          </a:bodyPr>
          <a:lstStyle/>
          <a:p>
            <a:pPr marL="0" indent="0">
              <a:buNone/>
            </a:pPr>
            <a:r>
              <a:rPr lang="en-CA" sz="8000" b="1" dirty="0">
                <a:solidFill>
                  <a:srgbClr val="FFFF00"/>
                </a:solidFill>
                <a:latin typeface="+mn-lt"/>
              </a:rPr>
              <a:t>Quest De </a:t>
            </a:r>
            <a:r>
              <a:rPr lang="en-CA" sz="8000" b="1" dirty="0" err="1">
                <a:solidFill>
                  <a:srgbClr val="FFFF00"/>
                </a:solidFill>
                <a:latin typeface="+mn-lt"/>
              </a:rPr>
              <a:t>Integro</a:t>
            </a:r>
            <a:r>
              <a:rPr lang="en-CA" sz="8000" b="1" dirty="0">
                <a:solidFill>
                  <a:srgbClr val="FFFF00"/>
                </a:solidFill>
                <a:latin typeface="+mn-lt"/>
              </a:rPr>
              <a:t> </a:t>
            </a:r>
            <a:r>
              <a:rPr lang="en-CA" sz="8000" b="1" dirty="0" err="1">
                <a:solidFill>
                  <a:srgbClr val="FFFF00"/>
                </a:solidFill>
                <a:latin typeface="+mn-lt"/>
              </a:rPr>
              <a:t>Ludus</a:t>
            </a:r>
            <a:r>
              <a:rPr lang="en-CA" sz="8000" b="1" dirty="0">
                <a:solidFill>
                  <a:srgbClr val="FFFF00"/>
                </a:solidFill>
                <a:latin typeface="+mn-lt"/>
              </a:rPr>
              <a:t> (</a:t>
            </a:r>
            <a:r>
              <a:rPr lang="en-CA" sz="8000" b="1" dirty="0" err="1">
                <a:solidFill>
                  <a:srgbClr val="FFFF00"/>
                </a:solidFill>
                <a:latin typeface="+mn-lt"/>
              </a:rPr>
              <a:t>latin</a:t>
            </a:r>
            <a:r>
              <a:rPr lang="en-CA" sz="8000" b="1" dirty="0">
                <a:solidFill>
                  <a:srgbClr val="FFFF00"/>
                </a:solidFill>
                <a:latin typeface="+mn-lt"/>
              </a:rPr>
              <a:t> for “concerning the whole</a:t>
            </a:r>
            <a:r>
              <a:rPr lang="en-CA" sz="8000" b="1" dirty="0" smtClean="0">
                <a:solidFill>
                  <a:srgbClr val="FFFF00"/>
                </a:solidFill>
                <a:latin typeface="+mn-lt"/>
              </a:rPr>
              <a:t>” Game)</a:t>
            </a:r>
            <a:r>
              <a:rPr lang="en-CA" sz="8000" dirty="0" smtClean="0">
                <a:solidFill>
                  <a:srgbClr val="FFFF00"/>
                </a:solidFill>
                <a:latin typeface="+mn-lt"/>
              </a:rPr>
              <a:t> </a:t>
            </a:r>
            <a:endParaRPr lang="en-US" sz="8000" dirty="0">
              <a:solidFill>
                <a:srgbClr val="FFFF00"/>
              </a:solidFill>
              <a:latin typeface="+mn-lt"/>
            </a:endParaRPr>
          </a:p>
        </p:txBody>
      </p:sp>
    </p:spTree>
    <p:extLst>
      <p:ext uri="{BB962C8B-B14F-4D97-AF65-F5344CB8AC3E}">
        <p14:creationId xmlns:p14="http://schemas.microsoft.com/office/powerpoint/2010/main" val="8799963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Video Game Law Badge Pathway - Quest - New Page.jpe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32" r="-506"/>
          <a:stretch/>
        </p:blipFill>
        <p:spPr>
          <a:xfrm>
            <a:off x="1579068" y="190652"/>
            <a:ext cx="6004000" cy="5678440"/>
          </a:xfrm>
        </p:spPr>
      </p:pic>
    </p:spTree>
    <p:extLst>
      <p:ext uri="{BB962C8B-B14F-4D97-AF65-F5344CB8AC3E}">
        <p14:creationId xmlns:p14="http://schemas.microsoft.com/office/powerpoint/2010/main" val="368163394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09-15 at 11.00.43 PM.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843" r="-346"/>
          <a:stretch/>
        </p:blipFill>
        <p:spPr>
          <a:xfrm>
            <a:off x="686550" y="393861"/>
            <a:ext cx="7678856" cy="5441743"/>
          </a:xfrm>
        </p:spPr>
      </p:pic>
    </p:spTree>
    <p:extLst>
      <p:ext uri="{BB962C8B-B14F-4D97-AF65-F5344CB8AC3E}">
        <p14:creationId xmlns:p14="http://schemas.microsoft.com/office/powerpoint/2010/main" val="5451850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46826"/>
          </a:xfrm>
        </p:spPr>
        <p:txBody>
          <a:bodyPr>
            <a:noAutofit/>
          </a:bodyPr>
          <a:lstStyle/>
          <a:p>
            <a:r>
              <a:rPr lang="en-CA" sz="3200" b="1" dirty="0">
                <a:latin typeface="+mn-lt"/>
              </a:rPr>
              <a:t/>
            </a:r>
            <a:br>
              <a:rPr lang="en-CA" sz="3200" b="1" dirty="0">
                <a:latin typeface="+mn-lt"/>
              </a:rPr>
            </a:br>
            <a:r>
              <a:rPr lang="en-CA" sz="3200" b="1" dirty="0" smtClean="0">
                <a:latin typeface="+mn-lt"/>
              </a:rPr>
              <a:t>   </a:t>
            </a:r>
            <a:r>
              <a:rPr lang="en-CA" sz="3200" b="1" dirty="0" smtClean="0">
                <a:solidFill>
                  <a:srgbClr val="FFFF00"/>
                </a:solidFill>
                <a:latin typeface="+mn-lt"/>
              </a:rPr>
              <a:t>Topics </a:t>
            </a:r>
            <a:r>
              <a:rPr lang="en-CA" sz="3200" b="1" dirty="0">
                <a:solidFill>
                  <a:srgbClr val="FFFF00"/>
                </a:solidFill>
                <a:latin typeface="+mn-lt"/>
              </a:rPr>
              <a:t>(+Legal Aspects of  + Video games)</a:t>
            </a:r>
            <a:br>
              <a:rPr lang="en-CA" sz="3200" b="1" dirty="0">
                <a:solidFill>
                  <a:srgbClr val="FFFF00"/>
                </a:solidFill>
                <a:latin typeface="+mn-lt"/>
              </a:rPr>
            </a:br>
            <a:endParaRPr lang="en-US" sz="3200" b="1" dirty="0">
              <a:solidFill>
                <a:srgbClr val="FFFF00"/>
              </a:solidFill>
              <a:latin typeface="+mn-lt"/>
            </a:endParaRPr>
          </a:p>
        </p:txBody>
      </p:sp>
      <p:sp>
        <p:nvSpPr>
          <p:cNvPr id="3" name="Content Placeholder 2"/>
          <p:cNvSpPr>
            <a:spLocks noGrp="1"/>
          </p:cNvSpPr>
          <p:nvPr>
            <p:ph sz="quarter" idx="10"/>
          </p:nvPr>
        </p:nvSpPr>
        <p:spPr>
          <a:xfrm>
            <a:off x="457199" y="1046826"/>
            <a:ext cx="8553781" cy="5131165"/>
          </a:xfrm>
        </p:spPr>
        <p:txBody>
          <a:bodyPr>
            <a:normAutofit fontScale="70000" lnSpcReduction="20000"/>
          </a:bodyPr>
          <a:lstStyle/>
          <a:p>
            <a:pPr marL="0" indent="0">
              <a:buNone/>
            </a:pPr>
            <a:r>
              <a:rPr lang="en-CA" sz="2800" dirty="0" smtClean="0">
                <a:solidFill>
                  <a:schemeClr val="bg1"/>
                </a:solidFill>
                <a:latin typeface="+mn-lt"/>
              </a:rPr>
              <a:t>Topic </a:t>
            </a:r>
            <a:r>
              <a:rPr lang="en-CA" sz="2800" dirty="0">
                <a:solidFill>
                  <a:schemeClr val="bg1"/>
                </a:solidFill>
                <a:latin typeface="+mn-lt"/>
              </a:rPr>
              <a:t>1 (Class 2): Freedom of Expression</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2 (Class 3): Copyright</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3 (Classes 4 &amp; 9): </a:t>
            </a:r>
            <a:r>
              <a:rPr lang="en-CA" sz="2800" dirty="0" err="1">
                <a:solidFill>
                  <a:schemeClr val="bg1"/>
                </a:solidFill>
                <a:latin typeface="+mn-lt"/>
              </a:rPr>
              <a:t>Modding</a:t>
            </a:r>
            <a:r>
              <a:rPr lang="en-CA" sz="2800" dirty="0">
                <a:solidFill>
                  <a:schemeClr val="bg1"/>
                </a:solidFill>
                <a:latin typeface="+mn-lt"/>
              </a:rPr>
              <a:t> &amp; Content Originality </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4 (Class 5): Consumer Rights</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5 (Class 6): Contract Law</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6 (Class 7): EULA’s - Good &amp; Evil</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7 (Class 8): Technology &amp; Change</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8 (Class 10): Violence, Misogyny &amp; Social Issues</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9 (Class 11):  Privacy &amp; Surveillance</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10 (Class 11, 12 &amp; 13): Government Regulation &amp; Control</a:t>
            </a:r>
          </a:p>
          <a:p>
            <a:pPr marL="0" indent="0">
              <a:buNone/>
            </a:pPr>
            <a:endParaRPr lang="en-CA" dirty="0"/>
          </a:p>
        </p:txBody>
      </p:sp>
    </p:spTree>
    <p:extLst>
      <p:ext uri="{BB962C8B-B14F-4D97-AF65-F5344CB8AC3E}">
        <p14:creationId xmlns:p14="http://schemas.microsoft.com/office/powerpoint/2010/main" val="138176535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6"/>
            <a:ext cx="8229600" cy="651589"/>
          </a:xfrm>
        </p:spPr>
        <p:txBody>
          <a:bodyPr>
            <a:normAutofit fontScale="90000"/>
          </a:bodyPr>
          <a:lstStyle/>
          <a:p>
            <a:r>
              <a:rPr lang="en-CA" b="1" dirty="0" smtClean="0"/>
              <a:t/>
            </a:r>
            <a:br>
              <a:rPr lang="en-CA" b="1" dirty="0" smtClean="0"/>
            </a:br>
            <a:r>
              <a:rPr lang="en-CA" sz="5300" b="1" dirty="0" smtClean="0">
                <a:solidFill>
                  <a:srgbClr val="FFFF00"/>
                </a:solidFill>
                <a:latin typeface="+mn-lt"/>
              </a:rPr>
              <a:t>Class </a:t>
            </a:r>
            <a:r>
              <a:rPr lang="en-CA" sz="5300" b="1" dirty="0">
                <a:solidFill>
                  <a:srgbClr val="FFFF00"/>
                </a:solidFill>
                <a:latin typeface="+mn-lt"/>
              </a:rPr>
              <a:t>Activities</a:t>
            </a:r>
            <a:r>
              <a:rPr lang="en-CA" dirty="0"/>
              <a:t/>
            </a:r>
            <a:br>
              <a:rPr lang="en-CA" dirty="0"/>
            </a:br>
            <a:endParaRPr lang="en-US" dirty="0"/>
          </a:p>
        </p:txBody>
      </p:sp>
      <p:sp>
        <p:nvSpPr>
          <p:cNvPr id="3" name="Content Placeholder 2"/>
          <p:cNvSpPr>
            <a:spLocks noGrp="1"/>
          </p:cNvSpPr>
          <p:nvPr>
            <p:ph sz="quarter" idx="10"/>
          </p:nvPr>
        </p:nvSpPr>
        <p:spPr>
          <a:xfrm>
            <a:off x="457200" y="703605"/>
            <a:ext cx="8686800" cy="5886253"/>
          </a:xfrm>
        </p:spPr>
        <p:txBody>
          <a:bodyPr>
            <a:normAutofit fontScale="40000" lnSpcReduction="20000"/>
          </a:bodyPr>
          <a:lstStyle/>
          <a:p>
            <a:pPr marL="0" indent="0">
              <a:buNone/>
            </a:pPr>
            <a:r>
              <a:rPr lang="en-CA" sz="4000" dirty="0">
                <a:solidFill>
                  <a:schemeClr val="bg1"/>
                </a:solidFill>
                <a:latin typeface="+mn-lt"/>
              </a:rPr>
              <a:t>C</a:t>
            </a:r>
            <a:r>
              <a:rPr lang="en-CA" sz="4000" dirty="0" smtClean="0">
                <a:solidFill>
                  <a:schemeClr val="bg1"/>
                </a:solidFill>
                <a:latin typeface="+mn-lt"/>
              </a:rPr>
              <a:t>lass </a:t>
            </a:r>
            <a:r>
              <a:rPr lang="en-CA" sz="4000" dirty="0">
                <a:solidFill>
                  <a:schemeClr val="bg1"/>
                </a:solidFill>
                <a:latin typeface="+mn-lt"/>
              </a:rPr>
              <a:t>1 Rules Explained:  *Guilds of up to 4 per group; *All CC licensed and in Wiki.</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2 Guilds Formation Based on Topics (no redundancies though Topics are potentially sub-dividable into distinct sub-topics). Guild picks a relevant name and creates an “origin story”.</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3 </a:t>
            </a:r>
            <a:r>
              <a:rPr lang="en-CA" sz="4000" dirty="0" err="1">
                <a:solidFill>
                  <a:schemeClr val="bg1"/>
                </a:solidFill>
                <a:latin typeface="+mn-lt"/>
              </a:rPr>
              <a:t>Ludology</a:t>
            </a:r>
            <a:r>
              <a:rPr lang="en-CA" sz="4000" dirty="0">
                <a:solidFill>
                  <a:schemeClr val="bg1"/>
                </a:solidFill>
                <a:latin typeface="+mn-lt"/>
              </a:rPr>
              <a:t> Research 1 – Find &amp; Briefly Describe at least 7 relevant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4 </a:t>
            </a:r>
            <a:r>
              <a:rPr lang="en-CA" sz="4000" dirty="0" err="1">
                <a:solidFill>
                  <a:schemeClr val="bg1"/>
                </a:solidFill>
                <a:latin typeface="+mn-lt"/>
              </a:rPr>
              <a:t>Ludology</a:t>
            </a:r>
            <a:r>
              <a:rPr lang="en-CA" sz="4000" dirty="0">
                <a:solidFill>
                  <a:schemeClr val="bg1"/>
                </a:solidFill>
                <a:latin typeface="+mn-lt"/>
              </a:rPr>
              <a:t> Research 2 – Discuss &amp; Brief Synopsis of at least the 2 most important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5 Legal Research 1 – Find &amp; Briefly Describe at least 7 relevant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6 Legal Research 2  – Discuss &amp; Brief Synopsis of at least 2 most important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7 </a:t>
            </a:r>
            <a:r>
              <a:rPr lang="en-CA" sz="4000" b="1" dirty="0">
                <a:solidFill>
                  <a:schemeClr val="bg1"/>
                </a:solidFill>
                <a:latin typeface="+mn-lt"/>
              </a:rPr>
              <a:t>Mid- Term Oral Reports: </a:t>
            </a:r>
            <a:r>
              <a:rPr lang="en-CA" sz="4000" dirty="0">
                <a:solidFill>
                  <a:schemeClr val="bg1"/>
                </a:solidFill>
                <a:latin typeface="+mn-lt"/>
              </a:rPr>
              <a:t> Provide a synopsis to the class of the current state of the law and </a:t>
            </a:r>
            <a:r>
              <a:rPr lang="en-CA" sz="4000" dirty="0" err="1">
                <a:solidFill>
                  <a:schemeClr val="bg1"/>
                </a:solidFill>
                <a:latin typeface="+mn-lt"/>
              </a:rPr>
              <a:t>Ludological</a:t>
            </a:r>
            <a:r>
              <a:rPr lang="en-CA" sz="4000" dirty="0">
                <a:solidFill>
                  <a:schemeClr val="bg1"/>
                </a:solidFill>
                <a:latin typeface="+mn-lt"/>
              </a:rPr>
              <a:t> research in the area your Guild has chosen + a brief written report. In-class presentation of up to 5 slides/5 minutes per group.</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8 Collaboratively define and describe how the law could change in the future</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9 Create a Pro &amp; Con list re changes to the law</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10 Recommendations for Law Reform/Change</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11 &amp; 12 </a:t>
            </a:r>
            <a:r>
              <a:rPr lang="en-CA" sz="4000" b="1" dirty="0">
                <a:solidFill>
                  <a:schemeClr val="bg1"/>
                </a:solidFill>
                <a:latin typeface="+mn-lt"/>
              </a:rPr>
              <a:t>Oral Opinions/Presentation:</a:t>
            </a:r>
            <a:r>
              <a:rPr lang="en-CA" sz="4000" dirty="0">
                <a:solidFill>
                  <a:schemeClr val="bg1"/>
                </a:solidFill>
                <a:latin typeface="+mn-lt"/>
              </a:rPr>
              <a:t> 2 sub-groups of the same Guild present up to10 slides of alternating but responsible views on critical aspects of their legal quest in up to 10 minutes. This is not intended as a debate but rather as a technique to fairly illuminate different perspectives on a particular issue. </a:t>
            </a:r>
          </a:p>
          <a:p>
            <a:pPr marL="0" indent="0">
              <a:buNone/>
            </a:pPr>
            <a:r>
              <a:rPr lang="en-CA" sz="4000" dirty="0">
                <a:latin typeface="+mn-lt"/>
              </a:rPr>
              <a:t> </a:t>
            </a:r>
          </a:p>
          <a:p>
            <a:endParaRPr lang="en-US" dirty="0"/>
          </a:p>
        </p:txBody>
      </p:sp>
    </p:spTree>
    <p:extLst>
      <p:ext uri="{BB962C8B-B14F-4D97-AF65-F5344CB8AC3E}">
        <p14:creationId xmlns:p14="http://schemas.microsoft.com/office/powerpoint/2010/main" val="235420266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rgbClr val="4BACC6"/>
                </a:solidFill>
              </a:rPr>
              <a:t> </a:t>
            </a:r>
            <a:r>
              <a:rPr lang="en-US" sz="6000" b="1" dirty="0" smtClean="0">
                <a:solidFill>
                  <a:srgbClr val="FFFF00"/>
                </a:solidFill>
                <a:latin typeface="Apple Chancery"/>
                <a:cs typeface="Apple Chancery"/>
              </a:rPr>
              <a:t>Next Class</a:t>
            </a:r>
            <a:endParaRPr lang="en-US" sz="6000" b="1" dirty="0">
              <a:solidFill>
                <a:srgbClr val="FFFF00"/>
              </a:solidFill>
              <a:latin typeface="Apple Chancery"/>
              <a:cs typeface="Apple Chancery"/>
            </a:endParaRPr>
          </a:p>
        </p:txBody>
      </p:sp>
      <p:sp>
        <p:nvSpPr>
          <p:cNvPr id="3" name="Content Placeholder 2"/>
          <p:cNvSpPr>
            <a:spLocks noGrp="1"/>
          </p:cNvSpPr>
          <p:nvPr>
            <p:ph sz="quarter" idx="10"/>
          </p:nvPr>
        </p:nvSpPr>
        <p:spPr/>
        <p:txBody>
          <a:bodyPr/>
          <a:lstStyle/>
          <a:p>
            <a:pPr marL="0" indent="0">
              <a:buNone/>
            </a:pPr>
            <a:r>
              <a:rPr lang="en-US" dirty="0" smtClean="0"/>
              <a:t>          </a:t>
            </a:r>
            <a:r>
              <a:rPr lang="en-US" b="1" dirty="0" smtClean="0">
                <a:solidFill>
                  <a:srgbClr val="4BACC6"/>
                </a:solidFill>
                <a:latin typeface="Arial"/>
                <a:cs typeface="Arial"/>
              </a:rPr>
              <a:t>We  now done Part A (meme # 1):</a:t>
            </a:r>
            <a:r>
              <a:rPr lang="en-US" b="1" dirty="0" smtClean="0">
                <a:solidFill>
                  <a:srgbClr val="FFFFFF"/>
                </a:solidFill>
                <a:latin typeface="Arial"/>
                <a:cs typeface="Arial"/>
              </a:rPr>
              <a:t> </a:t>
            </a:r>
            <a:r>
              <a:rPr lang="en-US" b="1" dirty="0" smtClean="0">
                <a:solidFill>
                  <a:schemeClr val="accent5"/>
                </a:solidFill>
                <a:latin typeface="Arial"/>
                <a:cs typeface="Arial"/>
              </a:rPr>
              <a:t>“Creating”</a:t>
            </a:r>
          </a:p>
          <a:p>
            <a:pPr marL="0" indent="0">
              <a:buNone/>
            </a:pPr>
            <a:endParaRPr lang="en-US" b="1" dirty="0" smtClean="0">
              <a:solidFill>
                <a:srgbClr val="FFFFFF"/>
              </a:solidFill>
              <a:latin typeface="Arial"/>
              <a:cs typeface="Arial"/>
            </a:endParaRPr>
          </a:p>
          <a:p>
            <a:pPr marL="0" indent="0">
              <a:buNone/>
            </a:pPr>
            <a:r>
              <a:rPr lang="en-US" b="1" dirty="0" smtClean="0">
                <a:solidFill>
                  <a:srgbClr val="FFFFFF"/>
                </a:solidFill>
                <a:latin typeface="Arial"/>
                <a:cs typeface="Arial"/>
              </a:rPr>
              <a:t>                 Entering into (drumroll please…) </a:t>
            </a:r>
          </a:p>
          <a:p>
            <a:pPr marL="0" indent="0">
              <a:buNone/>
            </a:pPr>
            <a:r>
              <a:rPr lang="en-US" b="1" dirty="0" smtClean="0">
                <a:solidFill>
                  <a:srgbClr val="FFFFFF"/>
                </a:solidFill>
                <a:latin typeface="Arial"/>
                <a:cs typeface="Arial"/>
              </a:rPr>
              <a:t>                  Part B (meme#2) of the course:</a:t>
            </a:r>
          </a:p>
          <a:p>
            <a:pPr marL="0" indent="0">
              <a:buNone/>
            </a:pPr>
            <a:endParaRPr lang="en-US" dirty="0"/>
          </a:p>
          <a:p>
            <a:pPr marL="0" indent="0">
              <a:buNone/>
            </a:pPr>
            <a:r>
              <a:rPr lang="en-US" dirty="0" smtClean="0">
                <a:solidFill>
                  <a:srgbClr val="9BBB59"/>
                </a:solidFill>
              </a:rPr>
              <a:t>&gt;&gt;&gt;&gt;&gt;&gt;&gt;&gt;&gt;&gt;&gt;&gt;&gt;&gt;&gt;</a:t>
            </a:r>
            <a:r>
              <a:rPr lang="en-US" sz="3200" b="1" dirty="0" smtClean="0">
                <a:solidFill>
                  <a:srgbClr val="4BACC6"/>
                </a:solidFill>
                <a:latin typeface="Abadi MT Condensed Extra Bold"/>
                <a:cs typeface="Abadi MT Condensed Extra Bold"/>
              </a:rPr>
              <a:t>“CONNECTING”</a:t>
            </a:r>
            <a:r>
              <a:rPr lang="en-US" dirty="0" smtClean="0">
                <a:solidFill>
                  <a:srgbClr val="FFFF00"/>
                </a:solidFill>
              </a:rPr>
              <a:t>&gt;&gt;&gt;&gt;&gt;&gt;&gt;&gt;&gt;&gt;&gt;&gt;&gt;&gt;&gt;&gt;&gt;</a:t>
            </a:r>
          </a:p>
          <a:p>
            <a:pPr marL="0" indent="0">
              <a:buNone/>
            </a:pPr>
            <a:r>
              <a:rPr lang="en-US" dirty="0" smtClean="0"/>
              <a:t>                 </a:t>
            </a:r>
            <a:r>
              <a:rPr lang="en-US" dirty="0"/>
              <a:t> </a:t>
            </a:r>
            <a:endParaRPr lang="en-US" dirty="0" smtClean="0"/>
          </a:p>
          <a:p>
            <a:pPr marL="0" indent="0">
              <a:buNone/>
            </a:pPr>
            <a:r>
              <a:rPr lang="en-US" dirty="0"/>
              <a:t> </a:t>
            </a:r>
            <a:r>
              <a:rPr lang="en-US" dirty="0" smtClean="0"/>
              <a:t>         </a:t>
            </a:r>
            <a:r>
              <a:rPr lang="en-US" dirty="0" smtClean="0">
                <a:solidFill>
                  <a:schemeClr val="bg1"/>
                </a:solidFill>
                <a:latin typeface="+mn-lt"/>
              </a:rPr>
              <a:t>     </a:t>
            </a:r>
            <a:r>
              <a:rPr lang="en-US" b="1" dirty="0" smtClean="0">
                <a:solidFill>
                  <a:schemeClr val="bg1"/>
                </a:solidFill>
                <a:latin typeface="+mn-lt"/>
              </a:rPr>
              <a:t>Talk: </a:t>
            </a:r>
            <a:r>
              <a:rPr lang="en-CA" b="1" i="1" u="sng" dirty="0" smtClean="0">
                <a:solidFill>
                  <a:schemeClr val="bg1"/>
                </a:solidFill>
                <a:latin typeface="+mn-lt"/>
              </a:rPr>
              <a:t>Creators</a:t>
            </a:r>
            <a:r>
              <a:rPr lang="en-CA" b="1" i="1" u="sng" dirty="0">
                <a:solidFill>
                  <a:schemeClr val="bg1"/>
                </a:solidFill>
                <a:latin typeface="+mn-lt"/>
              </a:rPr>
              <a:t>, Consumers &amp; </a:t>
            </a:r>
            <a:r>
              <a:rPr lang="en-CA" b="1" i="1" u="sng" dirty="0" smtClean="0">
                <a:solidFill>
                  <a:schemeClr val="bg1"/>
                </a:solidFill>
                <a:latin typeface="+mn-lt"/>
              </a:rPr>
              <a:t>Users</a:t>
            </a:r>
            <a:r>
              <a:rPr lang="en-CA" b="1" dirty="0" smtClean="0">
                <a:solidFill>
                  <a:schemeClr val="bg1"/>
                </a:solidFill>
                <a:latin typeface="+mn-lt"/>
              </a:rPr>
              <a:t> </a:t>
            </a:r>
          </a:p>
          <a:p>
            <a:pPr marL="0" indent="0">
              <a:buNone/>
            </a:pPr>
            <a:r>
              <a:rPr lang="en-CA" b="1" dirty="0" smtClean="0">
                <a:solidFill>
                  <a:schemeClr val="bg1"/>
                </a:solidFill>
                <a:latin typeface="+mn-lt"/>
              </a:rPr>
              <a:t>            (sub-nom: </a:t>
            </a:r>
            <a:r>
              <a:rPr lang="en-CA" b="1" dirty="0" smtClean="0">
                <a:solidFill>
                  <a:schemeClr val="accent3"/>
                </a:solidFill>
                <a:latin typeface="+mn-lt"/>
              </a:rPr>
              <a:t>intro to contractual conundrums</a:t>
            </a:r>
            <a:r>
              <a:rPr lang="en-CA" b="1" dirty="0" smtClean="0">
                <a:solidFill>
                  <a:schemeClr val="bg1"/>
                </a:solidFill>
                <a:latin typeface="+mn-lt"/>
              </a:rPr>
              <a:t>)</a:t>
            </a:r>
            <a:endParaRPr lang="en-CA" b="1" dirty="0">
              <a:solidFill>
                <a:schemeClr val="bg1"/>
              </a:solidFill>
              <a:latin typeface="+mn-lt"/>
            </a:endParaRPr>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750892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r>
              <a:rPr lang="en-US" sz="4800" b="1" dirty="0" smtClean="0">
                <a:solidFill>
                  <a:srgbClr val="FFFF00"/>
                </a:solidFill>
                <a:latin typeface="+mn-lt"/>
                <a:cs typeface="Times New Roman"/>
              </a:rPr>
              <a:t>  Always </a:t>
            </a:r>
            <a:r>
              <a:rPr lang="en-US" sz="4800" b="1" dirty="0">
                <a:solidFill>
                  <a:srgbClr val="FFFF00"/>
                </a:solidFill>
                <a:latin typeface="+mn-lt"/>
                <a:cs typeface="Times New Roman"/>
              </a:rPr>
              <a:t>include a cat </a:t>
            </a:r>
            <a:r>
              <a:rPr lang="en-US" sz="4800" b="1" dirty="0" smtClean="0">
                <a:solidFill>
                  <a:srgbClr val="FFFF00"/>
                </a:solidFill>
                <a:latin typeface="+mn-lt"/>
                <a:cs typeface="Times New Roman"/>
              </a:rPr>
              <a:t>picture</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cstate="screen">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1423012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a:cs typeface="Arial"/>
              </a:rPr>
              <a:t>Our Academic Partners</a:t>
            </a:r>
            <a:endParaRPr lang="en-US" b="1" dirty="0">
              <a:solidFill>
                <a:srgbClr val="FFFF00"/>
              </a:solidFill>
              <a:latin typeface="Arial"/>
              <a:cs typeface="Arial"/>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329334924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82" y="246452"/>
            <a:ext cx="8741418" cy="5725269"/>
          </a:xfrm>
        </p:spPr>
        <p:txBody>
          <a:bodyPr>
            <a:normAutofit/>
          </a:bodyPr>
          <a:lstStyle/>
          <a:p>
            <a:pPr marL="0" indent="0">
              <a:buNone/>
            </a:pPr>
            <a:r>
              <a:rPr lang="en-US" sz="4400" dirty="0" smtClean="0">
                <a:solidFill>
                  <a:srgbClr val="FFFF00"/>
                </a:solidFill>
                <a:latin typeface="P22 Typewriter"/>
                <a:cs typeface="P22 Typewriter"/>
              </a:rPr>
              <a:t>Now Back to Our Regularly Scheduled Programming…</a:t>
            </a:r>
            <a:endParaRPr lang="en-US" sz="4400" dirty="0">
              <a:solidFill>
                <a:srgbClr val="FFFF00"/>
              </a:solidFill>
              <a:latin typeface="P22 Typewriter"/>
              <a:cs typeface="P22 Typewriter"/>
            </a:endParaRPr>
          </a:p>
        </p:txBody>
      </p:sp>
      <p:pic>
        <p:nvPicPr>
          <p:cNvPr id="4" name="Content Placeholder 3" descr="file7991274103168.jpg"/>
          <p:cNvPicPr>
            <a:picLocks noChangeAspect="1"/>
          </p:cNvPicPr>
          <p:nvPr/>
        </p:nvPicPr>
        <p:blipFill rotWithShape="1">
          <a:blip r:embed="rId2" cstate="screen">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153649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2408"/>
            <a:ext cx="8599942" cy="742862"/>
          </a:xfrm>
        </p:spPr>
        <p:txBody>
          <a:bodyPr>
            <a:normAutofit fontScale="90000"/>
          </a:bodyPr>
          <a:lstStyle/>
          <a:p>
            <a:r>
              <a:rPr lang="en-US" sz="4900" b="1" dirty="0" smtClean="0">
                <a:solidFill>
                  <a:srgbClr val="FFFF00"/>
                </a:solidFill>
                <a:latin typeface="+mn-lt"/>
                <a:ea typeface="ＭＳ Ｐゴシック" charset="0"/>
                <a:cs typeface="ＭＳ Ｐゴシック" charset="0"/>
              </a:rPr>
              <a:t/>
            </a:r>
            <a:br>
              <a:rPr lang="en-US" sz="4900" b="1" dirty="0" smtClean="0">
                <a:solidFill>
                  <a:srgbClr val="FFFF00"/>
                </a:solidFill>
                <a:latin typeface="+mn-lt"/>
                <a:ea typeface="ＭＳ Ｐゴシック" charset="0"/>
                <a:cs typeface="ＭＳ Ｐゴシック" charset="0"/>
              </a:rPr>
            </a:br>
            <a:r>
              <a:rPr lang="en-US" sz="4900" b="1" dirty="0" smtClean="0">
                <a:solidFill>
                  <a:srgbClr val="FFFF00"/>
                </a:solidFill>
                <a:latin typeface="+mn-lt"/>
                <a:ea typeface="ＭＳ Ｐゴシック" charset="0"/>
                <a:cs typeface="ＭＳ Ｐゴシック" charset="0"/>
              </a:rPr>
              <a:t>What’s </a:t>
            </a:r>
            <a:r>
              <a:rPr lang="en-US" sz="4900" b="1" dirty="0">
                <a:solidFill>
                  <a:srgbClr val="FFFF00"/>
                </a:solidFill>
                <a:latin typeface="+mn-lt"/>
                <a:ea typeface="ＭＳ Ｐゴシック" charset="0"/>
                <a:cs typeface="ＭＳ Ｐゴシック" charset="0"/>
              </a:rPr>
              <a:t>wrong with this picture?</a:t>
            </a:r>
            <a:r>
              <a:rPr lang="en-US" dirty="0">
                <a:solidFill>
                  <a:srgbClr val="FFFF00"/>
                </a:solidFill>
                <a:latin typeface="Verdana" charset="0"/>
                <a:ea typeface="ＭＳ Ｐゴシック" charset="0"/>
                <a:cs typeface="ＭＳ Ｐゴシック" charset="0"/>
              </a:rPr>
              <a:t/>
            </a:r>
            <a:br>
              <a:rPr lang="en-US" dirty="0">
                <a:solidFill>
                  <a:srgbClr val="FFFF00"/>
                </a:solidFill>
                <a:latin typeface="Verdana" charset="0"/>
                <a:ea typeface="ＭＳ Ｐゴシック" charset="0"/>
                <a:cs typeface="ＭＳ Ｐゴシック" charset="0"/>
              </a:rPr>
            </a:br>
            <a:endParaRPr lang="en-US" dirty="0"/>
          </a:p>
        </p:txBody>
      </p:sp>
      <p:sp>
        <p:nvSpPr>
          <p:cNvPr id="3" name="Content Placeholder 2"/>
          <p:cNvSpPr>
            <a:spLocks noGrp="1"/>
          </p:cNvSpPr>
          <p:nvPr>
            <p:ph sz="quarter" idx="10"/>
          </p:nvPr>
        </p:nvSpPr>
        <p:spPr>
          <a:xfrm>
            <a:off x="457201" y="971826"/>
            <a:ext cx="8599942" cy="5477565"/>
          </a:xfrm>
        </p:spPr>
        <p:txBody>
          <a:bodyPr>
            <a:normAutofit fontScale="55000" lnSpcReduction="20000"/>
          </a:bodyPr>
          <a:lstStyle/>
          <a:p>
            <a:pPr marL="0" indent="0" fontAlgn="base">
              <a:lnSpc>
                <a:spcPct val="120000"/>
              </a:lnSpc>
              <a:spcAft>
                <a:spcPct val="0"/>
              </a:spcAft>
              <a:buNone/>
            </a:pPr>
            <a:r>
              <a:rPr lang="en-US" sz="4600" b="1" dirty="0">
                <a:solidFill>
                  <a:srgbClr val="FFFFFF"/>
                </a:solidFill>
                <a:latin typeface="Arial" charset="0"/>
                <a:ea typeface="ＭＳ Ｐゴシック" charset="0"/>
                <a:cs typeface="ＭＳ Ｐゴシック" charset="0"/>
              </a:rPr>
              <a:t>THE “MECHANIC” IS BASED ON THE </a:t>
            </a:r>
            <a:r>
              <a:rPr lang="en-US" sz="4600" b="1" dirty="0">
                <a:solidFill>
                  <a:srgbClr val="FFFF00"/>
                </a:solidFill>
                <a:latin typeface="Arial" charset="0"/>
                <a:ea typeface="ＭＳ Ｐゴシック" charset="0"/>
                <a:cs typeface="ＭＳ Ｐゴシック" charset="0"/>
              </a:rPr>
              <a:t>COMMODITY</a:t>
            </a:r>
            <a:r>
              <a:rPr lang="en-US" sz="4600" b="1" dirty="0">
                <a:solidFill>
                  <a:srgbClr val="FFFFFF"/>
                </a:solidFill>
                <a:latin typeface="Arial" charset="0"/>
                <a:ea typeface="ＭＳ Ｐゴシック" charset="0"/>
                <a:cs typeface="ＭＳ Ｐゴシック" charset="0"/>
              </a:rPr>
              <a:t> </a:t>
            </a:r>
            <a:r>
              <a:rPr lang="en-US" sz="4600" b="1" dirty="0">
                <a:solidFill>
                  <a:srgbClr val="FF0000"/>
                </a:solidFill>
                <a:latin typeface="Arial" charset="0"/>
                <a:ea typeface="ＭＳ Ｐゴシック" charset="0"/>
                <a:cs typeface="ＭＳ Ｐゴシック" charset="0"/>
              </a:rPr>
              <a:t>NOT THE </a:t>
            </a:r>
            <a:r>
              <a:rPr lang="en-US" sz="4600" b="1" dirty="0" smtClean="0">
                <a:solidFill>
                  <a:srgbClr val="FFFF00"/>
                </a:solidFill>
                <a:latin typeface="Arial" charset="0"/>
                <a:ea typeface="ＭＳ Ｐゴシック" charset="0"/>
                <a:cs typeface="ＭＳ Ｐゴシック" charset="0"/>
              </a:rPr>
              <a:t>CREATIVITY </a:t>
            </a:r>
          </a:p>
          <a:p>
            <a:pPr marL="0" indent="0" fontAlgn="base">
              <a:lnSpc>
                <a:spcPct val="120000"/>
              </a:lnSpc>
              <a:spcAft>
                <a:spcPct val="0"/>
              </a:spcAft>
              <a:buNone/>
            </a:pPr>
            <a:r>
              <a:rPr lang="en-US" sz="4600" b="1" dirty="0" smtClean="0">
                <a:solidFill>
                  <a:srgbClr val="CCFFCC"/>
                </a:solidFill>
                <a:latin typeface="Arial" charset="0"/>
                <a:ea typeface="ＭＳ Ｐゴシック" charset="0"/>
                <a:cs typeface="ＭＳ Ｐゴシック" charset="0"/>
              </a:rPr>
              <a:t>(OUTCOME NOT PROCESS)</a:t>
            </a:r>
          </a:p>
          <a:p>
            <a:pPr marL="0" indent="0" fontAlgn="base">
              <a:lnSpc>
                <a:spcPct val="120000"/>
              </a:lnSpc>
              <a:spcAft>
                <a:spcPct val="0"/>
              </a:spcAft>
              <a:buNone/>
            </a:pPr>
            <a:endParaRPr lang="en-US" sz="4600" b="1" dirty="0">
              <a:latin typeface="Arial" charset="0"/>
              <a:ea typeface="ＭＳ Ｐゴシック" charset="0"/>
              <a:cs typeface="ＭＳ Ｐゴシック" charset="0"/>
            </a:endParaRPr>
          </a:p>
          <a:p>
            <a:pPr marL="0" indent="0" fontAlgn="base">
              <a:lnSpc>
                <a:spcPct val="120000"/>
              </a:lnSpc>
              <a:spcAft>
                <a:spcPct val="0"/>
              </a:spcAft>
              <a:buNone/>
            </a:pPr>
            <a:r>
              <a:rPr lang="en-US" sz="4600" b="1" dirty="0">
                <a:solidFill>
                  <a:srgbClr val="FFFFFF"/>
                </a:solidFill>
                <a:latin typeface="Arial" charset="0"/>
                <a:ea typeface="ＭＳ Ｐゴシック" charset="0"/>
                <a:cs typeface="ＭＳ Ｐゴシック" charset="0"/>
              </a:rPr>
              <a:t>Policy statements are about “…</a:t>
            </a:r>
            <a:r>
              <a:rPr lang="en-US" sz="4600" b="1" dirty="0">
                <a:solidFill>
                  <a:srgbClr val="FFFF00"/>
                </a:solidFill>
                <a:latin typeface="Arial" charset="0"/>
                <a:ea typeface="ＭＳ Ｐゴシック" charset="0"/>
                <a:cs typeface="ＭＳ Ｐゴシック" charset="0"/>
              </a:rPr>
              <a:t>encouraging creativity</a:t>
            </a:r>
            <a:r>
              <a:rPr lang="en-US" sz="4600" b="1" dirty="0">
                <a:solidFill>
                  <a:srgbClr val="FFFFFF"/>
                </a:solidFill>
                <a:latin typeface="Arial" charset="0"/>
                <a:ea typeface="ＭＳ Ｐゴシック" charset="0"/>
                <a:cs typeface="ＭＳ Ｐゴシック" charset="0"/>
              </a:rPr>
              <a:t>” but the law is </a:t>
            </a:r>
            <a:r>
              <a:rPr lang="en-US" sz="4600" b="1" dirty="0" smtClean="0">
                <a:solidFill>
                  <a:srgbClr val="FFFFFF"/>
                </a:solidFill>
                <a:latin typeface="Arial" charset="0"/>
                <a:ea typeface="ＭＳ Ｐゴシック" charset="0"/>
                <a:cs typeface="ＭＳ Ｐゴシック" charset="0"/>
              </a:rPr>
              <a:t>essentially </a:t>
            </a:r>
            <a:r>
              <a:rPr lang="en-US" sz="4600" b="1" dirty="0">
                <a:solidFill>
                  <a:srgbClr val="FFFFFF"/>
                </a:solidFill>
                <a:latin typeface="Arial" charset="0"/>
                <a:ea typeface="ＭＳ Ｐゴシック" charset="0"/>
                <a:cs typeface="ＭＳ Ｐゴシック" charset="0"/>
              </a:rPr>
              <a:t>related to its </a:t>
            </a:r>
            <a:r>
              <a:rPr lang="en-US" sz="4600" b="1" dirty="0">
                <a:solidFill>
                  <a:srgbClr val="FF0000"/>
                </a:solidFill>
                <a:latin typeface="Arial" charset="0"/>
                <a:ea typeface="ＭＳ Ｐゴシック" charset="0"/>
                <a:cs typeface="ＭＳ Ｐゴシック" charset="0"/>
              </a:rPr>
              <a:t>commercial liquidity</a:t>
            </a:r>
            <a:r>
              <a:rPr lang="en-US" sz="4600" b="1" dirty="0" smtClean="0">
                <a:solidFill>
                  <a:schemeClr val="bg1"/>
                </a:solidFill>
                <a:latin typeface="Arial" charset="0"/>
                <a:ea typeface="ＭＳ Ｐゴシック" charset="0"/>
                <a:cs typeface="ＭＳ Ｐゴシック" charset="0"/>
              </a:rPr>
              <a:t>.</a:t>
            </a:r>
          </a:p>
          <a:p>
            <a:pPr marL="0" indent="0" fontAlgn="base">
              <a:lnSpc>
                <a:spcPct val="120000"/>
              </a:lnSpc>
              <a:spcAft>
                <a:spcPct val="0"/>
              </a:spcAft>
              <a:buNone/>
            </a:pPr>
            <a:endParaRPr lang="en-US" sz="4600" b="1" dirty="0">
              <a:latin typeface="Arial" charset="0"/>
              <a:ea typeface="ＭＳ Ｐゴシック" charset="0"/>
              <a:cs typeface="ＭＳ Ｐゴシック" charset="0"/>
            </a:endParaRPr>
          </a:p>
          <a:p>
            <a:pPr marL="0" indent="0" fontAlgn="base">
              <a:lnSpc>
                <a:spcPct val="120000"/>
              </a:lnSpc>
              <a:spcAft>
                <a:spcPct val="0"/>
              </a:spcAft>
              <a:buNone/>
            </a:pPr>
            <a:r>
              <a:rPr lang="en-US" sz="4600" b="1" dirty="0" smtClean="0">
                <a:solidFill>
                  <a:schemeClr val="bg1"/>
                </a:solidFill>
                <a:latin typeface="Arial" charset="0"/>
                <a:ea typeface="ＭＳ Ｐゴシック" charset="0"/>
                <a:cs typeface="ＭＳ Ｐゴシック" charset="0"/>
              </a:rPr>
              <a:t>The </a:t>
            </a:r>
            <a:r>
              <a:rPr lang="en-US" sz="4600" b="1" dirty="0">
                <a:solidFill>
                  <a:schemeClr val="bg1"/>
                </a:solidFill>
                <a:latin typeface="Arial" charset="0"/>
                <a:ea typeface="ＭＳ Ｐゴシック" charset="0"/>
                <a:cs typeface="ＭＳ Ｐゴシック" charset="0"/>
              </a:rPr>
              <a:t>only </a:t>
            </a:r>
            <a:r>
              <a:rPr lang="en-US" sz="4600" b="1" dirty="0">
                <a:solidFill>
                  <a:srgbClr val="CCFFCC"/>
                </a:solidFill>
                <a:latin typeface="Arial" charset="0"/>
                <a:ea typeface="ＭＳ Ｐゴシック" charset="0"/>
                <a:cs typeface="ＭＳ Ｐゴシック" charset="0"/>
              </a:rPr>
              <a:t>assumption is that creativity must exist</a:t>
            </a:r>
            <a:r>
              <a:rPr lang="en-US" sz="4600" b="1" dirty="0">
                <a:solidFill>
                  <a:schemeClr val="bg1"/>
                </a:solidFill>
                <a:latin typeface="Arial" charset="0"/>
                <a:ea typeface="ＭＳ Ｐゴシック" charset="0"/>
                <a:cs typeface="ＭＳ Ｐゴシック" charset="0"/>
              </a:rPr>
              <a:t>, and that is only ever </a:t>
            </a:r>
            <a:r>
              <a:rPr lang="en-US" sz="4600" b="1" dirty="0" smtClean="0">
                <a:solidFill>
                  <a:schemeClr val="bg1"/>
                </a:solidFill>
                <a:latin typeface="Arial" charset="0"/>
                <a:ea typeface="ＭＳ Ｐゴシック" charset="0"/>
                <a:cs typeface="ＭＳ Ｐゴシック" charset="0"/>
              </a:rPr>
              <a:t>implied</a:t>
            </a:r>
            <a:r>
              <a:rPr lang="en-US" sz="4600" b="1" dirty="0">
                <a:solidFill>
                  <a:schemeClr val="bg1"/>
                </a:solidFill>
                <a:latin typeface="Arial" charset="0"/>
                <a:ea typeface="ＭＳ Ｐゴシック" charset="0"/>
                <a:cs typeface="ＭＳ Ｐゴシック" charset="0"/>
              </a:rPr>
              <a:t> </a:t>
            </a:r>
            <a:r>
              <a:rPr lang="en-US" sz="4600" b="1" dirty="0" smtClean="0">
                <a:solidFill>
                  <a:schemeClr val="bg1"/>
                </a:solidFill>
                <a:latin typeface="Arial" charset="0"/>
                <a:ea typeface="ＭＳ Ｐゴシック" charset="0"/>
                <a:cs typeface="ＭＳ Ｐゴシック" charset="0"/>
              </a:rPr>
              <a:t>(also remember how </a:t>
            </a:r>
            <a:r>
              <a:rPr lang="en-US" sz="4600" b="1" dirty="0" smtClean="0">
                <a:solidFill>
                  <a:srgbClr val="CCFFCC"/>
                </a:solidFill>
                <a:latin typeface="Arial" charset="0"/>
                <a:ea typeface="ＭＳ Ｐゴシック" charset="0"/>
                <a:cs typeface="ＭＳ Ｐゴシック" charset="0"/>
              </a:rPr>
              <a:t>low the threshold </a:t>
            </a:r>
            <a:r>
              <a:rPr lang="en-US" sz="4600" b="1" dirty="0" smtClean="0">
                <a:solidFill>
                  <a:schemeClr val="bg1"/>
                </a:solidFill>
                <a:latin typeface="Arial" charset="0"/>
                <a:ea typeface="ＭＳ Ｐゴシック" charset="0"/>
                <a:cs typeface="ＭＳ Ｐゴシック" charset="0"/>
              </a:rPr>
              <a:t>for creativity is – </a:t>
            </a:r>
            <a:r>
              <a:rPr lang="en-US" sz="4600" i="1" dirty="0">
                <a:solidFill>
                  <a:schemeClr val="bg1"/>
                </a:solidFill>
                <a:latin typeface="Arial" charset="0"/>
                <a:ea typeface="ＭＳ Ｐゴシック" charset="0"/>
                <a:cs typeface="ＭＳ Ｐゴシック" charset="0"/>
              </a:rPr>
              <a:t>A</a:t>
            </a:r>
            <a:r>
              <a:rPr lang="en-US" sz="4600" i="1" dirty="0" smtClean="0">
                <a:solidFill>
                  <a:schemeClr val="bg1"/>
                </a:solidFill>
                <a:latin typeface="Arial" charset="0"/>
                <a:ea typeface="ＭＳ Ｐゴシック" charset="0"/>
                <a:cs typeface="ＭＳ Ｐゴシック" charset="0"/>
              </a:rPr>
              <a:t>tari v. Oman</a:t>
            </a:r>
            <a:r>
              <a:rPr lang="en-US" sz="4600" b="1" dirty="0" smtClean="0">
                <a:solidFill>
                  <a:schemeClr val="bg1"/>
                </a:solidFill>
                <a:latin typeface="Arial" charset="0"/>
                <a:ea typeface="ＭＳ Ｐゴシック" charset="0"/>
                <a:cs typeface="ＭＳ Ｐゴシック" charset="0"/>
              </a:rPr>
              <a:t>)</a:t>
            </a:r>
            <a:endParaRPr lang="en-US" sz="4600" b="1"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7118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54001" y="181429"/>
            <a:ext cx="8720666" cy="5733141"/>
          </a:xfrm>
        </p:spPr>
        <p:txBody>
          <a:bodyPr>
            <a:normAutofit/>
          </a:bodyPr>
          <a:lstStyle/>
          <a:p>
            <a:pPr marL="0" indent="0">
              <a:buNone/>
            </a:pPr>
            <a:r>
              <a:rPr lang="en-US" sz="2800" b="1" dirty="0" smtClean="0">
                <a:solidFill>
                  <a:schemeClr val="bg1"/>
                </a:solidFill>
                <a:latin typeface="+mn-lt"/>
                <a:cs typeface="Arial Black"/>
              </a:rPr>
              <a:t>        The </a:t>
            </a:r>
            <a:r>
              <a:rPr lang="en-US" sz="2800" b="1" dirty="0">
                <a:solidFill>
                  <a:schemeClr val="bg1"/>
                </a:solidFill>
                <a:latin typeface="+mn-lt"/>
                <a:cs typeface="Arial Black"/>
              </a:rPr>
              <a:t>“creativity standard” </a:t>
            </a:r>
            <a:r>
              <a:rPr lang="en-US" sz="2800" b="1" dirty="0" smtClean="0">
                <a:solidFill>
                  <a:schemeClr val="bg1"/>
                </a:solidFill>
                <a:latin typeface="+mn-lt"/>
                <a:cs typeface="Arial Black"/>
              </a:rPr>
              <a:t>in copyright</a:t>
            </a:r>
            <a:r>
              <a:rPr lang="en-US" sz="2800" b="1" dirty="0">
                <a:solidFill>
                  <a:schemeClr val="bg1"/>
                </a:solidFill>
                <a:latin typeface="+mn-lt"/>
                <a:cs typeface="Arial Black"/>
              </a:rPr>
              <a:t>.</a:t>
            </a:r>
          </a:p>
          <a:p>
            <a:pPr marL="0" indent="0">
              <a:buNone/>
            </a:pPr>
            <a:r>
              <a:rPr lang="en-US" dirty="0">
                <a:solidFill>
                  <a:srgbClr val="FFFF00"/>
                </a:solidFill>
                <a:latin typeface="+mn-lt"/>
              </a:rPr>
              <a:t>District court judge asked counsel for the Register, "If Picasso had painted a round object on a canvas, would you say because it depicts a familiar subject--namely, something that's round--it can't be copyrighted?”</a:t>
            </a:r>
          </a:p>
          <a:p>
            <a:endParaRPr lang="en-US" sz="4000" dirty="0"/>
          </a:p>
          <a:p>
            <a:pPr marL="0" indent="0">
              <a:buNone/>
            </a:pPr>
            <a:endParaRPr lang="en-US" sz="4000" b="1" dirty="0">
              <a:solidFill>
                <a:srgbClr val="CCFFCC"/>
              </a:solidFill>
              <a:latin typeface="+mn-lt"/>
            </a:endParaRPr>
          </a:p>
        </p:txBody>
      </p:sp>
      <p:pic>
        <p:nvPicPr>
          <p:cNvPr id="4" name="Picture 3" descr="Breakout26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5760" y="1924721"/>
            <a:ext cx="5861006" cy="3846284"/>
          </a:xfrm>
          <a:prstGeom prst="rect">
            <a:avLst/>
          </a:prstGeom>
        </p:spPr>
      </p:pic>
    </p:spTree>
    <p:extLst>
      <p:ext uri="{BB962C8B-B14F-4D97-AF65-F5344CB8AC3E}">
        <p14:creationId xmlns:p14="http://schemas.microsoft.com/office/powerpoint/2010/main" val="393032866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4317</TotalTime>
  <Words>4565</Words>
  <Application>Microsoft Macintosh PowerPoint</Application>
  <PresentationFormat>On-screen Show (4:3)</PresentationFormat>
  <Paragraphs>559</Paragraphs>
  <Slides>79</Slides>
  <Notes>1</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CDM_PPT_Template </vt:lpstr>
      <vt:lpstr>1_CDM_PPT_Template </vt:lpstr>
      <vt:lpstr>Right to CreaTE or Rights to the Creation</vt:lpstr>
      <vt:lpstr>Where Are We? </vt:lpstr>
      <vt:lpstr>    Today: Creating (meme) Part 3</vt:lpstr>
      <vt:lpstr>PowerPoint Presentation</vt:lpstr>
      <vt:lpstr>Restating a concept:</vt:lpstr>
      <vt:lpstr>                 Pause…</vt:lpstr>
      <vt:lpstr>  Copyright Act R.S.C., 1985, c. C-42 </vt:lpstr>
      <vt:lpstr> What’s wrong with this picture?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 to Talks 1, 2 &amp; 3</vt:lpstr>
      <vt:lpstr>Evolving Theme 1? </vt:lpstr>
      <vt:lpstr>Evolving Theme 2? </vt:lpstr>
      <vt:lpstr> McLuhan, 1964  (Games as social reaction) </vt:lpstr>
      <vt:lpstr>To overstate through repetition…</vt:lpstr>
      <vt:lpstr>  Evolving Theme 3? </vt:lpstr>
      <vt:lpstr>     Mods (today’s topic)</vt:lpstr>
      <vt:lpstr>   Starting Point Conundrum:     IDEA/EXPRESSION DICHOTOMY</vt:lpstr>
      <vt:lpstr> Contrast this “talk” to 70 years ago: </vt:lpstr>
      <vt:lpstr>Now fixation happens @ digital speed..</vt:lpstr>
      <vt:lpstr>    ...SO WHAT ????</vt:lpstr>
      <vt:lpstr> IN THE DIGITAL UNIVERSE</vt:lpstr>
      <vt:lpstr>Not a Failure of Law:  A Failure of Balance</vt:lpstr>
      <vt:lpstr>  An Un-enumerated Right?</vt:lpstr>
      <vt:lpstr> Concept to Reflect On (for the next while)  </vt:lpstr>
      <vt:lpstr>          Problem to think about…</vt:lpstr>
      <vt:lpstr>      The formal answer… </vt:lpstr>
      <vt:lpstr>    Right to Mod/Right to CreaTe</vt:lpstr>
      <vt:lpstr>Creators do not need (nor want) additional constraints </vt:lpstr>
      <vt:lpstr>PowerPoint Presentation</vt:lpstr>
      <vt:lpstr>PowerPoint Presentation</vt:lpstr>
      <vt:lpstr>Cases to overcome*… </vt:lpstr>
      <vt:lpstr>Cases to overcome (con’d)</vt:lpstr>
      <vt:lpstr>MDY (con’d): Contract not Copyright</vt:lpstr>
      <vt:lpstr>  Notice any common denominators?</vt:lpstr>
      <vt:lpstr>    Does not mean Mods ARE “Fair Use”.. </vt:lpstr>
      <vt:lpstr>  “Right to CreaTE” v. “Rights in the Creation”</vt:lpstr>
      <vt:lpstr>   Right to Remix/Mod/CREAtE ?</vt:lpstr>
      <vt:lpstr>PowerPoint Presentation</vt:lpstr>
      <vt:lpstr>Cores of the Creative</vt:lpstr>
      <vt:lpstr> “Intellectual Property” Paradoxes?</vt:lpstr>
      <vt:lpstr>    More reasons Copyright are not “Property” </vt:lpstr>
      <vt:lpstr>        SHOULD…</vt:lpstr>
      <vt:lpstr>How do we update “Derivative Rights”  for the Digital Age? (current provisions)</vt:lpstr>
      <vt:lpstr>U.S. Copyright Act</vt:lpstr>
      <vt:lpstr>   From Literal to Historical: Copyright within       TRAJECTORY OF CREATIVE FREEDOMS  </vt:lpstr>
      <vt:lpstr>   ONE MORE PIECE OF EVIDENCE </vt:lpstr>
      <vt:lpstr>      Understanding Copyright as part of    the DEMOCRATIZATION OF THOUGHT?  </vt:lpstr>
      <vt:lpstr>     …the Creator (author) &amp;       some serious questions…</vt:lpstr>
      <vt:lpstr>  Think about Tatoos </vt:lpstr>
      <vt:lpstr>IS LAW “AGILE”(enough)?</vt:lpstr>
      <vt:lpstr>        POSSIBLE WAYS FORWARD:      Are we evading the deeper question?</vt:lpstr>
      <vt:lpstr>      POSSIBLE WAYS FORWARD       Right to Remix/Mod/CREATE ?</vt:lpstr>
      <vt:lpstr>     POSSIBLE WAYS FORWARD                      “Context Shifting”</vt:lpstr>
      <vt:lpstr>Fair Dealing in Canada:             Enter User Rights…</vt:lpstr>
      <vt:lpstr>    SCC Penatalogy...words</vt:lpstr>
      <vt:lpstr>    Non-commercial user-generated content                (Copyright Act, Canada) </vt:lpstr>
      <vt:lpstr>   PWF: Raise Thresholds for IP Protection</vt:lpstr>
      <vt:lpstr>  </vt:lpstr>
      <vt:lpstr>          POSSIBLE WAYS FORWARD           Double Standard Test yields answer?</vt:lpstr>
      <vt:lpstr>       POSSIBLE WAYS FORWARD        Enter “Moral Rights”</vt:lpstr>
      <vt:lpstr>Useful Authorities</vt:lpstr>
      <vt:lpstr>PowerPoint Presentation</vt:lpstr>
      <vt:lpstr>PowerPoint Presentation</vt:lpstr>
      <vt:lpstr>PowerPoint Presentation</vt:lpstr>
      <vt:lpstr>PowerPoint Presentation</vt:lpstr>
      <vt:lpstr>    Topics (+Legal Aspects of  + Video games) </vt:lpstr>
      <vt:lpstr> Class Activities </vt:lpstr>
      <vt:lpstr>                  Next Class</vt:lpstr>
      <vt:lpstr>  Always include a cat picture</vt:lpstr>
      <vt:lpstr>Our Academic Partners</vt:lpstr>
      <vt:lpstr>PowerPoint Presentation</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Festinger</dc:creator>
  <cp:lastModifiedBy>Jon Festinger</cp:lastModifiedBy>
  <cp:revision>271</cp:revision>
  <cp:lastPrinted>2013-10-02T05:14:22Z</cp:lastPrinted>
  <dcterms:created xsi:type="dcterms:W3CDTF">2013-01-20T23:15:25Z</dcterms:created>
  <dcterms:modified xsi:type="dcterms:W3CDTF">2015-10-12T18:21:11Z</dcterms:modified>
</cp:coreProperties>
</file>