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2"/>
  </p:notesMasterIdLst>
  <p:sldIdLst>
    <p:sldId id="315" r:id="rId2"/>
    <p:sldId id="346" r:id="rId3"/>
    <p:sldId id="344" r:id="rId4"/>
    <p:sldId id="345" r:id="rId5"/>
    <p:sldId id="348" r:id="rId6"/>
    <p:sldId id="316" r:id="rId7"/>
    <p:sldId id="317" r:id="rId8"/>
    <p:sldId id="338" r:id="rId9"/>
    <p:sldId id="318" r:id="rId10"/>
    <p:sldId id="319" r:id="rId11"/>
    <p:sldId id="291" r:id="rId12"/>
    <p:sldId id="295" r:id="rId13"/>
    <p:sldId id="292" r:id="rId14"/>
    <p:sldId id="293" r:id="rId15"/>
    <p:sldId id="323" r:id="rId16"/>
    <p:sldId id="350" r:id="rId17"/>
    <p:sldId id="351" r:id="rId18"/>
    <p:sldId id="294" r:id="rId19"/>
    <p:sldId id="297" r:id="rId20"/>
    <p:sldId id="296" r:id="rId21"/>
    <p:sldId id="308" r:id="rId22"/>
    <p:sldId id="321" r:id="rId23"/>
    <p:sldId id="287" r:id="rId24"/>
    <p:sldId id="341" r:id="rId25"/>
    <p:sldId id="322" r:id="rId26"/>
    <p:sldId id="324" r:id="rId27"/>
    <p:sldId id="325" r:id="rId28"/>
    <p:sldId id="326" r:id="rId29"/>
    <p:sldId id="327" r:id="rId30"/>
    <p:sldId id="302" r:id="rId31"/>
    <p:sldId id="303" r:id="rId32"/>
    <p:sldId id="304" r:id="rId33"/>
    <p:sldId id="305" r:id="rId34"/>
    <p:sldId id="343" r:id="rId35"/>
    <p:sldId id="306" r:id="rId36"/>
    <p:sldId id="314" r:id="rId37"/>
    <p:sldId id="282" r:id="rId38"/>
    <p:sldId id="283" r:id="rId39"/>
    <p:sldId id="313" r:id="rId40"/>
    <p:sldId id="284" r:id="rId41"/>
    <p:sldId id="336" r:id="rId42"/>
    <p:sldId id="337" r:id="rId43"/>
    <p:sldId id="342" r:id="rId44"/>
    <p:sldId id="307" r:id="rId45"/>
    <p:sldId id="339" r:id="rId46"/>
    <p:sldId id="265" r:id="rId47"/>
    <p:sldId id="353" r:id="rId48"/>
    <p:sldId id="352" r:id="rId49"/>
    <p:sldId id="262" r:id="rId50"/>
    <p:sldId id="354" r:id="rId51"/>
    <p:sldId id="328" r:id="rId52"/>
    <p:sldId id="330" r:id="rId53"/>
    <p:sldId id="329" r:id="rId54"/>
    <p:sldId id="312" r:id="rId55"/>
    <p:sldId id="355" r:id="rId56"/>
    <p:sldId id="356" r:id="rId57"/>
    <p:sldId id="270" r:id="rId58"/>
    <p:sldId id="289" r:id="rId59"/>
    <p:sldId id="340" r:id="rId60"/>
    <p:sldId id="333" r:id="rId61"/>
    <p:sldId id="334" r:id="rId62"/>
    <p:sldId id="335" r:id="rId63"/>
    <p:sldId id="271" r:id="rId64"/>
    <p:sldId id="360" r:id="rId65"/>
    <p:sldId id="359" r:id="rId66"/>
    <p:sldId id="358" r:id="rId67"/>
    <p:sldId id="357" r:id="rId68"/>
    <p:sldId id="361" r:id="rId69"/>
    <p:sldId id="332" r:id="rId70"/>
    <p:sldId id="331" r:id="rId7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B1C32"/>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76" d="100"/>
          <a:sy n="76" d="100"/>
        </p:scale>
        <p:origin x="-1696" y="-1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notesMaster" Target="notesMasters/notesMaster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printerSettings" Target="printerSettings/printerSettings1.bin"/><Relationship Id="rId74" Type="http://schemas.openxmlformats.org/officeDocument/2006/relationships/presProps" Target="presProps.xml"/><Relationship Id="rId75" Type="http://schemas.openxmlformats.org/officeDocument/2006/relationships/viewProps" Target="viewProps.xml"/><Relationship Id="rId76" Type="http://schemas.openxmlformats.org/officeDocument/2006/relationships/theme" Target="theme/theme1.xml"/><Relationship Id="rId77"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4E37287-3C53-A343-9102-83DD40B305A8}" type="datetimeFigureOut">
              <a:rPr lang="en-US" smtClean="0"/>
              <a:t>15-10-04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A2F594B-A501-834F-BD82-04F1ED25E56E}" type="slidenum">
              <a:rPr lang="en-US" smtClean="0"/>
              <a:t>‹#›</a:t>
            </a:fld>
            <a:endParaRPr lang="en-US"/>
          </a:p>
        </p:txBody>
      </p:sp>
    </p:spTree>
    <p:extLst>
      <p:ext uri="{BB962C8B-B14F-4D97-AF65-F5344CB8AC3E}">
        <p14:creationId xmlns:p14="http://schemas.microsoft.com/office/powerpoint/2010/main" val="32029853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F43DED-E70C-3E4A-94E7-E4A33D16A59A}" type="slidenum">
              <a:rPr lang="en-US" smtClean="0">
                <a:solidFill>
                  <a:prstClr val="black"/>
                </a:solidFill>
                <a:latin typeface="Calibri"/>
              </a:rPr>
              <a:pPr/>
              <a:t>1</a:t>
            </a:fld>
            <a:endParaRPr lang="en-US">
              <a:solidFill>
                <a:prstClr val="black"/>
              </a:solidFill>
              <a:latin typeface="Calibri"/>
            </a:endParaRPr>
          </a:p>
        </p:txBody>
      </p:sp>
    </p:spTree>
    <p:extLst>
      <p:ext uri="{BB962C8B-B14F-4D97-AF65-F5344CB8AC3E}">
        <p14:creationId xmlns:p14="http://schemas.microsoft.com/office/powerpoint/2010/main" val="15471753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6706" y="2352435"/>
            <a:ext cx="8229600" cy="1016000"/>
          </a:xfrm>
        </p:spPr>
        <p:txBody>
          <a:bodyPr lIns="76200" tIns="76200" rIns="76200" bIns="76200"/>
          <a:lstStyle/>
          <a:p>
            <a:r>
              <a:rPr lang="en-CA" dirty="0" smtClean="0"/>
              <a:t>Click To Edit Master Title Style</a:t>
            </a:r>
            <a:endParaRPr lang="en-US" dirty="0"/>
          </a:p>
        </p:txBody>
      </p:sp>
      <p:sp>
        <p:nvSpPr>
          <p:cNvPr id="3" name="Subtitle 2"/>
          <p:cNvSpPr>
            <a:spLocks noGrp="1"/>
          </p:cNvSpPr>
          <p:nvPr>
            <p:ph type="subTitle" idx="1"/>
          </p:nvPr>
        </p:nvSpPr>
        <p:spPr>
          <a:xfrm>
            <a:off x="416706" y="3373189"/>
            <a:ext cx="8229600" cy="1197050"/>
          </a:xfrm>
        </p:spPr>
        <p:txBody>
          <a:bodyPr lIns="76200" tIns="76200" rIns="76200" bIns="0">
            <a:normAutofit/>
          </a:bodyPr>
          <a:lstStyle>
            <a:lvl1pPr marL="0" indent="0" algn="l">
              <a:buNone/>
              <a:defRPr sz="2400">
                <a:solidFill>
                  <a:srgbClr val="5E606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lang="en-US" dirty="0"/>
          </a:p>
        </p:txBody>
      </p:sp>
    </p:spTree>
    <p:extLst>
      <p:ext uri="{BB962C8B-B14F-4D97-AF65-F5344CB8AC3E}">
        <p14:creationId xmlns:p14="http://schemas.microsoft.com/office/powerpoint/2010/main" val="989231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
        <p:nvSpPr>
          <p:cNvPr id="10" name="Content Placeholder 9"/>
          <p:cNvSpPr>
            <a:spLocks noGrp="1"/>
          </p:cNvSpPr>
          <p:nvPr>
            <p:ph sz="quarter" idx="10"/>
          </p:nvPr>
        </p:nvSpPr>
        <p:spPr>
          <a:xfrm>
            <a:off x="457200" y="1408134"/>
            <a:ext cx="8229600" cy="4318000"/>
          </a:xfrm>
        </p:spPr>
        <p:txBody>
          <a:bodyPr>
            <a:normAutofit/>
          </a:bodyPr>
          <a:lstStyle>
            <a:lvl1pPr>
              <a:defRPr sz="2400"/>
            </a:lvl1pPr>
            <a:lvl2pPr>
              <a:defRPr sz="2400"/>
            </a:lvl2pPr>
            <a:lvl3pPr>
              <a:defRPr sz="2400"/>
            </a:lvl3pPr>
            <a:lvl4pPr>
              <a:defRPr sz="2400"/>
            </a:lvl4pPr>
            <a:lvl5pPr>
              <a:defRPr sz="2400"/>
            </a:lvl5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Tree>
    <p:extLst>
      <p:ext uri="{BB962C8B-B14F-4D97-AF65-F5344CB8AC3E}">
        <p14:creationId xmlns:p14="http://schemas.microsoft.com/office/powerpoint/2010/main" val="2628714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
        <p:nvSpPr>
          <p:cNvPr id="3" name="Content Placeholder 2"/>
          <p:cNvSpPr>
            <a:spLocks noGrp="1"/>
          </p:cNvSpPr>
          <p:nvPr>
            <p:ph sz="half" idx="1"/>
          </p:nvPr>
        </p:nvSpPr>
        <p:spPr>
          <a:xfrm>
            <a:off x="457200" y="1411701"/>
            <a:ext cx="4038600" cy="4318000"/>
          </a:xfrm>
        </p:spPr>
        <p:txBody>
          <a:bodyPr>
            <a:normAutofit/>
          </a:bodyPr>
          <a:lstStyle>
            <a:lvl1pPr marL="457200" indent="-457200">
              <a:buFont typeface="Arial"/>
              <a:buChar char="•"/>
              <a:defRPr sz="2400"/>
            </a:lvl1pPr>
            <a:lvl2pPr marL="914400" indent="-457200">
              <a:buFont typeface="Arial"/>
              <a:buChar char="•"/>
              <a:defRPr sz="2400"/>
            </a:lvl2pPr>
            <a:lvl3pPr marL="1371600" indent="-457200">
              <a:buFont typeface="Arial"/>
              <a:buChar char="•"/>
              <a:defRPr sz="2400"/>
            </a:lvl3pPr>
            <a:lvl4pPr marL="1828800" indent="-457200">
              <a:buFont typeface="Arial"/>
              <a:buChar char="•"/>
              <a:defRPr sz="2400"/>
            </a:lvl4pPr>
            <a:lvl5pPr marL="2286000" indent="-457200">
              <a:buFont typeface="Arial"/>
              <a:buChar char="•"/>
              <a:defRPr sz="24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Content Placeholder 3"/>
          <p:cNvSpPr>
            <a:spLocks noGrp="1"/>
          </p:cNvSpPr>
          <p:nvPr>
            <p:ph sz="half" idx="2"/>
          </p:nvPr>
        </p:nvSpPr>
        <p:spPr>
          <a:xfrm>
            <a:off x="4648200" y="1411701"/>
            <a:ext cx="4038600" cy="4318000"/>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Tree>
    <p:extLst>
      <p:ext uri="{BB962C8B-B14F-4D97-AF65-F5344CB8AC3E}">
        <p14:creationId xmlns:p14="http://schemas.microsoft.com/office/powerpoint/2010/main" val="805132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Tree>
    <p:extLst>
      <p:ext uri="{BB962C8B-B14F-4D97-AF65-F5344CB8AC3E}">
        <p14:creationId xmlns:p14="http://schemas.microsoft.com/office/powerpoint/2010/main" val="3995471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743675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7" Type="http://schemas.openxmlformats.org/officeDocument/2006/relationships/image" Target="../media/image1.emf"/><Relationship Id="rId8" Type="http://schemas.openxmlformats.org/officeDocument/2006/relationships/image" Target="../media/image2.emf"/><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76200" tIns="76200" rIns="76200" bIns="76200" rtlCol="0" anchor="ctr">
            <a:normAutofit/>
          </a:bodyPr>
          <a:lstStyle/>
          <a:p>
            <a:r>
              <a:rPr lang="en-CA" smtClean="0"/>
              <a:t>Click to edit Master title style</a:t>
            </a:r>
            <a:endParaRPr lang="en-US" dirty="0"/>
          </a:p>
        </p:txBody>
      </p:sp>
      <p:sp>
        <p:nvSpPr>
          <p:cNvPr id="3" name="Text Placeholder 2"/>
          <p:cNvSpPr>
            <a:spLocks noGrp="1"/>
          </p:cNvSpPr>
          <p:nvPr>
            <p:ph type="body" idx="1"/>
          </p:nvPr>
        </p:nvSpPr>
        <p:spPr>
          <a:xfrm>
            <a:off x="457200" y="1431543"/>
            <a:ext cx="8229600" cy="4318000"/>
          </a:xfrm>
          <a:prstGeom prst="rect">
            <a:avLst/>
          </a:prstGeom>
        </p:spPr>
        <p:txBody>
          <a:bodyPr vert="horz" lIns="76200" tIns="76200" rIns="76200" bIns="7620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17" name="Rectangle 16"/>
          <p:cNvSpPr/>
          <p:nvPr/>
        </p:nvSpPr>
        <p:spPr>
          <a:xfrm>
            <a:off x="-58034" y="5973244"/>
            <a:ext cx="4346075" cy="962351"/>
          </a:xfrm>
          <a:custGeom>
            <a:avLst/>
            <a:gdLst>
              <a:gd name="connsiteX0" fmla="*/ 0 w 4047989"/>
              <a:gd name="connsiteY0" fmla="*/ 0 h 843298"/>
              <a:gd name="connsiteX1" fmla="*/ 4047989 w 4047989"/>
              <a:gd name="connsiteY1" fmla="*/ 0 h 843298"/>
              <a:gd name="connsiteX2" fmla="*/ 4047989 w 4047989"/>
              <a:gd name="connsiteY2" fmla="*/ 843298 h 843298"/>
              <a:gd name="connsiteX3" fmla="*/ 0 w 4047989"/>
              <a:gd name="connsiteY3" fmla="*/ 843298 h 843298"/>
              <a:gd name="connsiteX4" fmla="*/ 0 w 4047989"/>
              <a:gd name="connsiteY4" fmla="*/ 0 h 843298"/>
              <a:gd name="connsiteX0" fmla="*/ 0 w 4980620"/>
              <a:gd name="connsiteY0" fmla="*/ 892904 h 892904"/>
              <a:gd name="connsiteX1" fmla="*/ 4980620 w 4980620"/>
              <a:gd name="connsiteY1" fmla="*/ 0 h 892904"/>
              <a:gd name="connsiteX2" fmla="*/ 4980620 w 4980620"/>
              <a:gd name="connsiteY2" fmla="*/ 843298 h 892904"/>
              <a:gd name="connsiteX3" fmla="*/ 932631 w 4980620"/>
              <a:gd name="connsiteY3" fmla="*/ 843298 h 892904"/>
              <a:gd name="connsiteX4" fmla="*/ 0 w 4980620"/>
              <a:gd name="connsiteY4" fmla="*/ 892904 h 892904"/>
              <a:gd name="connsiteX0" fmla="*/ 89294 w 5069914"/>
              <a:gd name="connsiteY0" fmla="*/ 892904 h 2648949"/>
              <a:gd name="connsiteX1" fmla="*/ 5069914 w 5069914"/>
              <a:gd name="connsiteY1" fmla="*/ 0 h 2648949"/>
              <a:gd name="connsiteX2" fmla="*/ 5069914 w 5069914"/>
              <a:gd name="connsiteY2" fmla="*/ 843298 h 2648949"/>
              <a:gd name="connsiteX3" fmla="*/ 0 w 5069914"/>
              <a:gd name="connsiteY3" fmla="*/ 2648949 h 2648949"/>
              <a:gd name="connsiteX4" fmla="*/ 89294 w 5069914"/>
              <a:gd name="connsiteY4" fmla="*/ 892904 h 2648949"/>
              <a:gd name="connsiteX0" fmla="*/ 0 w 5079836"/>
              <a:gd name="connsiteY0" fmla="*/ 982194 h 2648949"/>
              <a:gd name="connsiteX1" fmla="*/ 5079836 w 5079836"/>
              <a:gd name="connsiteY1" fmla="*/ 0 h 2648949"/>
              <a:gd name="connsiteX2" fmla="*/ 5079836 w 5079836"/>
              <a:gd name="connsiteY2" fmla="*/ 843298 h 2648949"/>
              <a:gd name="connsiteX3" fmla="*/ 9922 w 5079836"/>
              <a:gd name="connsiteY3" fmla="*/ 2648949 h 2648949"/>
              <a:gd name="connsiteX4" fmla="*/ 0 w 5079836"/>
              <a:gd name="connsiteY4" fmla="*/ 982194 h 2648949"/>
              <a:gd name="connsiteX0" fmla="*/ 0 w 5079836"/>
              <a:gd name="connsiteY0" fmla="*/ 138896 h 1805651"/>
              <a:gd name="connsiteX1" fmla="*/ 4891325 w 5079836"/>
              <a:gd name="connsiteY1" fmla="*/ 843299 h 1805651"/>
              <a:gd name="connsiteX2" fmla="*/ 5079836 w 5079836"/>
              <a:gd name="connsiteY2" fmla="*/ 0 h 1805651"/>
              <a:gd name="connsiteX3" fmla="*/ 9922 w 5079836"/>
              <a:gd name="connsiteY3" fmla="*/ 1805651 h 1805651"/>
              <a:gd name="connsiteX4" fmla="*/ 0 w 5079836"/>
              <a:gd name="connsiteY4" fmla="*/ 138896 h 1805651"/>
              <a:gd name="connsiteX0" fmla="*/ 0 w 4970699"/>
              <a:gd name="connsiteY0" fmla="*/ 0 h 1666755"/>
              <a:gd name="connsiteX1" fmla="*/ 4891325 w 4970699"/>
              <a:gd name="connsiteY1" fmla="*/ 704403 h 1666755"/>
              <a:gd name="connsiteX2" fmla="*/ 4970699 w 4970699"/>
              <a:gd name="connsiteY2" fmla="*/ 1170696 h 1666755"/>
              <a:gd name="connsiteX3" fmla="*/ 9922 w 4970699"/>
              <a:gd name="connsiteY3" fmla="*/ 1666755 h 1666755"/>
              <a:gd name="connsiteX4" fmla="*/ 0 w 4970699"/>
              <a:gd name="connsiteY4" fmla="*/ 0 h 1666755"/>
              <a:gd name="connsiteX0" fmla="*/ 0 w 4970699"/>
              <a:gd name="connsiteY0" fmla="*/ 0 h 1666755"/>
              <a:gd name="connsiteX1" fmla="*/ 4871481 w 4970699"/>
              <a:gd name="connsiteY1" fmla="*/ 476216 h 1666755"/>
              <a:gd name="connsiteX2" fmla="*/ 4970699 w 4970699"/>
              <a:gd name="connsiteY2" fmla="*/ 1170696 h 1666755"/>
              <a:gd name="connsiteX3" fmla="*/ 9922 w 4970699"/>
              <a:gd name="connsiteY3" fmla="*/ 1666755 h 1666755"/>
              <a:gd name="connsiteX4" fmla="*/ 0 w 4970699"/>
              <a:gd name="connsiteY4" fmla="*/ 0 h 1666755"/>
              <a:gd name="connsiteX0" fmla="*/ 0 w 4990542"/>
              <a:gd name="connsiteY0" fmla="*/ 396846 h 1190539"/>
              <a:gd name="connsiteX1" fmla="*/ 4891324 w 4990542"/>
              <a:gd name="connsiteY1" fmla="*/ 0 h 1190539"/>
              <a:gd name="connsiteX2" fmla="*/ 4990542 w 4990542"/>
              <a:gd name="connsiteY2" fmla="*/ 694480 h 1190539"/>
              <a:gd name="connsiteX3" fmla="*/ 29765 w 4990542"/>
              <a:gd name="connsiteY3" fmla="*/ 1190539 h 1190539"/>
              <a:gd name="connsiteX4" fmla="*/ 0 w 4990542"/>
              <a:gd name="connsiteY4" fmla="*/ 396846 h 1190539"/>
              <a:gd name="connsiteX0" fmla="*/ 0 w 5238582"/>
              <a:gd name="connsiteY0" fmla="*/ 396846 h 1190539"/>
              <a:gd name="connsiteX1" fmla="*/ 4891324 w 5238582"/>
              <a:gd name="connsiteY1" fmla="*/ 0 h 1190539"/>
              <a:gd name="connsiteX2" fmla="*/ 5238582 w 5238582"/>
              <a:gd name="connsiteY2" fmla="*/ 863140 h 1190539"/>
              <a:gd name="connsiteX3" fmla="*/ 29765 w 5238582"/>
              <a:gd name="connsiteY3" fmla="*/ 1190539 h 1190539"/>
              <a:gd name="connsiteX4" fmla="*/ 0 w 5238582"/>
              <a:gd name="connsiteY4" fmla="*/ 396846 h 1190539"/>
              <a:gd name="connsiteX0" fmla="*/ 0 w 5238582"/>
              <a:gd name="connsiteY0" fmla="*/ 248029 h 1041722"/>
              <a:gd name="connsiteX1" fmla="*/ 5139364 w 5238582"/>
              <a:gd name="connsiteY1" fmla="*/ 0 h 1041722"/>
              <a:gd name="connsiteX2" fmla="*/ 5238582 w 5238582"/>
              <a:gd name="connsiteY2" fmla="*/ 714323 h 1041722"/>
              <a:gd name="connsiteX3" fmla="*/ 29765 w 5238582"/>
              <a:gd name="connsiteY3" fmla="*/ 1041722 h 1041722"/>
              <a:gd name="connsiteX4" fmla="*/ 0 w 5238582"/>
              <a:gd name="connsiteY4" fmla="*/ 248029 h 1041722"/>
              <a:gd name="connsiteX0" fmla="*/ 0 w 5228660"/>
              <a:gd name="connsiteY0" fmla="*/ 248029 h 1041722"/>
              <a:gd name="connsiteX1" fmla="*/ 5129442 w 5228660"/>
              <a:gd name="connsiteY1" fmla="*/ 0 h 1041722"/>
              <a:gd name="connsiteX2" fmla="*/ 5228660 w 5228660"/>
              <a:gd name="connsiteY2" fmla="*/ 714323 h 1041722"/>
              <a:gd name="connsiteX3" fmla="*/ 19843 w 5228660"/>
              <a:gd name="connsiteY3" fmla="*/ 1041722 h 1041722"/>
              <a:gd name="connsiteX4" fmla="*/ 0 w 5228660"/>
              <a:gd name="connsiteY4" fmla="*/ 248029 h 1041722"/>
              <a:gd name="connsiteX0" fmla="*/ 954 w 5229614"/>
              <a:gd name="connsiteY0" fmla="*/ 248029 h 1160776"/>
              <a:gd name="connsiteX1" fmla="*/ 5130396 w 5229614"/>
              <a:gd name="connsiteY1" fmla="*/ 0 h 1160776"/>
              <a:gd name="connsiteX2" fmla="*/ 5229614 w 5229614"/>
              <a:gd name="connsiteY2" fmla="*/ 714323 h 1160776"/>
              <a:gd name="connsiteX3" fmla="*/ 954 w 5229614"/>
              <a:gd name="connsiteY3" fmla="*/ 1160776 h 1160776"/>
              <a:gd name="connsiteX4" fmla="*/ 954 w 5229614"/>
              <a:gd name="connsiteY4" fmla="*/ 248029 h 1160776"/>
              <a:gd name="connsiteX0" fmla="*/ 954 w 5239536"/>
              <a:gd name="connsiteY0" fmla="*/ 248029 h 1160776"/>
              <a:gd name="connsiteX1" fmla="*/ 5130396 w 5239536"/>
              <a:gd name="connsiteY1" fmla="*/ 0 h 1160776"/>
              <a:gd name="connsiteX2" fmla="*/ 5239536 w 5239536"/>
              <a:gd name="connsiteY2" fmla="*/ 1041721 h 1160776"/>
              <a:gd name="connsiteX3" fmla="*/ 954 w 5239536"/>
              <a:gd name="connsiteY3" fmla="*/ 1160776 h 1160776"/>
              <a:gd name="connsiteX4" fmla="*/ 954 w 5239536"/>
              <a:gd name="connsiteY4" fmla="*/ 248029 h 1160776"/>
              <a:gd name="connsiteX0" fmla="*/ 954 w 5368517"/>
              <a:gd name="connsiteY0" fmla="*/ 248029 h 1190538"/>
              <a:gd name="connsiteX1" fmla="*/ 5130396 w 5368517"/>
              <a:gd name="connsiteY1" fmla="*/ 0 h 1190538"/>
              <a:gd name="connsiteX2" fmla="*/ 5368517 w 5368517"/>
              <a:gd name="connsiteY2" fmla="*/ 1190538 h 1190538"/>
              <a:gd name="connsiteX3" fmla="*/ 954 w 5368517"/>
              <a:gd name="connsiteY3" fmla="*/ 1160776 h 1190538"/>
              <a:gd name="connsiteX4" fmla="*/ 954 w 5368517"/>
              <a:gd name="connsiteY4" fmla="*/ 248029 h 1190538"/>
              <a:gd name="connsiteX0" fmla="*/ 954 w 5368517"/>
              <a:gd name="connsiteY0" fmla="*/ 257950 h 1200459"/>
              <a:gd name="connsiteX1" fmla="*/ 5170083 w 5368517"/>
              <a:gd name="connsiteY1" fmla="*/ 0 h 1200459"/>
              <a:gd name="connsiteX2" fmla="*/ 5368517 w 5368517"/>
              <a:gd name="connsiteY2" fmla="*/ 1200459 h 1200459"/>
              <a:gd name="connsiteX3" fmla="*/ 954 w 5368517"/>
              <a:gd name="connsiteY3" fmla="*/ 1170697 h 1200459"/>
              <a:gd name="connsiteX4" fmla="*/ 954 w 5368517"/>
              <a:gd name="connsiteY4" fmla="*/ 257950 h 1200459"/>
              <a:gd name="connsiteX0" fmla="*/ 0 w 5387407"/>
              <a:gd name="connsiteY0" fmla="*/ 198423 h 1200459"/>
              <a:gd name="connsiteX1" fmla="*/ 5188973 w 5387407"/>
              <a:gd name="connsiteY1" fmla="*/ 0 h 1200459"/>
              <a:gd name="connsiteX2" fmla="*/ 5387407 w 5387407"/>
              <a:gd name="connsiteY2" fmla="*/ 1200459 h 1200459"/>
              <a:gd name="connsiteX3" fmla="*/ 19844 w 5387407"/>
              <a:gd name="connsiteY3" fmla="*/ 1170697 h 1200459"/>
              <a:gd name="connsiteX4" fmla="*/ 0 w 5387407"/>
              <a:gd name="connsiteY4" fmla="*/ 198423 h 1200459"/>
              <a:gd name="connsiteX0" fmla="*/ 1002091 w 5367572"/>
              <a:gd name="connsiteY0" fmla="*/ 148818 h 1200459"/>
              <a:gd name="connsiteX1" fmla="*/ 5169138 w 5367572"/>
              <a:gd name="connsiteY1" fmla="*/ 0 h 1200459"/>
              <a:gd name="connsiteX2" fmla="*/ 5367572 w 5367572"/>
              <a:gd name="connsiteY2" fmla="*/ 1200459 h 1200459"/>
              <a:gd name="connsiteX3" fmla="*/ 9 w 5367572"/>
              <a:gd name="connsiteY3" fmla="*/ 1170697 h 1200459"/>
              <a:gd name="connsiteX4" fmla="*/ 1002091 w 5367572"/>
              <a:gd name="connsiteY4" fmla="*/ 148818 h 1200459"/>
              <a:gd name="connsiteX0" fmla="*/ 954 w 4366435"/>
              <a:gd name="connsiteY0" fmla="*/ 148818 h 1200459"/>
              <a:gd name="connsiteX1" fmla="*/ 4168001 w 4366435"/>
              <a:gd name="connsiteY1" fmla="*/ 0 h 1200459"/>
              <a:gd name="connsiteX2" fmla="*/ 4366435 w 4366435"/>
              <a:gd name="connsiteY2" fmla="*/ 1200459 h 1200459"/>
              <a:gd name="connsiteX3" fmla="*/ 955 w 4366435"/>
              <a:gd name="connsiteY3" fmla="*/ 853220 h 1200459"/>
              <a:gd name="connsiteX4" fmla="*/ 954 w 4366435"/>
              <a:gd name="connsiteY4" fmla="*/ 148818 h 1200459"/>
              <a:gd name="connsiteX0" fmla="*/ 954 w 4336670"/>
              <a:gd name="connsiteY0" fmla="*/ 148818 h 962351"/>
              <a:gd name="connsiteX1" fmla="*/ 4168001 w 4336670"/>
              <a:gd name="connsiteY1" fmla="*/ 0 h 962351"/>
              <a:gd name="connsiteX2" fmla="*/ 4336670 w 4336670"/>
              <a:gd name="connsiteY2" fmla="*/ 962351 h 962351"/>
              <a:gd name="connsiteX3" fmla="*/ 955 w 4336670"/>
              <a:gd name="connsiteY3" fmla="*/ 853220 h 962351"/>
              <a:gd name="connsiteX4" fmla="*/ 954 w 4336670"/>
              <a:gd name="connsiteY4" fmla="*/ 148818 h 962351"/>
              <a:gd name="connsiteX0" fmla="*/ 10359 w 4346075"/>
              <a:gd name="connsiteY0" fmla="*/ 148818 h 962351"/>
              <a:gd name="connsiteX1" fmla="*/ 4177406 w 4346075"/>
              <a:gd name="connsiteY1" fmla="*/ 0 h 962351"/>
              <a:gd name="connsiteX2" fmla="*/ 4346075 w 4346075"/>
              <a:gd name="connsiteY2" fmla="*/ 962351 h 962351"/>
              <a:gd name="connsiteX3" fmla="*/ 439 w 4346075"/>
              <a:gd name="connsiteY3" fmla="*/ 942511 h 962351"/>
              <a:gd name="connsiteX4" fmla="*/ 10359 w 4346075"/>
              <a:gd name="connsiteY4" fmla="*/ 148818 h 962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6075" h="962351">
                <a:moveTo>
                  <a:pt x="10359" y="148818"/>
                </a:moveTo>
                <a:lnTo>
                  <a:pt x="4177406" y="0"/>
                </a:lnTo>
                <a:lnTo>
                  <a:pt x="4346075" y="962351"/>
                </a:lnTo>
                <a:lnTo>
                  <a:pt x="439" y="942511"/>
                </a:lnTo>
                <a:cubicBezTo>
                  <a:pt x="-2868" y="386926"/>
                  <a:pt x="13666" y="704403"/>
                  <a:pt x="10359" y="148818"/>
                </a:cubicBezTo>
                <a:close/>
              </a:path>
            </a:pathLst>
          </a:custGeom>
          <a:solidFill>
            <a:srgbClr val="359C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7"/>
          <a:stretch>
            <a:fillRect/>
          </a:stretch>
        </p:blipFill>
        <p:spPr>
          <a:xfrm>
            <a:off x="431220" y="6347963"/>
            <a:ext cx="3321425" cy="268516"/>
          </a:xfrm>
          <a:prstGeom prst="rect">
            <a:avLst/>
          </a:prstGeom>
        </p:spPr>
      </p:pic>
      <p:pic>
        <p:nvPicPr>
          <p:cNvPr id="7" name="Picture 6"/>
          <p:cNvPicPr>
            <a:picLocks noChangeAspect="1"/>
          </p:cNvPicPr>
          <p:nvPr/>
        </p:nvPicPr>
        <p:blipFill>
          <a:blip r:embed="rId8"/>
          <a:stretch>
            <a:fillRect/>
          </a:stretch>
        </p:blipFill>
        <p:spPr>
          <a:xfrm>
            <a:off x="5740400" y="6297942"/>
            <a:ext cx="2946400" cy="381000"/>
          </a:xfrm>
          <a:prstGeom prst="rect">
            <a:avLst/>
          </a:prstGeom>
        </p:spPr>
      </p:pic>
    </p:spTree>
    <p:extLst>
      <p:ext uri="{BB962C8B-B14F-4D97-AF65-F5344CB8AC3E}">
        <p14:creationId xmlns:p14="http://schemas.microsoft.com/office/powerpoint/2010/main" val="38529087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Lst>
  <p:txStyles>
    <p:titleStyle>
      <a:lvl1pPr algn="l" defTabSz="457200" rtl="0" eaLnBrk="1" latinLnBrk="0" hangingPunct="1">
        <a:spcBef>
          <a:spcPct val="0"/>
        </a:spcBef>
        <a:buNone/>
        <a:defRPr sz="4400" kern="1200" cap="none">
          <a:solidFill>
            <a:srgbClr val="5E6062"/>
          </a:solidFill>
          <a:latin typeface="Klavika"/>
          <a:ea typeface="+mj-ea"/>
          <a:cs typeface="+mj-cs"/>
        </a:defRPr>
      </a:lvl1pPr>
    </p:titleStyle>
    <p:bodyStyle>
      <a:lvl1pPr marL="342900" indent="-3429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1pPr>
      <a:lvl2pPr marL="742950" indent="-28575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2pPr>
      <a:lvl3pPr marL="11430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3pPr>
      <a:lvl4pPr marL="16002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4pPr>
      <a:lvl5pPr marL="20574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hyperlink" Target="http://videogame.law.ubc.ca" TargetMode="External"/><Relationship Id="rId5" Type="http://schemas.openxmlformats.org/officeDocument/2006/relationships/hyperlink" Target="mailto:jon_festinger@thecdm.ca" TargetMode="External"/><Relationship Id="rId6"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georgemasonlawreview.org/doc/Boyden_18-2_2011.pdf"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g"/></Relationships>
</file>

<file path=ppt/slides/_rels/slide24.xml.rels><?xml version="1.0" encoding="UTF-8" standalone="yes"?>
<Relationships xmlns="http://schemas.openxmlformats.org/package/2006/relationships"><Relationship Id="rId3" Type="http://schemas.openxmlformats.org/officeDocument/2006/relationships/hyperlink" Target="http://scc.lexum.org/decisia-scc-csc/scc-csc/scc-csc/en/item/6275/index.do" TargetMode="External"/><Relationship Id="rId4" Type="http://schemas.openxmlformats.org/officeDocument/2006/relationships/hyperlink" Target="http://scc.lexum.org/decisia-scc-csc/scc-csc/scc-csc/en/item/49/index.do" TargetMode="External"/><Relationship Id="rId5" Type="http://schemas.openxmlformats.org/officeDocument/2006/relationships/hyperlink" Target="http://scholar.google.ca/scholar_case?case=12760655105242485916&amp;hl=en&amp;as_sdt=2&amp;as_vis=1&amp;oi=scholarr&amp;sa=X&amp;ei=WERCUvWXG4L3igK2xIGwBw&amp;ved=0CCsQgAMoADAA" TargetMode="External"/><Relationship Id="rId6" Type="http://schemas.openxmlformats.org/officeDocument/2006/relationships/hyperlink" Target="http://scholar.google.ca/scholar_case?case=12960598670321445636&amp;hl=en&amp;as_sdt=2&amp;as_vis=1&amp;oi=scholarr&amp;sa=X&amp;ei=xURCUtfMFofWiAL4w4CgCA&amp;ved=0CCsQgAMoADAA" TargetMode="External"/><Relationship Id="rId1" Type="http://schemas.openxmlformats.org/officeDocument/2006/relationships/slideLayout" Target="../slideLayouts/slideLayout2.xml"/><Relationship Id="rId2" Type="http://schemas.openxmlformats.org/officeDocument/2006/relationships/hyperlink" Target="http://scholar.google.ca/scholar_case?case=16314089118204976902&amp;hl=en&amp;as_sdt=2&amp;as_vis=1&amp;oi=scholarr&amp;sa=X&amp;ei=XUNCUtbTNsPrqAGo4YHwBw&amp;ved=0CCkQgAMoADAA"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hyperlink" Target="http://blog.ninapaley.com/2010/02/09/all-creative-work-is-derivative/" TargetMode="External"/><Relationship Id="rId4" Type="http://schemas.openxmlformats.org/officeDocument/2006/relationships/image" Target="../media/image23.jpeg"/><Relationship Id="rId1" Type="http://schemas.openxmlformats.org/officeDocument/2006/relationships/slideLayout" Target="../slideLayouts/slideLayout2.xml"/><Relationship Id="rId2" Type="http://schemas.openxmlformats.org/officeDocument/2006/relationships/hyperlink" Target="http://www.wired.com/wired/archive/4.02/jobs_pr.html"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jpeg"/><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library.ias.edu/files/UsefulnessHarpers.pdf"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jpeg"/><Relationship Id="rId1" Type="http://schemas.openxmlformats.org/officeDocument/2006/relationships/slideLayout" Target="../slideLayouts/slideLayout3.xml"/><Relationship Id="rId2" Type="http://schemas.openxmlformats.org/officeDocument/2006/relationships/image" Target="../media/image29.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g"/><Relationship Id="rId3" Type="http://schemas.openxmlformats.org/officeDocument/2006/relationships/image" Target="../media/image37.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justice.gov/usao/ma/news/2011/July/SwartzAaronPR.html" TargetMode="External"/><Relationship Id="rId3" Type="http://schemas.openxmlformats.org/officeDocument/2006/relationships/image" Target="../media/image3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torrentfreak.com/the-fundamental-problem-with-the-copyright-monopoly-140420/" TargetMode="External"/><Relationship Id="rId3" Type="http://schemas.openxmlformats.org/officeDocument/2006/relationships/image" Target="../media/image3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digitalcommons.law.yale.edu/cgi/viewcontent.cgi?article=1647&amp;context=fss_papers" TargetMode="External"/><Relationship Id="rId3" Type="http://schemas.openxmlformats.org/officeDocument/2006/relationships/image" Target="../media/image4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44.jpeg"/><Relationship Id="rId1" Type="http://schemas.openxmlformats.org/officeDocument/2006/relationships/slideLayout" Target="../slideLayouts/slideLayout2.xml"/><Relationship Id="rId2" Type="http://schemas.openxmlformats.org/officeDocument/2006/relationships/image" Target="../media/image42.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 Id="rId3" Type="http://schemas.openxmlformats.org/officeDocument/2006/relationships/image" Target="../media/image46.png"/></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 Id="rId3" Type="http://schemas.openxmlformats.org/officeDocument/2006/relationships/hyperlink" Target="http://blogs.library.duke.edu/scholcomm/2012/12/14/it-seems-simple-really/"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 Id="rId3" Type="http://schemas.openxmlformats.org/officeDocument/2006/relationships/hyperlink" Target="http://www.gamesindustry.biz/articles/2014-05-21-why-is-the-nordic-region-so-good-at-making-games"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hyperlink" Target="http://www.vice.com/read/leigh-alexander-understanding-video-games-column-destiny-105"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 Id="rId3" Type="http://schemas.openxmlformats.org/officeDocument/2006/relationships/image" Target="../media/image55.png"/></Relationships>
</file>

<file path=ppt/slides/_rels/slide61.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1" Type="http://schemas.openxmlformats.org/officeDocument/2006/relationships/slideLayout" Target="../slideLayouts/slideLayout2.xml"/><Relationship Id="rId2" Type="http://schemas.openxmlformats.org/officeDocument/2006/relationships/hyperlink" Target="http://www.indexmundi.com/switzerland/industries.html" TargetMode="Externa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emf"/></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hyperlink" Target="http://www.technologyreview.com/view/525696/how-virtual-gaming-worlds-are-revealing-the-nature-of-human-hierarchies/" TargetMode="External"/><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 Id="rId3" Type="http://schemas.openxmlformats.org/officeDocument/2006/relationships/hyperlink" Target="http://www.wipo.int/wipo_magazine/en/2014/04/article_0006.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mt="15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45749"/>
            <a:ext cx="9103281" cy="1260444"/>
          </a:xfrm>
        </p:spPr>
        <p:txBody>
          <a:bodyPr>
            <a:noAutofit/>
          </a:bodyPr>
          <a:lstStyle/>
          <a:p>
            <a:r>
              <a:rPr lang="en-US" sz="3600" dirty="0"/>
              <a:t> </a:t>
            </a:r>
            <a:r>
              <a:rPr lang="en-US" sz="3600" dirty="0" smtClean="0"/>
              <a:t>  </a:t>
            </a:r>
            <a:r>
              <a:rPr lang="en-US" sz="3600" b="1" dirty="0" smtClean="0">
                <a:solidFill>
                  <a:schemeClr val="tx1"/>
                </a:solidFill>
                <a:latin typeface="+mn-lt"/>
              </a:rPr>
              <a:t>John </a:t>
            </a:r>
            <a:r>
              <a:rPr lang="en-US" sz="3600" b="1" dirty="0">
                <a:solidFill>
                  <a:schemeClr val="tx1"/>
                </a:solidFill>
                <a:latin typeface="+mn-lt"/>
              </a:rPr>
              <a:t>Milton Plays Grand Prix Legends</a:t>
            </a:r>
            <a:endParaRPr lang="en-US" sz="3600" b="1" dirty="0">
              <a:solidFill>
                <a:schemeClr val="tx1"/>
              </a:solidFill>
              <a:latin typeface="+mn-lt"/>
              <a:cs typeface="Times New Roman"/>
            </a:endParaRPr>
          </a:p>
        </p:txBody>
      </p:sp>
      <p:sp>
        <p:nvSpPr>
          <p:cNvPr id="3" name="Content Placeholder 2"/>
          <p:cNvSpPr>
            <a:spLocks noGrp="1"/>
          </p:cNvSpPr>
          <p:nvPr>
            <p:ph sz="quarter" idx="10"/>
          </p:nvPr>
        </p:nvSpPr>
        <p:spPr>
          <a:xfrm>
            <a:off x="457200" y="1576300"/>
            <a:ext cx="8229600" cy="4522982"/>
          </a:xfrm>
        </p:spPr>
        <p:txBody>
          <a:bodyPr>
            <a:normAutofit lnSpcReduction="10000"/>
          </a:bodyPr>
          <a:lstStyle/>
          <a:p>
            <a:pPr marL="0" indent="0">
              <a:buNone/>
            </a:pPr>
            <a:r>
              <a:rPr lang="en-US" b="1" dirty="0" smtClean="0">
                <a:solidFill>
                  <a:schemeClr val="tx1"/>
                </a:solidFill>
                <a:latin typeface="+mn-lt"/>
                <a:cs typeface="Lucida Console"/>
              </a:rPr>
              <a:t>Talk 3</a:t>
            </a:r>
          </a:p>
          <a:p>
            <a:pPr marL="0" indent="0">
              <a:buNone/>
            </a:pPr>
            <a:r>
              <a:rPr lang="en-US" b="1" dirty="0" smtClean="0">
                <a:solidFill>
                  <a:schemeClr val="tx1"/>
                </a:solidFill>
                <a:latin typeface="+mn-lt"/>
                <a:cs typeface="Lucida Console"/>
              </a:rPr>
              <a:t>Part </a:t>
            </a:r>
            <a:r>
              <a:rPr lang="en-US" b="1" dirty="0">
                <a:solidFill>
                  <a:schemeClr val="tx1"/>
                </a:solidFill>
                <a:latin typeface="+mn-lt"/>
                <a:cs typeface="Lucida Console"/>
              </a:rPr>
              <a:t>A “Creating” </a:t>
            </a:r>
          </a:p>
          <a:p>
            <a:pPr marL="0" indent="0">
              <a:buNone/>
            </a:pPr>
            <a:r>
              <a:rPr lang="en-US" b="1" dirty="0">
                <a:solidFill>
                  <a:schemeClr val="tx1"/>
                </a:solidFill>
                <a:latin typeface="+mn-lt"/>
                <a:cs typeface="Lucida Console"/>
              </a:rPr>
              <a:t>Video Game Law - Fall </a:t>
            </a:r>
            <a:r>
              <a:rPr lang="en-US" b="1" dirty="0" smtClean="0">
                <a:solidFill>
                  <a:schemeClr val="tx1"/>
                </a:solidFill>
                <a:latin typeface="+mn-lt"/>
                <a:cs typeface="Lucida Console"/>
              </a:rPr>
              <a:t>2015 </a:t>
            </a:r>
            <a:endParaRPr lang="en-US" b="1" dirty="0">
              <a:solidFill>
                <a:schemeClr val="tx1"/>
              </a:solidFill>
              <a:latin typeface="+mn-lt"/>
              <a:cs typeface="Lucida Console"/>
            </a:endParaRPr>
          </a:p>
          <a:p>
            <a:pPr marL="0" indent="0">
              <a:buNone/>
            </a:pPr>
            <a:r>
              <a:rPr lang="en-US" b="1" dirty="0">
                <a:solidFill>
                  <a:schemeClr val="tx1"/>
                </a:solidFill>
                <a:latin typeface="+mn-lt"/>
                <a:cs typeface="Lucida Console"/>
              </a:rPr>
              <a:t>UBC Law @ Allard Hall</a:t>
            </a:r>
          </a:p>
          <a:p>
            <a:pPr marL="0" indent="0">
              <a:buNone/>
            </a:pPr>
            <a:endParaRPr lang="en-US" dirty="0">
              <a:latin typeface="+mn-lt"/>
              <a:cs typeface="Lucida Console"/>
            </a:endParaRPr>
          </a:p>
          <a:p>
            <a:endParaRPr lang="en-US" dirty="0">
              <a:latin typeface="+mn-lt"/>
              <a:cs typeface="Lucida Console"/>
            </a:endParaRPr>
          </a:p>
          <a:p>
            <a:pPr marL="0" indent="0">
              <a:buNone/>
            </a:pPr>
            <a:endParaRPr lang="en-US" dirty="0">
              <a:latin typeface="+mn-lt"/>
              <a:cs typeface="Lucida Console"/>
            </a:endParaRPr>
          </a:p>
          <a:p>
            <a:pPr marL="0" indent="0">
              <a:buNone/>
            </a:pPr>
            <a:endParaRPr lang="en-US" dirty="0">
              <a:latin typeface="+mn-lt"/>
              <a:cs typeface="Lucida Console"/>
            </a:endParaRPr>
          </a:p>
          <a:p>
            <a:pPr marL="0" indent="0">
              <a:buNone/>
            </a:pPr>
            <a:endParaRPr lang="en-US" sz="1600" dirty="0" smtClean="0">
              <a:latin typeface="+mn-lt"/>
              <a:cs typeface="Lucida Console"/>
            </a:endParaRPr>
          </a:p>
          <a:p>
            <a:pPr marL="0" indent="0">
              <a:buNone/>
            </a:pPr>
            <a:r>
              <a:rPr lang="en-US" sz="1600" b="1" dirty="0" smtClean="0">
                <a:solidFill>
                  <a:srgbClr val="000000"/>
                </a:solidFill>
                <a:latin typeface="+mn-lt"/>
                <a:cs typeface="Lucida Console"/>
              </a:rPr>
              <a:t>Jon </a:t>
            </a:r>
            <a:r>
              <a:rPr lang="en-US" sz="1600" b="1" dirty="0">
                <a:solidFill>
                  <a:srgbClr val="000000"/>
                </a:solidFill>
                <a:latin typeface="+mn-lt"/>
                <a:cs typeface="Lucida Console"/>
              </a:rPr>
              <a:t>Festinger Q.C.</a:t>
            </a:r>
          </a:p>
          <a:p>
            <a:pPr marL="0" indent="0">
              <a:buNone/>
            </a:pPr>
            <a:r>
              <a:rPr lang="en-US" sz="1600" b="1" dirty="0">
                <a:solidFill>
                  <a:srgbClr val="000000"/>
                </a:solidFill>
                <a:latin typeface="+mn-lt"/>
                <a:cs typeface="Lucida Console"/>
              </a:rPr>
              <a:t>Centre for Digital Media</a:t>
            </a:r>
          </a:p>
          <a:p>
            <a:pPr marL="0" indent="0">
              <a:buNone/>
            </a:pPr>
            <a:r>
              <a:rPr lang="en-US" sz="1600" b="1" dirty="0">
                <a:solidFill>
                  <a:srgbClr val="000000"/>
                </a:solidFill>
                <a:latin typeface="+mn-lt"/>
                <a:cs typeface="Lucida Console"/>
              </a:rPr>
              <a:t>Festinger Law &amp; Strategy </a:t>
            </a:r>
          </a:p>
          <a:p>
            <a:pPr marL="0" indent="0">
              <a:buNone/>
            </a:pPr>
            <a:r>
              <a:rPr lang="en-US" sz="1600" b="1" dirty="0" smtClean="0">
                <a:latin typeface="+mn-lt"/>
                <a:cs typeface="Lucida Console"/>
                <a:hlinkClick r:id="rId4"/>
              </a:rPr>
              <a:t>http://videogame.law.ubc.ca</a:t>
            </a:r>
            <a:endParaRPr lang="en-US" sz="1600" b="1" dirty="0" smtClean="0">
              <a:latin typeface="+mn-lt"/>
              <a:cs typeface="Lucida Console"/>
            </a:endParaRPr>
          </a:p>
          <a:p>
            <a:pPr marL="0" indent="0">
              <a:buNone/>
            </a:pPr>
            <a:r>
              <a:rPr lang="en-US" sz="1600" b="1" dirty="0" smtClean="0">
                <a:solidFill>
                  <a:srgbClr val="000000"/>
                </a:solidFill>
                <a:latin typeface="+mn-lt"/>
                <a:cs typeface="Lucida Console"/>
              </a:rPr>
              <a:t>@</a:t>
            </a:r>
            <a:r>
              <a:rPr lang="en-US" sz="1600" b="1" dirty="0">
                <a:solidFill>
                  <a:srgbClr val="000000"/>
                </a:solidFill>
                <a:latin typeface="+mn-lt"/>
                <a:cs typeface="Lucida Console"/>
              </a:rPr>
              <a:t>gamebizlaw</a:t>
            </a:r>
          </a:p>
          <a:p>
            <a:pPr marL="0" indent="0">
              <a:buNone/>
            </a:pPr>
            <a:r>
              <a:rPr lang="en-US" sz="1600" b="1" dirty="0">
                <a:latin typeface="+mn-lt"/>
                <a:cs typeface="Lucida Console"/>
                <a:hlinkClick r:id="rId5"/>
              </a:rPr>
              <a:t>jon_festinger@thecdm.ca</a:t>
            </a:r>
            <a:endParaRPr lang="en-US" sz="1600" b="1" dirty="0">
              <a:latin typeface="+mn-lt"/>
              <a:cs typeface="Lucida Console"/>
            </a:endParaRPr>
          </a:p>
          <a:p>
            <a:pPr marL="0" indent="0">
              <a:buNone/>
            </a:pPr>
            <a:endParaRPr lang="en-US" sz="1800" dirty="0"/>
          </a:p>
          <a:p>
            <a:pPr marL="0" indent="0">
              <a:buNone/>
            </a:pPr>
            <a:endParaRPr lang="en-US" dirty="0"/>
          </a:p>
          <a:p>
            <a:pPr marL="0" indent="0">
              <a:buNone/>
            </a:pPr>
            <a:endParaRPr lang="en-US" sz="1600" dirty="0"/>
          </a:p>
          <a:p>
            <a:pPr marL="0" indent="0">
              <a:buNone/>
            </a:pPr>
            <a:endParaRPr lang="en-US" dirty="0"/>
          </a:p>
          <a:p>
            <a:endParaRPr lang="en-US" dirty="0"/>
          </a:p>
          <a:p>
            <a:endParaRPr lang="en-US" dirty="0"/>
          </a:p>
        </p:txBody>
      </p:sp>
      <p:pic>
        <p:nvPicPr>
          <p:cNvPr id="4" name="Picture 3"/>
          <p:cNvPicPr>
            <a:picLocks noChangeAspect="1"/>
          </p:cNvPicPr>
          <p:nvPr/>
        </p:nvPicPr>
        <p:blipFill>
          <a:blip r:embed="rId6"/>
          <a:stretch>
            <a:fillRect/>
          </a:stretch>
        </p:blipFill>
        <p:spPr>
          <a:xfrm>
            <a:off x="6560726" y="2910693"/>
            <a:ext cx="1752761" cy="2857500"/>
          </a:xfrm>
          <a:prstGeom prst="rect">
            <a:avLst/>
          </a:prstGeom>
        </p:spPr>
      </p:pic>
    </p:spTree>
    <p:extLst>
      <p:ext uri="{BB962C8B-B14F-4D97-AF65-F5344CB8AC3E}">
        <p14:creationId xmlns:p14="http://schemas.microsoft.com/office/powerpoint/2010/main" val="40019138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92131"/>
            <a:ext cx="8510954" cy="845715"/>
          </a:xfrm>
        </p:spPr>
        <p:txBody>
          <a:bodyPr>
            <a:normAutofit fontScale="90000"/>
          </a:bodyPr>
          <a:lstStyle/>
          <a:p>
            <a:r>
              <a:rPr lang="en-US" dirty="0" smtClean="0">
                <a:solidFill>
                  <a:srgbClr val="FFFF00"/>
                </a:solidFill>
              </a:rPr>
              <a:t>Computer Programs or Creative Works</a:t>
            </a:r>
            <a:endParaRPr lang="en-US" dirty="0">
              <a:solidFill>
                <a:srgbClr val="FFFF00"/>
              </a:solidFill>
            </a:endParaRPr>
          </a:p>
        </p:txBody>
      </p:sp>
      <p:sp>
        <p:nvSpPr>
          <p:cNvPr id="3" name="Content Placeholder 2"/>
          <p:cNvSpPr>
            <a:spLocks noGrp="1"/>
          </p:cNvSpPr>
          <p:nvPr>
            <p:ph sz="quarter" idx="10"/>
          </p:nvPr>
        </p:nvSpPr>
        <p:spPr>
          <a:xfrm>
            <a:off x="457200" y="937847"/>
            <a:ext cx="8686800" cy="5333999"/>
          </a:xfrm>
        </p:spPr>
        <p:txBody>
          <a:bodyPr>
            <a:normAutofit fontScale="47500" lnSpcReduction="20000"/>
          </a:bodyPr>
          <a:lstStyle/>
          <a:p>
            <a:pPr marL="0" indent="0">
              <a:lnSpc>
                <a:spcPct val="120000"/>
              </a:lnSpc>
              <a:spcAft>
                <a:spcPts val="600"/>
              </a:spcAft>
              <a:buNone/>
            </a:pPr>
            <a:r>
              <a:rPr lang="en-US" sz="5100" dirty="0" smtClean="0">
                <a:solidFill>
                  <a:srgbClr val="FFFF00"/>
                </a:solidFill>
                <a:latin typeface="+mn-lt"/>
                <a:cs typeface="Lucida Console"/>
              </a:rPr>
              <a:t>“</a:t>
            </a:r>
            <a:r>
              <a:rPr lang="en-US" sz="5100" b="1" dirty="0">
                <a:solidFill>
                  <a:srgbClr val="FFFF00"/>
                </a:solidFill>
                <a:latin typeface="+mn-lt"/>
                <a:cs typeface="Lucida Console"/>
              </a:rPr>
              <a:t>Are specific regulations for video games required?</a:t>
            </a:r>
            <a:endParaRPr lang="en-CA" sz="5100" dirty="0">
              <a:solidFill>
                <a:srgbClr val="FFFF00"/>
              </a:solidFill>
              <a:latin typeface="+mn-lt"/>
              <a:cs typeface="Lucida Console"/>
            </a:endParaRPr>
          </a:p>
          <a:p>
            <a:pPr marL="0" indent="0">
              <a:lnSpc>
                <a:spcPct val="120000"/>
              </a:lnSpc>
              <a:spcAft>
                <a:spcPts val="600"/>
              </a:spcAft>
              <a:buNone/>
            </a:pPr>
            <a:r>
              <a:rPr lang="en-CA" sz="3400" dirty="0" smtClean="0">
                <a:solidFill>
                  <a:schemeClr val="bg1"/>
                </a:solidFill>
                <a:latin typeface="Lucida Console"/>
                <a:cs typeface="Lucida Console"/>
              </a:rPr>
              <a:t>…</a:t>
            </a:r>
            <a:r>
              <a:rPr lang="en-US" sz="3400" dirty="0" smtClean="0">
                <a:solidFill>
                  <a:schemeClr val="bg1"/>
                </a:solidFill>
                <a:latin typeface="Lucida Console"/>
                <a:cs typeface="Lucida Console"/>
              </a:rPr>
              <a:t>the </a:t>
            </a:r>
            <a:r>
              <a:rPr lang="en-US" sz="3400" dirty="0">
                <a:solidFill>
                  <a:schemeClr val="bg1"/>
                </a:solidFill>
                <a:latin typeface="Lucida Console"/>
                <a:cs typeface="Lucida Console"/>
              </a:rPr>
              <a:t>time is ripe for an international discussion to evaluate the merits of adopting specific regulations for video games. Such a discussion might consider:</a:t>
            </a:r>
            <a:endParaRPr lang="en-CA" sz="3400" dirty="0">
              <a:solidFill>
                <a:schemeClr val="bg1"/>
              </a:solidFill>
              <a:latin typeface="Lucida Console"/>
              <a:cs typeface="Lucida Console"/>
            </a:endParaRPr>
          </a:p>
          <a:p>
            <a:pPr lvl="0">
              <a:lnSpc>
                <a:spcPct val="120000"/>
              </a:lnSpc>
              <a:spcAft>
                <a:spcPts val="600"/>
              </a:spcAft>
            </a:pPr>
            <a:r>
              <a:rPr lang="en-US" sz="3400" dirty="0">
                <a:solidFill>
                  <a:schemeClr val="bg1"/>
                </a:solidFill>
                <a:latin typeface="Lucida Console"/>
                <a:cs typeface="Lucida Console"/>
              </a:rPr>
              <a:t>the legal nature of these modern and complex works;</a:t>
            </a:r>
            <a:endParaRPr lang="en-CA" sz="3400" dirty="0">
              <a:solidFill>
                <a:schemeClr val="bg1"/>
              </a:solidFill>
              <a:latin typeface="Lucida Console"/>
              <a:cs typeface="Lucida Console"/>
            </a:endParaRPr>
          </a:p>
          <a:p>
            <a:pPr lvl="0">
              <a:lnSpc>
                <a:spcPct val="120000"/>
              </a:lnSpc>
              <a:spcAft>
                <a:spcPts val="600"/>
              </a:spcAft>
            </a:pPr>
            <a:r>
              <a:rPr lang="en-US" sz="3400" dirty="0">
                <a:solidFill>
                  <a:schemeClr val="bg1"/>
                </a:solidFill>
                <a:latin typeface="Lucida Console"/>
                <a:cs typeface="Lucida Console"/>
              </a:rPr>
              <a:t>the relationship between creators and producers;</a:t>
            </a:r>
            <a:endParaRPr lang="en-CA" sz="3400" dirty="0">
              <a:solidFill>
                <a:schemeClr val="bg1"/>
              </a:solidFill>
              <a:latin typeface="Lucida Console"/>
              <a:cs typeface="Lucida Console"/>
            </a:endParaRPr>
          </a:p>
          <a:p>
            <a:pPr lvl="0">
              <a:lnSpc>
                <a:spcPct val="120000"/>
              </a:lnSpc>
              <a:spcAft>
                <a:spcPts val="600"/>
              </a:spcAft>
            </a:pPr>
            <a:r>
              <a:rPr lang="en-US" sz="3400" dirty="0">
                <a:solidFill>
                  <a:schemeClr val="bg1"/>
                </a:solidFill>
                <a:latin typeface="Lucida Console"/>
                <a:cs typeface="Lucida Console"/>
              </a:rPr>
              <a:t>how to determine who is the creator of a video game;</a:t>
            </a:r>
            <a:endParaRPr lang="en-CA" sz="3400" dirty="0">
              <a:solidFill>
                <a:schemeClr val="bg1"/>
              </a:solidFill>
              <a:latin typeface="Lucida Console"/>
              <a:cs typeface="Lucida Console"/>
            </a:endParaRPr>
          </a:p>
          <a:p>
            <a:pPr lvl="0">
              <a:lnSpc>
                <a:spcPct val="120000"/>
              </a:lnSpc>
              <a:spcAft>
                <a:spcPts val="600"/>
              </a:spcAft>
            </a:pPr>
            <a:r>
              <a:rPr lang="en-US" sz="3400" dirty="0">
                <a:solidFill>
                  <a:schemeClr val="bg1"/>
                </a:solidFill>
                <a:latin typeface="Lucida Console"/>
                <a:cs typeface="Lucida Console"/>
              </a:rPr>
              <a:t>systems of presumption of transfer of rights to the producers;</a:t>
            </a:r>
            <a:endParaRPr lang="en-CA" sz="3400" dirty="0">
              <a:solidFill>
                <a:schemeClr val="bg1"/>
              </a:solidFill>
              <a:latin typeface="Lucida Console"/>
              <a:cs typeface="Lucida Console"/>
            </a:endParaRPr>
          </a:p>
          <a:p>
            <a:pPr lvl="0">
              <a:lnSpc>
                <a:spcPct val="120000"/>
              </a:lnSpc>
              <a:spcAft>
                <a:spcPts val="600"/>
              </a:spcAft>
            </a:pPr>
            <a:r>
              <a:rPr lang="en-US" sz="3400" dirty="0">
                <a:solidFill>
                  <a:schemeClr val="bg1"/>
                </a:solidFill>
                <a:latin typeface="Lucida Console"/>
                <a:cs typeface="Lucida Console"/>
              </a:rPr>
              <a:t>fair and equitable compensation systems for creators</a:t>
            </a:r>
            <a:r>
              <a:rPr lang="en-US" sz="3400" dirty="0" smtClean="0">
                <a:solidFill>
                  <a:schemeClr val="bg1"/>
                </a:solidFill>
                <a:latin typeface="Lucida Console"/>
                <a:cs typeface="Lucida Console"/>
              </a:rPr>
              <a:t>;…”</a:t>
            </a:r>
            <a:endParaRPr lang="en-CA" sz="3400" dirty="0">
              <a:solidFill>
                <a:schemeClr val="bg1"/>
              </a:solidFill>
              <a:latin typeface="Lucida Console"/>
              <a:cs typeface="Lucida Console"/>
            </a:endParaRPr>
          </a:p>
          <a:p>
            <a:pPr marL="0" indent="0">
              <a:lnSpc>
                <a:spcPct val="120000"/>
              </a:lnSpc>
              <a:spcAft>
                <a:spcPts val="600"/>
              </a:spcAft>
              <a:buNone/>
            </a:pPr>
            <a:r>
              <a:rPr lang="en-US" sz="3400" dirty="0" smtClean="0">
                <a:solidFill>
                  <a:schemeClr val="bg1"/>
                </a:solidFill>
                <a:latin typeface="Lucida Console"/>
                <a:cs typeface="Lucida Console"/>
              </a:rPr>
              <a:t>However focus is primarily </a:t>
            </a:r>
            <a:r>
              <a:rPr lang="en-US" sz="3400" dirty="0">
                <a:solidFill>
                  <a:schemeClr val="bg1"/>
                </a:solidFill>
                <a:latin typeface="Lucida Console"/>
                <a:cs typeface="Lucida Console"/>
              </a:rPr>
              <a:t>on: </a:t>
            </a:r>
            <a:r>
              <a:rPr lang="en-US" sz="3400" dirty="0" smtClean="0">
                <a:solidFill>
                  <a:schemeClr val="bg1"/>
                </a:solidFill>
                <a:latin typeface="Lucida Console"/>
                <a:cs typeface="Lucida Console"/>
              </a:rPr>
              <a:t>1. “</a:t>
            </a:r>
            <a:r>
              <a:rPr lang="en-US" sz="3400" dirty="0">
                <a:solidFill>
                  <a:schemeClr val="bg1"/>
                </a:solidFill>
                <a:latin typeface="Lucida Console"/>
                <a:cs typeface="Lucida Console"/>
              </a:rPr>
              <a:t>Audio elements</a:t>
            </a:r>
            <a:r>
              <a:rPr lang="en-US" sz="3400" dirty="0" smtClean="0">
                <a:solidFill>
                  <a:schemeClr val="bg1"/>
                </a:solidFill>
                <a:latin typeface="Lucida Console"/>
                <a:cs typeface="Lucida Console"/>
              </a:rPr>
              <a:t>”; 2.“</a:t>
            </a:r>
            <a:r>
              <a:rPr lang="en-US" sz="3400" dirty="0">
                <a:solidFill>
                  <a:schemeClr val="bg1"/>
                </a:solidFill>
                <a:latin typeface="Lucida Console"/>
                <a:cs typeface="Lucida Console"/>
              </a:rPr>
              <a:t>Video elements</a:t>
            </a:r>
            <a:r>
              <a:rPr lang="en-US" sz="3400" dirty="0" smtClean="0">
                <a:solidFill>
                  <a:schemeClr val="bg1"/>
                </a:solidFill>
                <a:latin typeface="Lucida Console"/>
                <a:cs typeface="Lucida Console"/>
              </a:rPr>
              <a:t>”; 3. “</a:t>
            </a:r>
            <a:r>
              <a:rPr lang="en-US" sz="3400" dirty="0">
                <a:solidFill>
                  <a:schemeClr val="bg1"/>
                </a:solidFill>
                <a:latin typeface="Lucida Console"/>
                <a:cs typeface="Lucida Console"/>
              </a:rPr>
              <a:t>Computer code</a:t>
            </a:r>
            <a:r>
              <a:rPr lang="en-US" sz="3400" dirty="0" smtClean="0">
                <a:solidFill>
                  <a:schemeClr val="bg1"/>
                </a:solidFill>
                <a:latin typeface="Lucida Console"/>
                <a:cs typeface="Lucida Console"/>
              </a:rPr>
              <a:t>”</a:t>
            </a:r>
          </a:p>
          <a:p>
            <a:pPr marL="0" indent="0">
              <a:spcAft>
                <a:spcPts val="600"/>
              </a:spcAft>
              <a:buNone/>
            </a:pPr>
            <a:endParaRPr lang="en-US" sz="5100" b="1" dirty="0" smtClean="0">
              <a:solidFill>
                <a:schemeClr val="bg1"/>
              </a:solidFill>
              <a:latin typeface="+mn-lt"/>
              <a:cs typeface="Lucida Console"/>
            </a:endParaRPr>
          </a:p>
          <a:p>
            <a:pPr marL="0" indent="0">
              <a:spcAft>
                <a:spcPts val="600"/>
              </a:spcAft>
              <a:buNone/>
            </a:pPr>
            <a:r>
              <a:rPr lang="en-US" sz="5100" b="1" dirty="0" smtClean="0">
                <a:solidFill>
                  <a:srgbClr val="FFFF00"/>
                </a:solidFill>
                <a:latin typeface="+mn-lt"/>
                <a:cs typeface="Lucida Console"/>
              </a:rPr>
              <a:t>NO MENTION OF ROLE OF THE GAMER – though </a:t>
            </a:r>
          </a:p>
          <a:p>
            <a:pPr marL="0" indent="0">
              <a:spcAft>
                <a:spcPts val="600"/>
              </a:spcAft>
              <a:buNone/>
            </a:pPr>
            <a:r>
              <a:rPr lang="en-US" sz="5100" b="1" dirty="0" smtClean="0">
                <a:solidFill>
                  <a:srgbClr val="FFFF00"/>
                </a:solidFill>
                <a:latin typeface="+mn-lt"/>
                <a:cs typeface="Lucida Console"/>
              </a:rPr>
              <a:t>(carefully?) not excluded.</a:t>
            </a:r>
            <a:endParaRPr lang="en-US" sz="5100" b="1" dirty="0">
              <a:solidFill>
                <a:srgbClr val="FFFF00"/>
              </a:solidFill>
              <a:latin typeface="+mn-lt"/>
              <a:cs typeface="Lucida Console"/>
            </a:endParaRPr>
          </a:p>
          <a:p>
            <a:pPr marL="0" indent="0">
              <a:buNone/>
            </a:pPr>
            <a:endParaRPr lang="en-US" dirty="0"/>
          </a:p>
        </p:txBody>
      </p:sp>
    </p:spTree>
    <p:extLst>
      <p:ext uri="{BB962C8B-B14F-4D97-AF65-F5344CB8AC3E}">
        <p14:creationId xmlns:p14="http://schemas.microsoft.com/office/powerpoint/2010/main" val="21456380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5846" y="0"/>
            <a:ext cx="8968154" cy="1342593"/>
          </a:xfrm>
        </p:spPr>
        <p:txBody>
          <a:bodyPr>
            <a:normAutofit fontScale="90000"/>
          </a:bodyPr>
          <a:lstStyle/>
          <a:p>
            <a:r>
              <a:rPr lang="en-US" b="1" dirty="0" smtClean="0">
                <a:solidFill>
                  <a:srgbClr val="3366FF"/>
                </a:solidFill>
                <a:latin typeface="Arial Black"/>
                <a:cs typeface="Arial Black"/>
              </a:rPr>
              <a:t> </a:t>
            </a:r>
            <a:r>
              <a:rPr lang="en-US" sz="4400" b="1" dirty="0" smtClean="0">
                <a:solidFill>
                  <a:srgbClr val="FFFF00"/>
                </a:solidFill>
                <a:latin typeface="+mn-lt"/>
                <a:cs typeface="Arial Black"/>
              </a:rPr>
              <a:t>Which leads directly back to </a:t>
            </a:r>
            <a:br>
              <a:rPr lang="en-US" sz="4400" b="1" dirty="0" smtClean="0">
                <a:solidFill>
                  <a:srgbClr val="FFFF00"/>
                </a:solidFill>
                <a:latin typeface="+mn-lt"/>
                <a:cs typeface="Arial Black"/>
              </a:rPr>
            </a:br>
            <a:r>
              <a:rPr lang="en-US" sz="4400" b="1" dirty="0" smtClean="0">
                <a:solidFill>
                  <a:srgbClr val="FFFF00"/>
                </a:solidFill>
                <a:latin typeface="+mn-lt"/>
                <a:cs typeface="Arial Black"/>
              </a:rPr>
              <a:t>“When is it a game (in IP terms)?”</a:t>
            </a:r>
            <a:endParaRPr lang="en-US" sz="4400" b="1" dirty="0">
              <a:solidFill>
                <a:srgbClr val="FFFF00"/>
              </a:solidFill>
              <a:latin typeface="+mn-lt"/>
              <a:cs typeface="Arial Black"/>
            </a:endParaRPr>
          </a:p>
        </p:txBody>
      </p:sp>
      <p:sp>
        <p:nvSpPr>
          <p:cNvPr id="3" name="Content Placeholder 2"/>
          <p:cNvSpPr>
            <a:spLocks noGrp="1"/>
          </p:cNvSpPr>
          <p:nvPr>
            <p:ph sz="quarter" idx="10"/>
          </p:nvPr>
        </p:nvSpPr>
        <p:spPr>
          <a:xfrm>
            <a:off x="-33485" y="1342592"/>
            <a:ext cx="9144000" cy="4772945"/>
          </a:xfrm>
        </p:spPr>
        <p:txBody>
          <a:bodyPr>
            <a:normAutofit lnSpcReduction="10000"/>
          </a:bodyPr>
          <a:lstStyle/>
          <a:p>
            <a:pPr marL="0" indent="0">
              <a:buNone/>
            </a:pPr>
            <a:r>
              <a:rPr lang="en-US" b="1" dirty="0">
                <a:solidFill>
                  <a:schemeClr val="bg1"/>
                </a:solidFill>
                <a:latin typeface="+mn-lt"/>
                <a:cs typeface="Lucida Console"/>
              </a:rPr>
              <a:t>“Games and Other </a:t>
            </a:r>
            <a:r>
              <a:rPr lang="en-US" b="1" dirty="0" err="1">
                <a:solidFill>
                  <a:schemeClr val="bg1"/>
                </a:solidFill>
                <a:latin typeface="+mn-lt"/>
                <a:cs typeface="Lucida Console"/>
              </a:rPr>
              <a:t>Uncopyrightable</a:t>
            </a:r>
            <a:r>
              <a:rPr lang="en-US" b="1" dirty="0">
                <a:solidFill>
                  <a:schemeClr val="bg1"/>
                </a:solidFill>
                <a:latin typeface="+mn-lt"/>
                <a:cs typeface="Lucida Console"/>
              </a:rPr>
              <a:t> Systems” </a:t>
            </a:r>
            <a:r>
              <a:rPr lang="en-US" dirty="0">
                <a:solidFill>
                  <a:schemeClr val="bg1"/>
                </a:solidFill>
                <a:latin typeface="+mn-lt"/>
                <a:cs typeface="Lucida Console"/>
              </a:rPr>
              <a:t>Bruce Boyden (2011) </a:t>
            </a:r>
            <a:r>
              <a:rPr lang="en-US" sz="1900" dirty="0">
                <a:latin typeface="+mn-lt"/>
                <a:cs typeface="Lucida Console"/>
                <a:hlinkClick r:id="rId2"/>
              </a:rPr>
              <a:t>http://www.georgemasonlawreview.org/doc/Boyden_18-2_2011.</a:t>
            </a:r>
            <a:r>
              <a:rPr lang="en-US" sz="1900" dirty="0" smtClean="0">
                <a:latin typeface="+mn-lt"/>
                <a:cs typeface="Lucida Console"/>
                <a:hlinkClick r:id="rId2"/>
              </a:rPr>
              <a:t>pdf</a:t>
            </a:r>
            <a:endParaRPr lang="en-US" sz="1900" dirty="0" smtClean="0">
              <a:latin typeface="+mn-lt"/>
              <a:cs typeface="Lucida Console"/>
            </a:endParaRPr>
          </a:p>
          <a:p>
            <a:pPr marL="0" indent="0">
              <a:buNone/>
            </a:pPr>
            <a:endParaRPr lang="en-US" sz="1900" dirty="0">
              <a:latin typeface="+mn-lt"/>
              <a:cs typeface="Lucida Console"/>
            </a:endParaRPr>
          </a:p>
          <a:p>
            <a:pPr marL="0" indent="0">
              <a:buNone/>
            </a:pPr>
            <a:r>
              <a:rPr lang="en-US" sz="2800" dirty="0">
                <a:solidFill>
                  <a:srgbClr val="FFFFFF"/>
                </a:solidFill>
                <a:latin typeface="+mn-lt"/>
                <a:cs typeface="Lucida Console"/>
              </a:rPr>
              <a:t>“Games therefore pose a number of challenges for copyright and patent law</a:t>
            </a:r>
            <a:r>
              <a:rPr lang="en-US" sz="2800" dirty="0">
                <a:solidFill>
                  <a:schemeClr val="accent3">
                    <a:lumMod val="40000"/>
                    <a:lumOff val="60000"/>
                  </a:schemeClr>
                </a:solidFill>
                <a:latin typeface="+mn-lt"/>
                <a:cs typeface="Lucida Console"/>
              </a:rPr>
              <a:t>. </a:t>
            </a:r>
            <a:r>
              <a:rPr lang="en-US" sz="2800" dirty="0">
                <a:solidFill>
                  <a:schemeClr val="accent5">
                    <a:lumMod val="40000"/>
                    <a:lumOff val="60000"/>
                  </a:schemeClr>
                </a:solidFill>
                <a:latin typeface="+mn-lt"/>
                <a:cs typeface="Lucida Console"/>
              </a:rPr>
              <a:t>Yet to date, intellectual property doctrine and scholarship has not really grappled with the slippery nature of games. </a:t>
            </a:r>
            <a:r>
              <a:rPr lang="en-US" sz="2800" dirty="0">
                <a:solidFill>
                  <a:srgbClr val="FFFFFF"/>
                </a:solidFill>
                <a:latin typeface="+mn-lt"/>
                <a:cs typeface="Lucida Console"/>
              </a:rPr>
              <a:t>Indeed, copyright has developed a very simple black-letter rule to handle them: games are not copyrightable. </a:t>
            </a:r>
            <a:r>
              <a:rPr lang="en-US" sz="2800" dirty="0" smtClean="0">
                <a:solidFill>
                  <a:srgbClr val="FFFFFF"/>
                </a:solidFill>
                <a:latin typeface="+mn-lt"/>
                <a:cs typeface="Lucida Console"/>
              </a:rPr>
              <a:t>…What </a:t>
            </a:r>
            <a:r>
              <a:rPr lang="en-US" sz="2800" dirty="0">
                <a:solidFill>
                  <a:srgbClr val="FFFFFF"/>
                </a:solidFill>
                <a:latin typeface="+mn-lt"/>
                <a:cs typeface="Lucida Console"/>
              </a:rPr>
              <a:t>could be the purpose of such a rule?”</a:t>
            </a:r>
          </a:p>
          <a:p>
            <a:pPr marL="0" indent="0">
              <a:buNone/>
            </a:pPr>
            <a:r>
              <a:rPr lang="en-US" sz="2800" dirty="0">
                <a:solidFill>
                  <a:srgbClr val="FFFF00"/>
                </a:solidFill>
                <a:latin typeface="+mn-lt"/>
                <a:cs typeface="Lucida Console"/>
              </a:rPr>
              <a:t>Two possibilities</a:t>
            </a:r>
            <a:r>
              <a:rPr lang="en-US" sz="2800" dirty="0">
                <a:solidFill>
                  <a:schemeClr val="bg1"/>
                </a:solidFill>
                <a:latin typeface="+mn-lt"/>
                <a:cs typeface="Lucida Console"/>
              </a:rPr>
              <a:t> emerge from the cases. First, several cases </a:t>
            </a:r>
            <a:r>
              <a:rPr lang="en-US" sz="2800" dirty="0" smtClean="0">
                <a:solidFill>
                  <a:schemeClr val="bg1"/>
                </a:solidFill>
                <a:latin typeface="+mn-lt"/>
                <a:cs typeface="Lucida Console"/>
              </a:rPr>
              <a:t>describe games</a:t>
            </a:r>
            <a:r>
              <a:rPr lang="en-US" sz="2800" dirty="0">
                <a:solidFill>
                  <a:schemeClr val="bg1"/>
                </a:solidFill>
                <a:latin typeface="+mn-lt"/>
                <a:cs typeface="Lucida Console"/>
              </a:rPr>
              <a:t>, and game rules</a:t>
            </a:r>
            <a:r>
              <a:rPr lang="en-US" sz="2800" dirty="0" smtClean="0">
                <a:solidFill>
                  <a:schemeClr val="bg1"/>
                </a:solidFill>
                <a:latin typeface="+mn-lt"/>
                <a:cs typeface="Lucida Console"/>
              </a:rPr>
              <a:t>,</a:t>
            </a:r>
            <a:r>
              <a:rPr lang="en-US" sz="2800" dirty="0">
                <a:solidFill>
                  <a:schemeClr val="bg1"/>
                </a:solidFill>
                <a:latin typeface="+mn-lt"/>
                <a:cs typeface="Lucida Console"/>
              </a:rPr>
              <a:t> </a:t>
            </a:r>
            <a:r>
              <a:rPr lang="en-US" sz="2800" dirty="0" smtClean="0">
                <a:solidFill>
                  <a:schemeClr val="bg1"/>
                </a:solidFill>
                <a:latin typeface="+mn-lt"/>
                <a:cs typeface="Lucida Console"/>
              </a:rPr>
              <a:t>as </a:t>
            </a:r>
            <a:r>
              <a:rPr lang="en-US" sz="2800" dirty="0" err="1">
                <a:solidFill>
                  <a:srgbClr val="FFFF00"/>
                </a:solidFill>
                <a:latin typeface="+mn-lt"/>
                <a:cs typeface="Lucida Console"/>
              </a:rPr>
              <a:t>unprotectable</a:t>
            </a:r>
            <a:r>
              <a:rPr lang="en-US" sz="2800" dirty="0">
                <a:solidFill>
                  <a:srgbClr val="FFFF00"/>
                </a:solidFill>
                <a:latin typeface="+mn-lt"/>
                <a:cs typeface="Lucida Console"/>
              </a:rPr>
              <a:t> </a:t>
            </a:r>
            <a:r>
              <a:rPr lang="en-US" sz="2800" dirty="0" smtClean="0">
                <a:solidFill>
                  <a:srgbClr val="FFFF00"/>
                </a:solidFill>
                <a:latin typeface="+mn-lt"/>
                <a:cs typeface="Lucida Console"/>
              </a:rPr>
              <a:t>ideas… </a:t>
            </a:r>
            <a:r>
              <a:rPr lang="en-US" sz="2800" dirty="0">
                <a:solidFill>
                  <a:srgbClr val="B7DEE8"/>
                </a:solidFill>
                <a:latin typeface="+mn-lt"/>
                <a:cs typeface="Lucida Console"/>
              </a:rPr>
              <a:t>The other possible explanation that emerges from the case </a:t>
            </a:r>
            <a:r>
              <a:rPr lang="en-US" sz="2800" dirty="0" smtClean="0">
                <a:solidFill>
                  <a:srgbClr val="B7DEE8"/>
                </a:solidFill>
                <a:latin typeface="+mn-lt"/>
                <a:cs typeface="Lucida Console"/>
              </a:rPr>
              <a:t>law is that games </a:t>
            </a:r>
            <a:r>
              <a:rPr lang="en-US" sz="2800" dirty="0">
                <a:solidFill>
                  <a:srgbClr val="B7DEE8"/>
                </a:solidFill>
                <a:latin typeface="+mn-lt"/>
                <a:cs typeface="Lucida Console"/>
              </a:rPr>
              <a:t>are </a:t>
            </a:r>
            <a:r>
              <a:rPr lang="en-US" sz="2800" dirty="0" err="1">
                <a:solidFill>
                  <a:srgbClr val="FFFF00"/>
                </a:solidFill>
                <a:latin typeface="+mn-lt"/>
                <a:cs typeface="Lucida Console"/>
              </a:rPr>
              <a:t>uncopyrightable</a:t>
            </a:r>
            <a:r>
              <a:rPr lang="en-US" sz="2800" dirty="0">
                <a:solidFill>
                  <a:srgbClr val="FFFF00"/>
                </a:solidFill>
                <a:latin typeface="+mn-lt"/>
                <a:cs typeface="Lucida Console"/>
              </a:rPr>
              <a:t> systems </a:t>
            </a:r>
            <a:r>
              <a:rPr lang="en-US" sz="2800" dirty="0">
                <a:solidFill>
                  <a:srgbClr val="B7DEE8"/>
                </a:solidFill>
                <a:latin typeface="+mn-lt"/>
                <a:cs typeface="Lucida Console"/>
              </a:rPr>
              <a:t>or </a:t>
            </a:r>
            <a:r>
              <a:rPr lang="en-US" sz="2800" dirty="0" smtClean="0">
                <a:solidFill>
                  <a:srgbClr val="B7DEE8"/>
                </a:solidFill>
                <a:latin typeface="+mn-lt"/>
                <a:cs typeface="Lucida Console"/>
              </a:rPr>
              <a:t>processes.</a:t>
            </a:r>
            <a:r>
              <a:rPr lang="en-US" dirty="0" smtClean="0">
                <a:solidFill>
                  <a:srgbClr val="B7DEE8"/>
                </a:solidFill>
                <a:latin typeface="+mn-lt"/>
                <a:cs typeface="Lucida Console"/>
              </a:rPr>
              <a:t>”</a:t>
            </a:r>
            <a:endParaRPr lang="en-US" dirty="0">
              <a:solidFill>
                <a:srgbClr val="B7DEE8"/>
              </a:solidFill>
              <a:latin typeface="+mn-lt"/>
              <a:cs typeface="Lucida Console"/>
            </a:endParaRPr>
          </a:p>
        </p:txBody>
      </p:sp>
    </p:spTree>
    <p:extLst>
      <p:ext uri="{BB962C8B-B14F-4D97-AF65-F5344CB8AC3E}">
        <p14:creationId xmlns:p14="http://schemas.microsoft.com/office/powerpoint/2010/main" val="1532698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6600" b="1" dirty="0" smtClean="0">
                <a:solidFill>
                  <a:srgbClr val="FFFF00"/>
                </a:solidFill>
                <a:latin typeface="+mn-lt"/>
              </a:rPr>
              <a:t>Game That Is Not IP?</a:t>
            </a:r>
            <a:endParaRPr lang="en-US" sz="6600" b="1" dirty="0">
              <a:solidFill>
                <a:srgbClr val="FFFF00"/>
              </a:solidFill>
              <a:latin typeface="+mn-lt"/>
            </a:endParaRPr>
          </a:p>
        </p:txBody>
      </p:sp>
      <p:sp>
        <p:nvSpPr>
          <p:cNvPr id="3" name="Content Placeholder 2"/>
          <p:cNvSpPr>
            <a:spLocks noGrp="1"/>
          </p:cNvSpPr>
          <p:nvPr>
            <p:ph sz="quarter" idx="10"/>
          </p:nvPr>
        </p:nvSpPr>
        <p:spPr/>
        <p:txBody>
          <a:bodyPr>
            <a:normAutofit/>
          </a:bodyPr>
          <a:lstStyle/>
          <a:p>
            <a:pPr marL="0" indent="0">
              <a:buNone/>
            </a:pPr>
            <a:r>
              <a:rPr lang="en-US" sz="9600" i="1" dirty="0" smtClean="0">
                <a:solidFill>
                  <a:schemeClr val="tx2">
                    <a:lumMod val="60000"/>
                    <a:lumOff val="40000"/>
                  </a:schemeClr>
                </a:solidFill>
                <a:latin typeface="American Typewriter"/>
                <a:cs typeface="American Typewriter"/>
              </a:rPr>
              <a:t>Odds</a:t>
            </a:r>
            <a:r>
              <a:rPr lang="en-US" sz="9600" dirty="0" smtClean="0">
                <a:solidFill>
                  <a:schemeClr val="tx2">
                    <a:lumMod val="60000"/>
                    <a:lumOff val="40000"/>
                  </a:schemeClr>
                </a:solidFill>
                <a:latin typeface="American Typewriter"/>
                <a:cs typeface="American Typewriter"/>
              </a:rPr>
              <a:t> </a:t>
            </a:r>
          </a:p>
          <a:p>
            <a:pPr marL="0" indent="0">
              <a:buNone/>
            </a:pPr>
            <a:r>
              <a:rPr lang="en-US" sz="9600" dirty="0" smtClean="0">
                <a:solidFill>
                  <a:schemeClr val="bg1"/>
                </a:solidFill>
                <a:latin typeface="American Typewriter"/>
                <a:cs typeface="American Typewriter"/>
              </a:rPr>
              <a:t>  &amp; </a:t>
            </a:r>
          </a:p>
          <a:p>
            <a:pPr marL="0" indent="0">
              <a:buNone/>
            </a:pPr>
            <a:r>
              <a:rPr lang="en-US" sz="9600" dirty="0" smtClean="0">
                <a:solidFill>
                  <a:schemeClr val="accent4">
                    <a:lumMod val="60000"/>
                    <a:lumOff val="40000"/>
                  </a:schemeClr>
                </a:solidFill>
                <a:latin typeface="American Typewriter"/>
                <a:cs typeface="American Typewriter"/>
              </a:rPr>
              <a:t>Evens</a:t>
            </a:r>
            <a:endParaRPr lang="en-US" sz="9600" dirty="0">
              <a:solidFill>
                <a:schemeClr val="accent4">
                  <a:lumMod val="60000"/>
                  <a:lumOff val="40000"/>
                </a:schemeClr>
              </a:solidFill>
              <a:latin typeface="American Typewriter"/>
              <a:cs typeface="American Typewriter"/>
            </a:endParaRPr>
          </a:p>
        </p:txBody>
      </p:sp>
      <p:pic>
        <p:nvPicPr>
          <p:cNvPr id="4" name="Picture 3" descr="220px-Odds_and_evens_-_composite_0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8908" y="1349507"/>
            <a:ext cx="2794000" cy="4622800"/>
          </a:xfrm>
          <a:prstGeom prst="rect">
            <a:avLst/>
          </a:prstGeom>
        </p:spPr>
      </p:pic>
    </p:spTree>
    <p:extLst>
      <p:ext uri="{BB962C8B-B14F-4D97-AF65-F5344CB8AC3E}">
        <p14:creationId xmlns:p14="http://schemas.microsoft.com/office/powerpoint/2010/main" val="42856263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60461"/>
            <a:ext cx="8229600" cy="1016000"/>
          </a:xfrm>
        </p:spPr>
        <p:txBody>
          <a:bodyPr>
            <a:normAutofit/>
          </a:bodyPr>
          <a:lstStyle/>
          <a:p>
            <a:r>
              <a:rPr lang="en-US" dirty="0" smtClean="0"/>
              <a:t>     </a:t>
            </a:r>
            <a:r>
              <a:rPr lang="en-US" dirty="0" smtClean="0">
                <a:solidFill>
                  <a:srgbClr val="FFFF00"/>
                </a:solidFill>
              </a:rPr>
              <a:t>    </a:t>
            </a:r>
            <a:r>
              <a:rPr lang="en-US" sz="5400" dirty="0" smtClean="0">
                <a:solidFill>
                  <a:srgbClr val="FFFF00"/>
                </a:solidFill>
                <a:latin typeface="Apple Casual"/>
                <a:cs typeface="Apple Casual"/>
              </a:rPr>
              <a:t>Boyden</a:t>
            </a:r>
            <a:r>
              <a:rPr lang="en-US" sz="5400" dirty="0" smtClean="0">
                <a:solidFill>
                  <a:srgbClr val="FFFF00"/>
                </a:solidFill>
              </a:rPr>
              <a:t> </a:t>
            </a:r>
            <a:r>
              <a:rPr lang="en-US" sz="5400" i="1" dirty="0" smtClean="0">
                <a:solidFill>
                  <a:schemeClr val="bg1"/>
                </a:solidFill>
                <a:latin typeface="Arial Black"/>
                <a:cs typeface="Arial Black"/>
              </a:rPr>
              <a:t>–</a:t>
            </a:r>
            <a:r>
              <a:rPr lang="en-US" sz="5400" dirty="0" smtClean="0">
                <a:solidFill>
                  <a:schemeClr val="bg1"/>
                </a:solidFill>
              </a:rPr>
              <a:t> </a:t>
            </a:r>
            <a:r>
              <a:rPr lang="en-US" i="1" dirty="0" smtClean="0">
                <a:solidFill>
                  <a:schemeClr val="bg1"/>
                </a:solidFill>
                <a:latin typeface="Arial Black"/>
                <a:cs typeface="Arial Black"/>
              </a:rPr>
              <a:t>the key</a:t>
            </a:r>
            <a:endParaRPr lang="en-US" i="1" dirty="0">
              <a:solidFill>
                <a:schemeClr val="bg1"/>
              </a:solidFill>
              <a:latin typeface="Arial Black"/>
              <a:cs typeface="Arial Black"/>
            </a:endParaRPr>
          </a:p>
        </p:txBody>
      </p:sp>
      <p:sp>
        <p:nvSpPr>
          <p:cNvPr id="3" name="Content Placeholder 2"/>
          <p:cNvSpPr>
            <a:spLocks noGrp="1"/>
          </p:cNvSpPr>
          <p:nvPr>
            <p:ph sz="quarter" idx="10"/>
          </p:nvPr>
        </p:nvSpPr>
        <p:spPr>
          <a:xfrm>
            <a:off x="99216" y="1289750"/>
            <a:ext cx="9044784" cy="4851446"/>
          </a:xfrm>
        </p:spPr>
        <p:txBody>
          <a:bodyPr>
            <a:normAutofit/>
          </a:bodyPr>
          <a:lstStyle/>
          <a:p>
            <a:pPr marL="0" indent="0">
              <a:buNone/>
            </a:pPr>
            <a:r>
              <a:rPr lang="en-US" dirty="0" smtClean="0"/>
              <a:t>   </a:t>
            </a:r>
            <a:r>
              <a:rPr lang="en-US" dirty="0" smtClean="0">
                <a:solidFill>
                  <a:srgbClr val="FFFFFF"/>
                </a:solidFill>
              </a:rPr>
              <a:t>  </a:t>
            </a:r>
            <a:r>
              <a:rPr lang="en-US" b="1" dirty="0" smtClean="0">
                <a:solidFill>
                  <a:srgbClr val="FFFFFF"/>
                </a:solidFill>
              </a:rPr>
              <a:t>Cases </a:t>
            </a:r>
            <a:r>
              <a:rPr lang="en-US" b="1" dirty="0">
                <a:solidFill>
                  <a:srgbClr val="FFFFFF"/>
                </a:solidFill>
              </a:rPr>
              <a:t>denied </a:t>
            </a:r>
            <a:r>
              <a:rPr lang="en-US" b="1" dirty="0" smtClean="0">
                <a:solidFill>
                  <a:srgbClr val="FFFFFF"/>
                </a:solidFill>
              </a:rPr>
              <a:t>copyrights in: </a:t>
            </a:r>
          </a:p>
          <a:p>
            <a:pPr marL="0" indent="0">
              <a:buNone/>
            </a:pPr>
            <a:r>
              <a:rPr lang="en-US" dirty="0" smtClean="0">
                <a:solidFill>
                  <a:srgbClr val="FFFFFF"/>
                </a:solidFill>
              </a:rPr>
              <a:t>(a)</a:t>
            </a:r>
            <a:r>
              <a:rPr lang="en-US" dirty="0" smtClean="0"/>
              <a:t> </a:t>
            </a:r>
            <a:r>
              <a:rPr lang="en-US" dirty="0" smtClean="0">
                <a:solidFill>
                  <a:srgbClr val="FF0000"/>
                </a:solidFill>
              </a:rPr>
              <a:t>systems</a:t>
            </a:r>
            <a:r>
              <a:rPr lang="en-US" dirty="0" smtClean="0"/>
              <a:t> </a:t>
            </a:r>
            <a:r>
              <a:rPr lang="en-US" dirty="0">
                <a:solidFill>
                  <a:srgbClr val="FFFFFF"/>
                </a:solidFill>
              </a:rPr>
              <a:t>for the presentation </a:t>
            </a:r>
            <a:r>
              <a:rPr lang="en-US" dirty="0" smtClean="0">
                <a:solidFill>
                  <a:srgbClr val="FFFFFF"/>
                </a:solidFill>
              </a:rPr>
              <a:t>of information;</a:t>
            </a:r>
          </a:p>
          <a:p>
            <a:pPr marL="0" indent="0">
              <a:buNone/>
            </a:pPr>
            <a:r>
              <a:rPr lang="en-US" dirty="0" smtClean="0">
                <a:solidFill>
                  <a:srgbClr val="FFFFFF"/>
                </a:solidFill>
              </a:rPr>
              <a:t>(b) </a:t>
            </a:r>
            <a:r>
              <a:rPr lang="en-US" dirty="0" smtClean="0">
                <a:solidFill>
                  <a:srgbClr val="FF0000"/>
                </a:solidFill>
              </a:rPr>
              <a:t>systems</a:t>
            </a:r>
            <a:r>
              <a:rPr lang="en-US" dirty="0" smtClean="0"/>
              <a:t> </a:t>
            </a:r>
            <a:r>
              <a:rPr lang="en-US" dirty="0">
                <a:solidFill>
                  <a:srgbClr val="FFFFFF"/>
                </a:solidFill>
              </a:rPr>
              <a:t>that </a:t>
            </a:r>
            <a:r>
              <a:rPr lang="en-US" dirty="0" smtClean="0">
                <a:solidFill>
                  <a:srgbClr val="FFFFFF"/>
                </a:solidFill>
              </a:rPr>
              <a:t>are expressly </a:t>
            </a:r>
            <a:r>
              <a:rPr lang="en-US" dirty="0">
                <a:solidFill>
                  <a:srgbClr val="FFFFFF"/>
                </a:solidFill>
              </a:rPr>
              <a:t>designed to allow others to </a:t>
            </a:r>
            <a:endParaRPr lang="en-US" dirty="0" smtClean="0">
              <a:solidFill>
                <a:srgbClr val="FFFFFF"/>
              </a:solidFill>
            </a:endParaRPr>
          </a:p>
          <a:p>
            <a:pPr marL="0" indent="0">
              <a:buNone/>
            </a:pPr>
            <a:r>
              <a:rPr lang="en-US" dirty="0">
                <a:solidFill>
                  <a:srgbClr val="FFFFFF"/>
                </a:solidFill>
              </a:rPr>
              <a:t> </a:t>
            </a:r>
            <a:r>
              <a:rPr lang="en-US" dirty="0" smtClean="0">
                <a:solidFill>
                  <a:srgbClr val="FFFFFF"/>
                </a:solidFill>
              </a:rPr>
              <a:t>     organize </a:t>
            </a:r>
            <a:r>
              <a:rPr lang="en-US" dirty="0">
                <a:solidFill>
                  <a:srgbClr val="FFFFFF"/>
                </a:solidFill>
              </a:rPr>
              <a:t>information.</a:t>
            </a:r>
          </a:p>
          <a:p>
            <a:pPr marL="0" indent="0">
              <a:buNone/>
            </a:pPr>
            <a:r>
              <a:rPr lang="en-US" dirty="0" smtClean="0">
                <a:solidFill>
                  <a:srgbClr val="FFFFFF"/>
                </a:solidFill>
              </a:rPr>
              <a:t>(c) </a:t>
            </a:r>
            <a:r>
              <a:rPr lang="en-US" dirty="0" smtClean="0">
                <a:solidFill>
                  <a:srgbClr val="FF0000"/>
                </a:solidFill>
              </a:rPr>
              <a:t>systems</a:t>
            </a:r>
            <a:r>
              <a:rPr lang="en-US" dirty="0" smtClean="0"/>
              <a:t> </a:t>
            </a:r>
            <a:r>
              <a:rPr lang="en-US" dirty="0">
                <a:solidFill>
                  <a:srgbClr val="FFFFFF"/>
                </a:solidFill>
              </a:rPr>
              <a:t>of </a:t>
            </a:r>
            <a:r>
              <a:rPr lang="en-US" dirty="0" smtClean="0">
                <a:solidFill>
                  <a:srgbClr val="FFFFFF"/>
                </a:solidFill>
              </a:rPr>
              <a:t>notation </a:t>
            </a:r>
            <a:endParaRPr lang="en-US" dirty="0">
              <a:solidFill>
                <a:srgbClr val="FFFFFF"/>
              </a:solidFill>
            </a:endParaRPr>
          </a:p>
          <a:p>
            <a:pPr marL="0" indent="0">
              <a:buNone/>
            </a:pPr>
            <a:r>
              <a:rPr lang="en-US" dirty="0" smtClean="0">
                <a:solidFill>
                  <a:srgbClr val="FFFFFF"/>
                </a:solidFill>
              </a:rPr>
              <a:t>(d) contests </a:t>
            </a:r>
            <a:r>
              <a:rPr lang="en-US" dirty="0">
                <a:solidFill>
                  <a:srgbClr val="FFFFFF"/>
                </a:solidFill>
              </a:rPr>
              <a:t>and betting</a:t>
            </a:r>
            <a:r>
              <a:rPr lang="en-US" dirty="0"/>
              <a:t> </a:t>
            </a:r>
            <a:r>
              <a:rPr lang="en-US" dirty="0" smtClean="0">
                <a:solidFill>
                  <a:srgbClr val="FF0000"/>
                </a:solidFill>
              </a:rPr>
              <a:t>systems</a:t>
            </a:r>
            <a:r>
              <a:rPr lang="en-US" dirty="0" smtClean="0">
                <a:solidFill>
                  <a:srgbClr val="FFFFFF"/>
                </a:solidFill>
              </a:rPr>
              <a:t>.</a:t>
            </a:r>
          </a:p>
          <a:p>
            <a:pPr marL="0" indent="0">
              <a:buNone/>
            </a:pPr>
            <a:endParaRPr lang="en-US" dirty="0"/>
          </a:p>
          <a:p>
            <a:pPr marL="0" indent="0">
              <a:buNone/>
            </a:pPr>
            <a:r>
              <a:rPr lang="en-US" dirty="0" smtClean="0">
                <a:solidFill>
                  <a:srgbClr val="FFFFFF"/>
                </a:solidFill>
                <a:latin typeface="+mn-lt"/>
              </a:rPr>
              <a:t>“</a:t>
            </a:r>
            <a:r>
              <a:rPr lang="en-US" b="1" dirty="0" smtClean="0">
                <a:solidFill>
                  <a:srgbClr val="FFFFFF"/>
                </a:solidFill>
                <a:latin typeface="+mn-lt"/>
              </a:rPr>
              <a:t>In </a:t>
            </a:r>
            <a:r>
              <a:rPr lang="en-US" b="1" dirty="0">
                <a:solidFill>
                  <a:srgbClr val="FFFFFF"/>
                </a:solidFill>
                <a:latin typeface="+mn-lt"/>
              </a:rPr>
              <a:t>all of these situa</a:t>
            </a:r>
            <a:r>
              <a:rPr lang="en-US" b="1" dirty="0">
                <a:solidFill>
                  <a:schemeClr val="bg1"/>
                </a:solidFill>
                <a:latin typeface="+mn-lt"/>
              </a:rPr>
              <a:t>tions, the owners of a copyright in a form, description</a:t>
            </a:r>
            <a:r>
              <a:rPr lang="en-US" b="1" dirty="0" smtClean="0">
                <a:solidFill>
                  <a:schemeClr val="bg1"/>
                </a:solidFill>
                <a:latin typeface="+mn-lt"/>
              </a:rPr>
              <a:t>, or </a:t>
            </a:r>
            <a:r>
              <a:rPr lang="en-US" b="1" dirty="0">
                <a:solidFill>
                  <a:schemeClr val="bg1"/>
                </a:solidFill>
                <a:latin typeface="+mn-lt"/>
              </a:rPr>
              <a:t>set of instructions were </a:t>
            </a:r>
            <a:r>
              <a:rPr lang="en-US" b="1" dirty="0" smtClean="0">
                <a:solidFill>
                  <a:schemeClr val="bg1"/>
                </a:solidFill>
                <a:latin typeface="+mn-lt"/>
              </a:rPr>
              <a:t>attempting to extend </a:t>
            </a:r>
            <a:r>
              <a:rPr lang="en-US" b="1" dirty="0">
                <a:solidFill>
                  <a:schemeClr val="bg1"/>
                </a:solidFill>
                <a:latin typeface="+mn-lt"/>
              </a:rPr>
              <a:t>their copyright</a:t>
            </a:r>
            <a:r>
              <a:rPr lang="en-US" b="1" dirty="0">
                <a:solidFill>
                  <a:schemeClr val="tx1"/>
                </a:solidFill>
                <a:latin typeface="+mn-lt"/>
              </a:rPr>
              <a:t> </a:t>
            </a:r>
            <a:r>
              <a:rPr lang="en-US" b="1" dirty="0" smtClean="0">
                <a:solidFill>
                  <a:srgbClr val="FFFF00"/>
                </a:solidFill>
                <a:latin typeface="+mn-lt"/>
              </a:rPr>
              <a:t>to material </a:t>
            </a:r>
            <a:r>
              <a:rPr lang="en-US" b="1" dirty="0">
                <a:solidFill>
                  <a:srgbClr val="FFFF00"/>
                </a:solidFill>
                <a:latin typeface="+mn-lt"/>
              </a:rPr>
              <a:t>for which the user of the work provided the essential content</a:t>
            </a:r>
            <a:r>
              <a:rPr lang="en-US" b="1" dirty="0">
                <a:solidFill>
                  <a:srgbClr val="FFFFFF"/>
                </a:solidFill>
                <a:latin typeface="+mn-lt"/>
              </a:rPr>
              <a:t>, </a:t>
            </a:r>
            <a:r>
              <a:rPr lang="en-US" b="1" dirty="0" smtClean="0">
                <a:solidFill>
                  <a:srgbClr val="FFFFFF"/>
                </a:solidFill>
                <a:latin typeface="+mn-lt"/>
              </a:rPr>
              <a:t>not its </a:t>
            </a:r>
            <a:r>
              <a:rPr lang="en-US" b="1" dirty="0">
                <a:solidFill>
                  <a:srgbClr val="FFFFFF"/>
                </a:solidFill>
                <a:latin typeface="+mn-lt"/>
              </a:rPr>
              <a:t>author. That is what made them systems. </a:t>
            </a:r>
            <a:r>
              <a:rPr lang="en-US" b="1" dirty="0">
                <a:solidFill>
                  <a:srgbClr val="FFFF00"/>
                </a:solidFill>
                <a:latin typeface="+mn-lt"/>
              </a:rPr>
              <a:t>They were, without that input</a:t>
            </a:r>
            <a:r>
              <a:rPr lang="en-US" b="1" dirty="0" smtClean="0">
                <a:solidFill>
                  <a:srgbClr val="FFFF00"/>
                </a:solidFill>
                <a:latin typeface="+mn-lt"/>
              </a:rPr>
              <a:t>, empty </a:t>
            </a:r>
            <a:r>
              <a:rPr lang="en-US" b="1" dirty="0">
                <a:solidFill>
                  <a:srgbClr val="FFFF00"/>
                </a:solidFill>
                <a:latin typeface="+mn-lt"/>
              </a:rPr>
              <a:t>shells, waiting to be filled</a:t>
            </a:r>
            <a:r>
              <a:rPr lang="en-US" dirty="0" smtClean="0">
                <a:solidFill>
                  <a:srgbClr val="FFFFFF"/>
                </a:solidFill>
                <a:latin typeface="+mn-lt"/>
              </a:rPr>
              <a:t>.”</a:t>
            </a:r>
            <a:endParaRPr lang="en-US" dirty="0">
              <a:solidFill>
                <a:srgbClr val="FFFFFF"/>
              </a:solidFill>
              <a:latin typeface="+mn-lt"/>
            </a:endParaRPr>
          </a:p>
          <a:p>
            <a:endParaRPr lang="en-US" dirty="0"/>
          </a:p>
        </p:txBody>
      </p:sp>
      <p:pic>
        <p:nvPicPr>
          <p:cNvPr id="4" name="Picture 3"/>
          <p:cNvPicPr>
            <a:picLocks noChangeAspect="1"/>
          </p:cNvPicPr>
          <p:nvPr/>
        </p:nvPicPr>
        <p:blipFill>
          <a:blip r:embed="rId2"/>
          <a:stretch>
            <a:fillRect/>
          </a:stretch>
        </p:blipFill>
        <p:spPr>
          <a:xfrm>
            <a:off x="6676457" y="160461"/>
            <a:ext cx="2010343" cy="1977513"/>
          </a:xfrm>
          <a:prstGeom prst="rect">
            <a:avLst/>
          </a:prstGeom>
        </p:spPr>
      </p:pic>
    </p:spTree>
    <p:extLst>
      <p:ext uri="{BB962C8B-B14F-4D97-AF65-F5344CB8AC3E}">
        <p14:creationId xmlns:p14="http://schemas.microsoft.com/office/powerpoint/2010/main" val="37221094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normAutofit/>
          </a:bodyPr>
          <a:lstStyle/>
          <a:p>
            <a:r>
              <a:rPr lang="en-US" dirty="0" smtClean="0"/>
              <a:t>        </a:t>
            </a:r>
            <a:r>
              <a:rPr lang="en-US" dirty="0" smtClean="0">
                <a:solidFill>
                  <a:srgbClr val="FFFF00"/>
                </a:solidFill>
              </a:rPr>
              <a:t> </a:t>
            </a:r>
            <a:r>
              <a:rPr lang="en-US" sz="5400" b="1" dirty="0" smtClean="0">
                <a:solidFill>
                  <a:srgbClr val="FFFF00"/>
                </a:solidFill>
                <a:latin typeface="Apple Casual"/>
                <a:cs typeface="Apple Casual"/>
              </a:rPr>
              <a:t>Boyden</a:t>
            </a:r>
            <a:r>
              <a:rPr lang="en-US" dirty="0" smtClean="0">
                <a:solidFill>
                  <a:srgbClr val="FFFF00"/>
                </a:solidFill>
              </a:rPr>
              <a:t> </a:t>
            </a:r>
            <a:r>
              <a:rPr lang="en-US" i="1" dirty="0" smtClean="0">
                <a:solidFill>
                  <a:schemeClr val="bg1"/>
                </a:solidFill>
                <a:latin typeface="Arial Black"/>
                <a:cs typeface="Arial Black"/>
              </a:rPr>
              <a:t>- Conclusion</a:t>
            </a:r>
            <a:endParaRPr lang="en-US" i="1" dirty="0">
              <a:solidFill>
                <a:schemeClr val="bg1"/>
              </a:solidFill>
              <a:latin typeface="Arial Black"/>
              <a:cs typeface="Arial Black"/>
            </a:endParaRPr>
          </a:p>
        </p:txBody>
      </p:sp>
      <p:sp>
        <p:nvSpPr>
          <p:cNvPr id="3" name="Content Placeholder 2"/>
          <p:cNvSpPr>
            <a:spLocks noGrp="1"/>
          </p:cNvSpPr>
          <p:nvPr>
            <p:ph sz="quarter" idx="10"/>
          </p:nvPr>
        </p:nvSpPr>
        <p:spPr>
          <a:xfrm>
            <a:off x="0" y="1016000"/>
            <a:ext cx="9144000" cy="5194644"/>
          </a:xfrm>
        </p:spPr>
        <p:txBody>
          <a:bodyPr>
            <a:normAutofit/>
          </a:bodyPr>
          <a:lstStyle/>
          <a:p>
            <a:pPr marL="0" indent="0">
              <a:buNone/>
            </a:pPr>
            <a:r>
              <a:rPr lang="en-US" dirty="0" smtClean="0">
                <a:solidFill>
                  <a:srgbClr val="FFFFFF"/>
                </a:solidFill>
              </a:rPr>
              <a:t>“</a:t>
            </a:r>
            <a:r>
              <a:rPr lang="en-US" b="1" dirty="0" smtClean="0">
                <a:solidFill>
                  <a:srgbClr val="FFFF00"/>
                </a:solidFill>
              </a:rPr>
              <a:t>Games </a:t>
            </a:r>
            <a:r>
              <a:rPr lang="en-US" b="1" dirty="0">
                <a:solidFill>
                  <a:srgbClr val="FFFF00"/>
                </a:solidFill>
              </a:rPr>
              <a:t>are systems in exactly the same way</a:t>
            </a:r>
            <a:r>
              <a:rPr lang="en-US" dirty="0">
                <a:solidFill>
                  <a:srgbClr val="FFFF00"/>
                </a:solidFill>
              </a:rPr>
              <a:t>. </a:t>
            </a:r>
            <a:r>
              <a:rPr lang="en-US" b="1" dirty="0">
                <a:solidFill>
                  <a:srgbClr val="FFFF00"/>
                </a:solidFill>
              </a:rPr>
              <a:t>A game, as sold, is only </a:t>
            </a:r>
            <a:r>
              <a:rPr lang="en-US" b="1" dirty="0" smtClean="0">
                <a:solidFill>
                  <a:srgbClr val="FFFF00"/>
                </a:solidFill>
              </a:rPr>
              <a:t>a game </a:t>
            </a:r>
            <a:r>
              <a:rPr lang="en-US" b="1" dirty="0">
                <a:solidFill>
                  <a:srgbClr val="FFFF00"/>
                </a:solidFill>
              </a:rPr>
              <a:t>form; the content necessary for an instance of the game comes </a:t>
            </a:r>
            <a:r>
              <a:rPr lang="en-US" b="1" dirty="0" smtClean="0">
                <a:solidFill>
                  <a:srgbClr val="FFFF00"/>
                </a:solidFill>
              </a:rPr>
              <a:t>from the </a:t>
            </a:r>
            <a:r>
              <a:rPr lang="en-US" b="1" dirty="0">
                <a:solidFill>
                  <a:srgbClr val="FFFF00"/>
                </a:solidFill>
              </a:rPr>
              <a:t>players</a:t>
            </a:r>
            <a:r>
              <a:rPr lang="en-US" dirty="0">
                <a:solidFill>
                  <a:srgbClr val="FFFFFF"/>
                </a:solidFill>
              </a:rPr>
              <a:t>. That is, the game form establishes the environment for play</a:t>
            </a:r>
            <a:r>
              <a:rPr lang="en-US" dirty="0" smtClean="0">
                <a:solidFill>
                  <a:srgbClr val="FFFFFF"/>
                </a:solidFill>
              </a:rPr>
              <a:t>—the </a:t>
            </a:r>
            <a:r>
              <a:rPr lang="en-US" dirty="0">
                <a:solidFill>
                  <a:srgbClr val="FFFFFF"/>
                </a:solidFill>
              </a:rPr>
              <a:t>game space—and it defines permissible moves and the conditions </a:t>
            </a:r>
            <a:r>
              <a:rPr lang="en-US" dirty="0" smtClean="0">
                <a:solidFill>
                  <a:srgbClr val="FFFFFF"/>
                </a:solidFill>
              </a:rPr>
              <a:t>for winning </a:t>
            </a:r>
            <a:r>
              <a:rPr lang="en-US" dirty="0">
                <a:solidFill>
                  <a:srgbClr val="FFFFFF"/>
                </a:solidFill>
              </a:rPr>
              <a:t>or drawing</a:t>
            </a:r>
            <a:r>
              <a:rPr lang="en-US" dirty="0">
                <a:solidFill>
                  <a:srgbClr val="FFFF00"/>
                </a:solidFill>
              </a:rPr>
              <a:t>. </a:t>
            </a:r>
            <a:r>
              <a:rPr lang="en-US" b="1" dirty="0">
                <a:solidFill>
                  <a:srgbClr val="FFFF00"/>
                </a:solidFill>
              </a:rPr>
              <a:t>But the game itself is supplied by the players</a:t>
            </a:r>
            <a:r>
              <a:rPr lang="en-US" dirty="0">
                <a:solidFill>
                  <a:srgbClr val="FFFF00"/>
                </a:solidFill>
              </a:rPr>
              <a:t>. </a:t>
            </a:r>
            <a:r>
              <a:rPr lang="en-US" b="1" dirty="0" smtClean="0">
                <a:solidFill>
                  <a:srgbClr val="FFFF00"/>
                </a:solidFill>
              </a:rPr>
              <a:t>Games are </a:t>
            </a:r>
            <a:r>
              <a:rPr lang="en-US" b="1" dirty="0">
                <a:solidFill>
                  <a:srgbClr val="FFFF00"/>
                </a:solidFill>
              </a:rPr>
              <a:t>systems </a:t>
            </a:r>
            <a:r>
              <a:rPr lang="en-US" dirty="0">
                <a:solidFill>
                  <a:srgbClr val="FFFF00"/>
                </a:solidFill>
              </a:rPr>
              <a:t>in the same way that the excluded schemes in the cases </a:t>
            </a:r>
            <a:r>
              <a:rPr lang="en-US" dirty="0" smtClean="0">
                <a:solidFill>
                  <a:srgbClr val="FFFF00"/>
                </a:solidFill>
              </a:rPr>
              <a:t>above were systems</a:t>
            </a:r>
            <a:r>
              <a:rPr lang="en-US" dirty="0" smtClean="0">
                <a:solidFill>
                  <a:srgbClr val="FFFFFF"/>
                </a:solidFill>
              </a:rPr>
              <a:t>.”</a:t>
            </a:r>
          </a:p>
          <a:p>
            <a:pPr marL="0" indent="0">
              <a:buNone/>
            </a:pPr>
            <a:endParaRPr lang="en-US" dirty="0">
              <a:solidFill>
                <a:srgbClr val="FFFFFF"/>
              </a:solidFill>
            </a:endParaRPr>
          </a:p>
          <a:p>
            <a:pPr marL="0" indent="0">
              <a:buNone/>
            </a:pPr>
            <a:r>
              <a:rPr lang="en-US" dirty="0">
                <a:solidFill>
                  <a:srgbClr val="FFFFFF"/>
                </a:solidFill>
              </a:rPr>
              <a:t>“For systems, the rule against the </a:t>
            </a:r>
            <a:r>
              <a:rPr lang="en-US" dirty="0" err="1">
                <a:solidFill>
                  <a:srgbClr val="FFFFFF"/>
                </a:solidFill>
              </a:rPr>
              <a:t>copyrightability</a:t>
            </a:r>
            <a:r>
              <a:rPr lang="en-US" dirty="0">
                <a:solidFill>
                  <a:srgbClr val="FFFFFF"/>
                </a:solidFill>
              </a:rPr>
              <a:t> of games demonstrates why systems are generally </a:t>
            </a:r>
            <a:r>
              <a:rPr lang="en-US" dirty="0" err="1">
                <a:solidFill>
                  <a:srgbClr val="FFFFFF"/>
                </a:solidFill>
              </a:rPr>
              <a:t>uncopyrightable</a:t>
            </a:r>
            <a:r>
              <a:rPr lang="en-US" dirty="0">
                <a:solidFill>
                  <a:srgbClr val="FFFFFF"/>
                </a:solidFill>
              </a:rPr>
              <a:t> and why that term has special significance. </a:t>
            </a:r>
            <a:r>
              <a:rPr lang="en-US" b="1" dirty="0">
                <a:solidFill>
                  <a:srgbClr val="FFFFFF"/>
                </a:solidFill>
              </a:rPr>
              <a:t>The term is not merely a synonym for “idea,” or “process.” </a:t>
            </a:r>
            <a:r>
              <a:rPr lang="en-US" b="1" dirty="0">
                <a:solidFill>
                  <a:srgbClr val="FFFF00"/>
                </a:solidFill>
              </a:rPr>
              <a:t>Systems are shells into which users pour meaning</a:t>
            </a:r>
            <a:r>
              <a:rPr lang="en-US" dirty="0">
                <a:solidFill>
                  <a:srgbClr val="FFFFFF"/>
                </a:solidFill>
              </a:rPr>
              <a:t>. While they may contain expression themselves, that expression is there merely to </a:t>
            </a:r>
            <a:r>
              <a:rPr lang="en-US" dirty="0">
                <a:solidFill>
                  <a:schemeClr val="bg1"/>
                </a:solidFill>
              </a:rPr>
              <a:t>facilitate the meaning added by the user. </a:t>
            </a:r>
            <a:r>
              <a:rPr lang="en-US" dirty="0">
                <a:solidFill>
                  <a:srgbClr val="FFFF00"/>
                </a:solidFill>
              </a:rPr>
              <a:t>Copyright properly excludes them</a:t>
            </a:r>
            <a:r>
              <a:rPr lang="en-US" dirty="0">
                <a:solidFill>
                  <a:schemeClr val="bg1"/>
                </a:solidFill>
              </a:rPr>
              <a:t>.”</a:t>
            </a:r>
          </a:p>
          <a:p>
            <a:pPr marL="0" indent="0">
              <a:buNone/>
            </a:pPr>
            <a:endParaRPr lang="en-US" dirty="0"/>
          </a:p>
        </p:txBody>
      </p:sp>
    </p:spTree>
    <p:extLst>
      <p:ext uri="{BB962C8B-B14F-4D97-AF65-F5344CB8AC3E}">
        <p14:creationId xmlns:p14="http://schemas.microsoft.com/office/powerpoint/2010/main" val="10563335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FF00"/>
                </a:solidFill>
                <a:latin typeface="Andale Mono"/>
                <a:cs typeface="Andale Mono"/>
              </a:rPr>
              <a:t> So the </a:t>
            </a:r>
            <a:r>
              <a:rPr lang="en-US" b="1" dirty="0" smtClean="0">
                <a:solidFill>
                  <a:srgbClr val="FF0000"/>
                </a:solidFill>
                <a:latin typeface="Andale Mono"/>
                <a:cs typeface="Andale Mono"/>
              </a:rPr>
              <a:t>key </a:t>
            </a:r>
            <a:r>
              <a:rPr lang="en-US" b="1" dirty="0" smtClean="0">
                <a:solidFill>
                  <a:srgbClr val="FFFF00"/>
                </a:solidFill>
                <a:latin typeface="Andale Mono"/>
                <a:cs typeface="Andale Mono"/>
              </a:rPr>
              <a:t>is in </a:t>
            </a:r>
            <a:r>
              <a:rPr lang="en-US" b="1" dirty="0">
                <a:solidFill>
                  <a:srgbClr val="FFFF00"/>
                </a:solidFill>
                <a:latin typeface="Andale Mono"/>
                <a:cs typeface="Andale Mono"/>
              </a:rPr>
              <a:t>the…</a:t>
            </a:r>
            <a:endParaRPr lang="en-US" dirty="0">
              <a:solidFill>
                <a:srgbClr val="FFFF00"/>
              </a:solidFill>
            </a:endParaRPr>
          </a:p>
        </p:txBody>
      </p:sp>
      <p:sp>
        <p:nvSpPr>
          <p:cNvPr id="3" name="Content Placeholder 2"/>
          <p:cNvSpPr>
            <a:spLocks noGrp="1"/>
          </p:cNvSpPr>
          <p:nvPr>
            <p:ph sz="quarter" idx="10"/>
          </p:nvPr>
        </p:nvSpPr>
        <p:spPr>
          <a:xfrm>
            <a:off x="457200" y="1408134"/>
            <a:ext cx="4568092" cy="4318000"/>
          </a:xfrm>
        </p:spPr>
        <p:txBody>
          <a:bodyPr>
            <a:normAutofit/>
          </a:bodyPr>
          <a:lstStyle/>
          <a:p>
            <a:pPr marL="0" indent="0">
              <a:buNone/>
            </a:pPr>
            <a:r>
              <a:rPr lang="en-US" sz="7200" dirty="0" smtClean="0">
                <a:solidFill>
                  <a:schemeClr val="bg1"/>
                </a:solidFill>
                <a:latin typeface="Apple Chancery"/>
                <a:cs typeface="Apple Chancery"/>
              </a:rPr>
              <a:t>Creative Expression of </a:t>
            </a:r>
            <a:r>
              <a:rPr lang="en-US" sz="7200" dirty="0" smtClean="0">
                <a:solidFill>
                  <a:schemeClr val="accent5">
                    <a:lumMod val="60000"/>
                    <a:lumOff val="40000"/>
                  </a:schemeClr>
                </a:solidFill>
                <a:latin typeface="Apple Chancery"/>
                <a:cs typeface="Apple Chancery"/>
              </a:rPr>
              <a:t>Gamers</a:t>
            </a:r>
            <a:endParaRPr lang="en-US" sz="7200" dirty="0">
              <a:solidFill>
                <a:schemeClr val="accent5">
                  <a:lumMod val="60000"/>
                  <a:lumOff val="40000"/>
                </a:schemeClr>
              </a:solidFill>
              <a:latin typeface="Apple Chancery"/>
              <a:cs typeface="Apple Chancery"/>
            </a:endParaRPr>
          </a:p>
        </p:txBody>
      </p:sp>
      <p:pic>
        <p:nvPicPr>
          <p:cNvPr id="4" name="Picture 3"/>
          <p:cNvPicPr>
            <a:picLocks noChangeAspect="1"/>
          </p:cNvPicPr>
          <p:nvPr/>
        </p:nvPicPr>
        <p:blipFill>
          <a:blip r:embed="rId2"/>
          <a:stretch>
            <a:fillRect/>
          </a:stretch>
        </p:blipFill>
        <p:spPr>
          <a:xfrm>
            <a:off x="5882157" y="1342593"/>
            <a:ext cx="3066458" cy="5449866"/>
          </a:xfrm>
          <a:prstGeom prst="rect">
            <a:avLst/>
          </a:prstGeom>
        </p:spPr>
      </p:pic>
    </p:spTree>
    <p:extLst>
      <p:ext uri="{BB962C8B-B14F-4D97-AF65-F5344CB8AC3E}">
        <p14:creationId xmlns:p14="http://schemas.microsoft.com/office/powerpoint/2010/main" val="20716364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solidFill>
                  <a:srgbClr val="FFFF00"/>
                </a:solidFill>
                <a:latin typeface="+mn-lt"/>
              </a:rPr>
              <a:t>           Pause…</a:t>
            </a:r>
            <a:endParaRPr lang="en-US" sz="4800" b="1" dirty="0">
              <a:solidFill>
                <a:srgbClr val="FFFF00"/>
              </a:solidFill>
              <a:latin typeface="+mn-lt"/>
            </a:endParaRPr>
          </a:p>
        </p:txBody>
      </p:sp>
      <p:pic>
        <p:nvPicPr>
          <p:cNvPr id="6" name="Content Placeholder 5" descr="imgres.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1404" r="161"/>
          <a:stretch/>
        </p:blipFill>
        <p:spPr>
          <a:xfrm>
            <a:off x="2352355" y="1408134"/>
            <a:ext cx="4371634" cy="4318000"/>
          </a:xfrm>
        </p:spPr>
      </p:pic>
    </p:spTree>
    <p:extLst>
      <p:ext uri="{BB962C8B-B14F-4D97-AF65-F5344CB8AC3E}">
        <p14:creationId xmlns:p14="http://schemas.microsoft.com/office/powerpoint/2010/main" val="25476475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582115" y="1782917"/>
            <a:ext cx="7104684" cy="4318000"/>
          </a:xfrm>
        </p:spPr>
        <p:txBody>
          <a:bodyPr>
            <a:normAutofit/>
          </a:bodyPr>
          <a:lstStyle/>
          <a:p>
            <a:pPr marL="0" indent="0">
              <a:buNone/>
            </a:pPr>
            <a:r>
              <a:rPr lang="en-US" sz="9600" dirty="0" smtClean="0">
                <a:solidFill>
                  <a:srgbClr val="FFFF00"/>
                </a:solidFill>
                <a:latin typeface="Apple Chancery"/>
                <a:cs typeface="Apple Chancery"/>
              </a:rPr>
              <a:t>Reflections?</a:t>
            </a:r>
            <a:endParaRPr lang="en-US" sz="9600" dirty="0">
              <a:solidFill>
                <a:srgbClr val="FFFF00"/>
              </a:solidFill>
              <a:latin typeface="Apple Chancery"/>
              <a:cs typeface="Apple Chancery"/>
            </a:endParaRPr>
          </a:p>
        </p:txBody>
      </p:sp>
    </p:spTree>
    <p:extLst>
      <p:ext uri="{BB962C8B-B14F-4D97-AF65-F5344CB8AC3E}">
        <p14:creationId xmlns:p14="http://schemas.microsoft.com/office/powerpoint/2010/main" val="35507146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08328"/>
            <a:ext cx="8229600" cy="1016000"/>
          </a:xfrm>
        </p:spPr>
        <p:txBody>
          <a:bodyPr/>
          <a:lstStyle/>
          <a:p>
            <a:r>
              <a:rPr lang="en-US" dirty="0" smtClean="0"/>
              <a:t>  </a:t>
            </a:r>
            <a:r>
              <a:rPr lang="en-US" dirty="0" smtClean="0">
                <a:solidFill>
                  <a:srgbClr val="FFFFFF"/>
                </a:solidFill>
              </a:rPr>
              <a:t> </a:t>
            </a:r>
            <a:r>
              <a:rPr lang="en-US" sz="5400" b="1" dirty="0" smtClean="0">
                <a:solidFill>
                  <a:srgbClr val="FFFFFF"/>
                </a:solidFill>
                <a:latin typeface="Andale Mono"/>
                <a:cs typeface="Andale Mono"/>
              </a:rPr>
              <a:t>Key is </a:t>
            </a:r>
            <a:r>
              <a:rPr lang="en-US" sz="5400" b="1" u="sng" dirty="0" smtClean="0">
                <a:solidFill>
                  <a:srgbClr val="FFFF00"/>
                </a:solidFill>
                <a:latin typeface="Andale Mono"/>
                <a:cs typeface="Andale Mono"/>
              </a:rPr>
              <a:t>not</a:t>
            </a:r>
            <a:r>
              <a:rPr lang="en-US" sz="5400" b="1" dirty="0" smtClean="0">
                <a:solidFill>
                  <a:srgbClr val="000000"/>
                </a:solidFill>
                <a:latin typeface="Andale Mono"/>
                <a:cs typeface="Andale Mono"/>
              </a:rPr>
              <a:t> </a:t>
            </a:r>
            <a:r>
              <a:rPr lang="en-US" sz="5400" b="1" dirty="0" smtClean="0">
                <a:solidFill>
                  <a:srgbClr val="FFFFFF"/>
                </a:solidFill>
                <a:latin typeface="Andale Mono"/>
                <a:cs typeface="Andale Mono"/>
              </a:rPr>
              <a:t>in the…</a:t>
            </a:r>
            <a:endParaRPr lang="en-US" sz="5400" b="1" dirty="0">
              <a:solidFill>
                <a:srgbClr val="FFFFFF"/>
              </a:solidFill>
              <a:latin typeface="Andale Mono"/>
              <a:cs typeface="Andale Mono"/>
            </a:endParaRPr>
          </a:p>
        </p:txBody>
      </p:sp>
      <p:sp>
        <p:nvSpPr>
          <p:cNvPr id="3" name="Content Placeholder 2"/>
          <p:cNvSpPr>
            <a:spLocks noGrp="1"/>
          </p:cNvSpPr>
          <p:nvPr>
            <p:ph sz="quarter" idx="10"/>
          </p:nvPr>
        </p:nvSpPr>
        <p:spPr>
          <a:xfrm>
            <a:off x="0" y="1408133"/>
            <a:ext cx="9144000" cy="4911644"/>
          </a:xfrm>
        </p:spPr>
        <p:txBody>
          <a:bodyPr>
            <a:noAutofit/>
          </a:bodyPr>
          <a:lstStyle/>
          <a:p>
            <a:pPr marL="0" indent="0">
              <a:buNone/>
            </a:pPr>
            <a:r>
              <a:rPr lang="en-US" sz="9600" b="1" dirty="0" smtClean="0">
                <a:solidFill>
                  <a:srgbClr val="0000FF"/>
                </a:solidFill>
                <a:latin typeface="Apple Chancery"/>
                <a:cs typeface="Apple Chancery"/>
              </a:rPr>
              <a:t>       </a:t>
            </a:r>
            <a:r>
              <a:rPr lang="en-US" sz="9600" b="1" dirty="0" smtClean="0">
                <a:solidFill>
                  <a:schemeClr val="tx2">
                    <a:lumMod val="60000"/>
                    <a:lumOff val="40000"/>
                  </a:schemeClr>
                </a:solidFill>
                <a:latin typeface="Apple Chancery"/>
                <a:cs typeface="Apple Chancery"/>
              </a:rPr>
              <a:t>IDEA</a:t>
            </a:r>
            <a:r>
              <a:rPr lang="en-US" sz="9600" b="1" dirty="0" smtClean="0">
                <a:solidFill>
                  <a:schemeClr val="bg1"/>
                </a:solidFill>
                <a:latin typeface="Apple Chancery"/>
                <a:cs typeface="Apple Chancery"/>
              </a:rPr>
              <a:t>/</a:t>
            </a:r>
          </a:p>
          <a:p>
            <a:pPr marL="0" indent="0">
              <a:buNone/>
            </a:pPr>
            <a:r>
              <a:rPr lang="en-US" sz="9600" b="1" dirty="0" smtClean="0">
                <a:solidFill>
                  <a:srgbClr val="FF0000"/>
                </a:solidFill>
                <a:latin typeface="Apple Chancery"/>
                <a:cs typeface="Apple Chancery"/>
              </a:rPr>
              <a:t>EXPRESSION</a:t>
            </a:r>
            <a:r>
              <a:rPr lang="en-US" sz="9600" b="1" dirty="0" smtClean="0">
                <a:latin typeface="Apple Chancery"/>
                <a:cs typeface="Apple Chancery"/>
              </a:rPr>
              <a:t> </a:t>
            </a:r>
          </a:p>
          <a:p>
            <a:pPr marL="0" indent="0">
              <a:buNone/>
            </a:pPr>
            <a:r>
              <a:rPr lang="en-US" sz="7200" b="1" dirty="0" smtClean="0">
                <a:solidFill>
                  <a:srgbClr val="000000"/>
                </a:solidFill>
                <a:latin typeface="Apple Chancery"/>
                <a:cs typeface="Apple Chancery"/>
              </a:rPr>
              <a:t>     </a:t>
            </a:r>
            <a:r>
              <a:rPr lang="en-US" sz="7200" b="1" dirty="0" smtClean="0">
                <a:solidFill>
                  <a:srgbClr val="FFFF00"/>
                </a:solidFill>
                <a:latin typeface="Apple Chancery"/>
                <a:cs typeface="Apple Chancery"/>
              </a:rPr>
              <a:t>DICHOTOMY</a:t>
            </a:r>
            <a:endParaRPr lang="en-US" sz="7200" b="1" dirty="0">
              <a:solidFill>
                <a:srgbClr val="FFFF00"/>
              </a:solidFill>
              <a:latin typeface="Apple Chancery"/>
              <a:cs typeface="Apple Chancery"/>
            </a:endParaRPr>
          </a:p>
        </p:txBody>
      </p:sp>
    </p:spTree>
    <p:extLst>
      <p:ext uri="{BB962C8B-B14F-4D97-AF65-F5344CB8AC3E}">
        <p14:creationId xmlns:p14="http://schemas.microsoft.com/office/powerpoint/2010/main" val="38519414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9385" y="88484"/>
            <a:ext cx="8694615" cy="1220593"/>
          </a:xfrm>
        </p:spPr>
        <p:txBody>
          <a:bodyPr>
            <a:normAutofit fontScale="90000"/>
          </a:bodyPr>
          <a:lstStyle/>
          <a:p>
            <a:r>
              <a:rPr lang="en-US" dirty="0"/>
              <a:t> </a:t>
            </a:r>
            <a:r>
              <a:rPr lang="en-US" dirty="0" smtClean="0"/>
              <a:t>       </a:t>
            </a:r>
            <a:br>
              <a:rPr lang="en-US" dirty="0" smtClean="0"/>
            </a:br>
            <a:r>
              <a:rPr lang="en-US" dirty="0" smtClean="0"/>
              <a:t>  </a:t>
            </a:r>
            <a:r>
              <a:rPr lang="en-US" sz="4400" b="1" dirty="0" smtClean="0">
                <a:solidFill>
                  <a:srgbClr val="FFFF00"/>
                </a:solidFill>
                <a:latin typeface="+mn-lt"/>
                <a:cs typeface="Andale Mono"/>
              </a:rPr>
              <a:t>Key </a:t>
            </a:r>
            <a:r>
              <a:rPr lang="en-US" sz="4400" b="1" dirty="0">
                <a:solidFill>
                  <a:srgbClr val="FFFF00"/>
                </a:solidFill>
                <a:latin typeface="+mn-lt"/>
                <a:cs typeface="Andale Mono"/>
              </a:rPr>
              <a:t>is </a:t>
            </a:r>
            <a:r>
              <a:rPr lang="en-US" sz="4400" b="1" u="sng" dirty="0">
                <a:solidFill>
                  <a:srgbClr val="FF6600"/>
                </a:solidFill>
                <a:latin typeface="+mn-lt"/>
                <a:cs typeface="Andale Mono"/>
              </a:rPr>
              <a:t>not</a:t>
            </a:r>
            <a:r>
              <a:rPr lang="en-US" sz="4400" b="1" dirty="0">
                <a:solidFill>
                  <a:srgbClr val="000000"/>
                </a:solidFill>
                <a:latin typeface="+mn-lt"/>
                <a:cs typeface="Andale Mono"/>
              </a:rPr>
              <a:t> </a:t>
            </a:r>
            <a:r>
              <a:rPr lang="en-US" sz="4400" b="1" dirty="0">
                <a:solidFill>
                  <a:srgbClr val="FFFF00"/>
                </a:solidFill>
                <a:latin typeface="+mn-lt"/>
                <a:cs typeface="Andale Mono"/>
              </a:rPr>
              <a:t>in the</a:t>
            </a:r>
            <a:r>
              <a:rPr lang="en-US" sz="4400" b="1" dirty="0" smtClean="0">
                <a:solidFill>
                  <a:srgbClr val="FFFF00"/>
                </a:solidFill>
                <a:latin typeface="+mn-lt"/>
                <a:cs typeface="Andale Mono"/>
              </a:rPr>
              <a:t>…</a:t>
            </a:r>
            <a:br>
              <a:rPr lang="en-US" sz="4400" b="1" dirty="0" smtClean="0">
                <a:solidFill>
                  <a:srgbClr val="FFFF00"/>
                </a:solidFill>
                <a:latin typeface="+mn-lt"/>
                <a:cs typeface="Andale Mono"/>
              </a:rPr>
            </a:br>
            <a:r>
              <a:rPr lang="en-US" sz="4400" b="1" dirty="0" smtClean="0">
                <a:solidFill>
                  <a:srgbClr val="FFFF00"/>
                </a:solidFill>
                <a:latin typeface="+mn-lt"/>
                <a:cs typeface="Andale Mono"/>
              </a:rPr>
              <a:t>  </a:t>
            </a:r>
            <a:r>
              <a:rPr lang="en-US" sz="4400" b="1" dirty="0" smtClean="0">
                <a:solidFill>
                  <a:srgbClr val="FFFF00"/>
                </a:solidFill>
                <a:latin typeface="+mn-lt"/>
                <a:cs typeface="Baskerville Old Face"/>
              </a:rPr>
              <a:t>Holes</a:t>
            </a:r>
            <a:r>
              <a:rPr lang="en-US" sz="4400" b="1" dirty="0">
                <a:solidFill>
                  <a:srgbClr val="FFFF00"/>
                </a:solidFill>
                <a:latin typeface="+mn-lt"/>
                <a:cs typeface="Baskerville Old Face"/>
              </a:rPr>
              <a:t>/</a:t>
            </a:r>
            <a:r>
              <a:rPr lang="en-US" sz="4400" b="1" dirty="0" smtClean="0">
                <a:solidFill>
                  <a:srgbClr val="FFFF00"/>
                </a:solidFill>
                <a:latin typeface="+mn-lt"/>
                <a:cs typeface="Baskerville Old Face"/>
              </a:rPr>
              <a:t>Overlaps/Definitions of </a:t>
            </a:r>
            <a:r>
              <a:rPr lang="en-US" sz="4400" b="1" dirty="0">
                <a:solidFill>
                  <a:srgbClr val="FFFF00"/>
                </a:solidFill>
                <a:latin typeface="+mn-lt"/>
                <a:cs typeface="Baskerville Old Face"/>
              </a:rPr>
              <a:t>IP</a:t>
            </a:r>
            <a:r>
              <a:rPr lang="en-US" sz="4400" b="1" dirty="0">
                <a:solidFill>
                  <a:srgbClr val="000090"/>
                </a:solidFill>
                <a:latin typeface="+mn-lt"/>
              </a:rPr>
              <a:t/>
            </a:r>
            <a:br>
              <a:rPr lang="en-US" sz="4400" b="1" dirty="0">
                <a:solidFill>
                  <a:srgbClr val="000090"/>
                </a:solidFill>
                <a:latin typeface="+mn-lt"/>
              </a:rPr>
            </a:br>
            <a:endParaRPr lang="en-US" sz="4400" dirty="0">
              <a:latin typeface="+mn-lt"/>
            </a:endParaRPr>
          </a:p>
        </p:txBody>
      </p:sp>
      <p:sp>
        <p:nvSpPr>
          <p:cNvPr id="3" name="Content Placeholder 2"/>
          <p:cNvSpPr>
            <a:spLocks noGrp="1"/>
          </p:cNvSpPr>
          <p:nvPr>
            <p:ph sz="quarter" idx="10"/>
          </p:nvPr>
        </p:nvSpPr>
        <p:spPr>
          <a:xfrm>
            <a:off x="214923" y="1504462"/>
            <a:ext cx="8843503" cy="4716104"/>
          </a:xfrm>
        </p:spPr>
        <p:txBody>
          <a:bodyPr>
            <a:normAutofit fontScale="92500"/>
          </a:bodyPr>
          <a:lstStyle/>
          <a:p>
            <a:r>
              <a:rPr lang="en-US" b="1" dirty="0" smtClean="0">
                <a:solidFill>
                  <a:srgbClr val="93CDDD"/>
                </a:solidFill>
              </a:rPr>
              <a:t>Copyright</a:t>
            </a:r>
            <a:r>
              <a:rPr lang="en-US" b="1" dirty="0">
                <a:solidFill>
                  <a:srgbClr val="93CDDD"/>
                </a:solidFill>
              </a:rPr>
              <a:t>: </a:t>
            </a:r>
            <a:r>
              <a:rPr lang="en-US" dirty="0">
                <a:solidFill>
                  <a:schemeClr val="bg1"/>
                </a:solidFill>
              </a:rPr>
              <a:t>literary, artistic, dramatic or musical works </a:t>
            </a:r>
            <a:endParaRPr lang="en-US" dirty="0" smtClean="0">
              <a:solidFill>
                <a:schemeClr val="bg1"/>
              </a:solidFill>
            </a:endParaRPr>
          </a:p>
          <a:p>
            <a:pPr marL="0" indent="0">
              <a:buNone/>
            </a:pPr>
            <a:r>
              <a:rPr lang="en-US" dirty="0">
                <a:solidFill>
                  <a:schemeClr val="bg1"/>
                </a:solidFill>
              </a:rPr>
              <a:t> </a:t>
            </a:r>
            <a:r>
              <a:rPr lang="en-US" dirty="0" smtClean="0">
                <a:solidFill>
                  <a:schemeClr val="bg1"/>
                </a:solidFill>
              </a:rPr>
              <a:t>   (</a:t>
            </a:r>
            <a:r>
              <a:rPr lang="en-US" dirty="0">
                <a:solidFill>
                  <a:schemeClr val="bg1"/>
                </a:solidFill>
              </a:rPr>
              <a:t>including computer programs)</a:t>
            </a:r>
          </a:p>
          <a:p>
            <a:pPr marL="0" indent="0">
              <a:buNone/>
            </a:pPr>
            <a:endParaRPr lang="en-US" dirty="0">
              <a:solidFill>
                <a:schemeClr val="bg1"/>
              </a:solidFill>
            </a:endParaRPr>
          </a:p>
          <a:p>
            <a:r>
              <a:rPr lang="en-US" b="1" dirty="0">
                <a:solidFill>
                  <a:srgbClr val="93CDDD"/>
                </a:solidFill>
              </a:rPr>
              <a:t>Trade-mark: </a:t>
            </a:r>
            <a:r>
              <a:rPr lang="en-US" dirty="0">
                <a:solidFill>
                  <a:schemeClr val="bg1"/>
                </a:solidFill>
              </a:rPr>
              <a:t>word, symbol, design (or combination) for wares </a:t>
            </a:r>
            <a:endParaRPr lang="en-US" dirty="0" smtClean="0">
              <a:solidFill>
                <a:schemeClr val="bg1"/>
              </a:solidFill>
            </a:endParaRPr>
          </a:p>
          <a:p>
            <a:pPr marL="0" indent="0">
              <a:buNone/>
            </a:pPr>
            <a:r>
              <a:rPr lang="en-US" dirty="0">
                <a:solidFill>
                  <a:schemeClr val="bg1"/>
                </a:solidFill>
              </a:rPr>
              <a:t> </a:t>
            </a:r>
            <a:r>
              <a:rPr lang="en-US" dirty="0" smtClean="0">
                <a:solidFill>
                  <a:schemeClr val="bg1"/>
                </a:solidFill>
              </a:rPr>
              <a:t>    &amp; </a:t>
            </a:r>
            <a:r>
              <a:rPr lang="en-US" dirty="0">
                <a:solidFill>
                  <a:schemeClr val="bg1"/>
                </a:solidFill>
              </a:rPr>
              <a:t>services </a:t>
            </a:r>
          </a:p>
          <a:p>
            <a:endParaRPr lang="en-US" dirty="0">
              <a:solidFill>
                <a:schemeClr val="bg1"/>
              </a:solidFill>
            </a:endParaRPr>
          </a:p>
          <a:p>
            <a:r>
              <a:rPr lang="en-US" b="1" dirty="0">
                <a:solidFill>
                  <a:srgbClr val="93CDDD"/>
                </a:solidFill>
              </a:rPr>
              <a:t>Industrial Design: </a:t>
            </a:r>
            <a:r>
              <a:rPr lang="en-US" dirty="0">
                <a:solidFill>
                  <a:schemeClr val="bg1"/>
                </a:solidFill>
              </a:rPr>
              <a:t>visual features of shape, pattern or ornament (or combination) applied to a finished manufactured article</a:t>
            </a:r>
          </a:p>
          <a:p>
            <a:endParaRPr lang="en-US" b="1" dirty="0">
              <a:solidFill>
                <a:schemeClr val="bg1"/>
              </a:solidFill>
            </a:endParaRPr>
          </a:p>
          <a:p>
            <a:r>
              <a:rPr lang="en-US" b="1" dirty="0">
                <a:solidFill>
                  <a:srgbClr val="93CDDD"/>
                </a:solidFill>
              </a:rPr>
              <a:t>Patents: </a:t>
            </a:r>
            <a:r>
              <a:rPr lang="en-US" dirty="0">
                <a:solidFill>
                  <a:schemeClr val="bg1"/>
                </a:solidFill>
              </a:rPr>
              <a:t>new inventions (process, machine, manufacture, composition of matter) or new &amp; useful improvements of an existing invention </a:t>
            </a:r>
          </a:p>
          <a:p>
            <a:endParaRPr lang="en-US" dirty="0">
              <a:solidFill>
                <a:schemeClr val="bg1"/>
              </a:solidFill>
            </a:endParaRPr>
          </a:p>
          <a:p>
            <a:r>
              <a:rPr lang="en-US" b="1" dirty="0">
                <a:solidFill>
                  <a:srgbClr val="93CDDD"/>
                </a:solidFill>
              </a:rPr>
              <a:t>“Software Patent</a:t>
            </a:r>
            <a:r>
              <a:rPr lang="en-US" b="1" dirty="0" smtClean="0">
                <a:solidFill>
                  <a:srgbClr val="93CDDD"/>
                </a:solidFill>
              </a:rPr>
              <a:t>”: </a:t>
            </a:r>
            <a:r>
              <a:rPr lang="en-US" dirty="0">
                <a:solidFill>
                  <a:schemeClr val="bg1"/>
                </a:solidFill>
              </a:rPr>
              <a:t>controversies</a:t>
            </a:r>
          </a:p>
          <a:p>
            <a:pPr marL="0" indent="0">
              <a:buNone/>
            </a:pPr>
            <a:endParaRPr lang="en-US" dirty="0"/>
          </a:p>
        </p:txBody>
      </p:sp>
    </p:spTree>
    <p:extLst>
      <p:ext uri="{BB962C8B-B14F-4D97-AF65-F5344CB8AC3E}">
        <p14:creationId xmlns:p14="http://schemas.microsoft.com/office/powerpoint/2010/main" val="35555248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4274"/>
            <a:ext cx="8229600" cy="1016000"/>
          </a:xfrm>
        </p:spPr>
        <p:txBody>
          <a:bodyPr>
            <a:normAutofit/>
          </a:bodyPr>
          <a:lstStyle/>
          <a:p>
            <a:r>
              <a:rPr lang="en-US" sz="4800" b="1" dirty="0" smtClean="0">
                <a:solidFill>
                  <a:srgbClr val="FFFF00"/>
                </a:solidFill>
                <a:latin typeface="+mn-lt"/>
              </a:rPr>
              <a:t>Notifications</a:t>
            </a:r>
            <a:endParaRPr lang="en-US" sz="4800" b="1" dirty="0">
              <a:solidFill>
                <a:srgbClr val="FFFF00"/>
              </a:solidFill>
              <a:latin typeface="+mn-lt"/>
            </a:endParaRPr>
          </a:p>
        </p:txBody>
      </p:sp>
      <p:pic>
        <p:nvPicPr>
          <p:cNvPr id="4" name="Content Placeholder 3" descr="Screen Shot 2015-09-16 at 9.40.16 A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104" r="-104"/>
          <a:stretch/>
        </p:blipFill>
        <p:spPr>
          <a:xfrm>
            <a:off x="457200" y="1030288"/>
            <a:ext cx="8229600" cy="4883150"/>
          </a:xfrm>
        </p:spPr>
      </p:pic>
    </p:spTree>
    <p:extLst>
      <p:ext uri="{BB962C8B-B14F-4D97-AF65-F5344CB8AC3E}">
        <p14:creationId xmlns:p14="http://schemas.microsoft.com/office/powerpoint/2010/main" val="4123391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69448"/>
            <a:ext cx="9144000" cy="1273145"/>
          </a:xfrm>
        </p:spPr>
        <p:txBody>
          <a:bodyPr>
            <a:normAutofit/>
          </a:bodyPr>
          <a:lstStyle/>
          <a:p>
            <a:r>
              <a:rPr lang="en-US" sz="4800" b="1" dirty="0" smtClean="0">
                <a:solidFill>
                  <a:srgbClr val="000000"/>
                </a:solidFill>
                <a:latin typeface="Andale Mono"/>
                <a:cs typeface="Andale Mono"/>
              </a:rPr>
              <a:t> </a:t>
            </a:r>
            <a:r>
              <a:rPr lang="en-US" sz="4800" b="1" dirty="0" smtClean="0">
                <a:solidFill>
                  <a:srgbClr val="FFFFFF"/>
                </a:solidFill>
                <a:latin typeface="Andale Mono"/>
                <a:cs typeface="Andale Mono"/>
              </a:rPr>
              <a:t>Key</a:t>
            </a:r>
            <a:r>
              <a:rPr lang="en-US" sz="4800" b="1" dirty="0" smtClean="0">
                <a:solidFill>
                  <a:srgbClr val="000000"/>
                </a:solidFill>
                <a:latin typeface="Andale Mono"/>
                <a:cs typeface="Andale Mono"/>
              </a:rPr>
              <a:t> </a:t>
            </a:r>
            <a:r>
              <a:rPr lang="en-US" sz="4800" b="1" u="sng" dirty="0" smtClean="0">
                <a:solidFill>
                  <a:srgbClr val="FFFF00"/>
                </a:solidFill>
                <a:latin typeface="Andale Mono"/>
                <a:cs typeface="Andale Mono"/>
              </a:rPr>
              <a:t>seems to be</a:t>
            </a:r>
            <a:r>
              <a:rPr lang="en-US" sz="4800" b="1" dirty="0" smtClean="0">
                <a:solidFill>
                  <a:srgbClr val="FFFF00"/>
                </a:solidFill>
                <a:latin typeface="Andale Mono"/>
                <a:cs typeface="Andale Mono"/>
              </a:rPr>
              <a:t> </a:t>
            </a:r>
            <a:r>
              <a:rPr lang="en-US" sz="4800" b="1" dirty="0">
                <a:solidFill>
                  <a:schemeClr val="bg1"/>
                </a:solidFill>
                <a:latin typeface="Andale Mono"/>
                <a:cs typeface="Andale Mono"/>
              </a:rPr>
              <a:t>in the…</a:t>
            </a:r>
            <a:endParaRPr lang="en-US" sz="4800" dirty="0">
              <a:solidFill>
                <a:schemeClr val="bg1"/>
              </a:solidFill>
            </a:endParaRPr>
          </a:p>
        </p:txBody>
      </p:sp>
      <p:sp>
        <p:nvSpPr>
          <p:cNvPr id="3" name="Content Placeholder 2"/>
          <p:cNvSpPr>
            <a:spLocks noGrp="1"/>
          </p:cNvSpPr>
          <p:nvPr>
            <p:ph sz="quarter" idx="10"/>
          </p:nvPr>
        </p:nvSpPr>
        <p:spPr>
          <a:xfrm>
            <a:off x="0" y="1408134"/>
            <a:ext cx="9144000" cy="5179514"/>
          </a:xfrm>
        </p:spPr>
        <p:txBody>
          <a:bodyPr>
            <a:normAutofit fontScale="55000" lnSpcReduction="20000"/>
          </a:bodyPr>
          <a:lstStyle/>
          <a:p>
            <a:pPr marL="0" indent="0">
              <a:buNone/>
            </a:pPr>
            <a:r>
              <a:rPr lang="en-US" sz="3600" b="1" dirty="0" smtClean="0">
                <a:solidFill>
                  <a:schemeClr val="accent3">
                    <a:lumMod val="75000"/>
                  </a:schemeClr>
                </a:solidFill>
                <a:latin typeface="Baskerville Old Face"/>
                <a:cs typeface="Baskerville Old Face"/>
              </a:rPr>
              <a:t>                             </a:t>
            </a:r>
            <a:r>
              <a:rPr lang="en-US" sz="8700" b="1" dirty="0" smtClean="0">
                <a:solidFill>
                  <a:srgbClr val="CCFFCC"/>
                </a:solidFill>
                <a:latin typeface="Baskerville Old Face"/>
                <a:cs typeface="Baskerville Old Face"/>
              </a:rPr>
              <a:t>The </a:t>
            </a:r>
            <a:r>
              <a:rPr lang="en-US" sz="8700" b="1" dirty="0">
                <a:solidFill>
                  <a:srgbClr val="CCFFCC"/>
                </a:solidFill>
                <a:latin typeface="Baskerville Old Face"/>
                <a:cs typeface="Baskerville Old Face"/>
              </a:rPr>
              <a:t>“Magic Circle</a:t>
            </a:r>
            <a:r>
              <a:rPr lang="en-US" sz="8700" b="1" dirty="0" smtClean="0">
                <a:solidFill>
                  <a:srgbClr val="CCFFCC"/>
                </a:solidFill>
                <a:latin typeface="Baskerville Old Face"/>
                <a:cs typeface="Baskerville Old Face"/>
              </a:rPr>
              <a:t>”</a:t>
            </a:r>
          </a:p>
          <a:p>
            <a:pPr marL="0" indent="0">
              <a:buNone/>
            </a:pPr>
            <a:endParaRPr lang="en-US" sz="4600" b="1" dirty="0" smtClean="0">
              <a:solidFill>
                <a:schemeClr val="accent3">
                  <a:lumMod val="75000"/>
                </a:schemeClr>
              </a:solidFill>
              <a:latin typeface="Baskerville Old Face"/>
              <a:cs typeface="Baskerville Old Face"/>
            </a:endParaRPr>
          </a:p>
          <a:p>
            <a:pPr marL="0" indent="0">
              <a:buNone/>
            </a:pPr>
            <a:r>
              <a:rPr lang="en-US" sz="3800" dirty="0">
                <a:solidFill>
                  <a:srgbClr val="FFFFFF"/>
                </a:solidFill>
              </a:rPr>
              <a:t>“All play moves and has its being within a play-ground </a:t>
            </a:r>
            <a:r>
              <a:rPr lang="en-US" sz="3800" dirty="0" smtClean="0">
                <a:solidFill>
                  <a:srgbClr val="FFFFFF"/>
                </a:solidFill>
              </a:rPr>
              <a:t>marked </a:t>
            </a:r>
            <a:r>
              <a:rPr lang="en-US" sz="3800" dirty="0">
                <a:solidFill>
                  <a:srgbClr val="FFFFFF"/>
                </a:solidFill>
              </a:rPr>
              <a:t>off </a:t>
            </a:r>
            <a:endParaRPr lang="en-US" sz="3800" dirty="0" smtClean="0">
              <a:solidFill>
                <a:srgbClr val="FFFFFF"/>
              </a:solidFill>
            </a:endParaRPr>
          </a:p>
          <a:p>
            <a:pPr marL="0" indent="0">
              <a:buNone/>
            </a:pPr>
            <a:r>
              <a:rPr lang="en-US" sz="3800" dirty="0" smtClean="0">
                <a:solidFill>
                  <a:srgbClr val="FFFFFF"/>
                </a:solidFill>
              </a:rPr>
              <a:t>beforehand </a:t>
            </a:r>
            <a:r>
              <a:rPr lang="en-US" sz="3800" dirty="0">
                <a:solidFill>
                  <a:srgbClr val="FFFFFF"/>
                </a:solidFill>
              </a:rPr>
              <a:t>either materially or ideally, </a:t>
            </a:r>
            <a:r>
              <a:rPr lang="en-US" sz="3800" dirty="0" smtClean="0">
                <a:solidFill>
                  <a:srgbClr val="FFFFFF"/>
                </a:solidFill>
              </a:rPr>
              <a:t>deliberately </a:t>
            </a:r>
            <a:r>
              <a:rPr lang="en-US" sz="3800" dirty="0">
                <a:solidFill>
                  <a:srgbClr val="FFFFFF"/>
                </a:solidFill>
              </a:rPr>
              <a:t>or as a matter of </a:t>
            </a:r>
            <a:r>
              <a:rPr lang="en-US" sz="3800" dirty="0" smtClean="0">
                <a:solidFill>
                  <a:srgbClr val="FFFFFF"/>
                </a:solidFill>
              </a:rPr>
              <a:t>course. </a:t>
            </a:r>
          </a:p>
          <a:p>
            <a:pPr marL="0" indent="0">
              <a:buNone/>
            </a:pPr>
            <a:r>
              <a:rPr lang="en-US" sz="3800" dirty="0" smtClean="0">
                <a:solidFill>
                  <a:srgbClr val="FFFFFF"/>
                </a:solidFill>
              </a:rPr>
              <a:t>Just </a:t>
            </a:r>
            <a:r>
              <a:rPr lang="en-US" sz="3800" dirty="0">
                <a:solidFill>
                  <a:srgbClr val="FFFFFF"/>
                </a:solidFill>
              </a:rPr>
              <a:t>as there is no  </a:t>
            </a:r>
            <a:r>
              <a:rPr lang="en-US" sz="3800" dirty="0" smtClean="0">
                <a:solidFill>
                  <a:srgbClr val="FFFFFF"/>
                </a:solidFill>
              </a:rPr>
              <a:t>formal difference </a:t>
            </a:r>
            <a:r>
              <a:rPr lang="en-US" sz="3800" dirty="0">
                <a:solidFill>
                  <a:srgbClr val="FFFFFF"/>
                </a:solidFill>
              </a:rPr>
              <a:t>between play and ritual, so the </a:t>
            </a:r>
            <a:endParaRPr lang="en-US" sz="3800" dirty="0" smtClean="0">
              <a:solidFill>
                <a:srgbClr val="FFFFFF"/>
              </a:solidFill>
            </a:endParaRPr>
          </a:p>
          <a:p>
            <a:pPr marL="0" indent="0">
              <a:buNone/>
            </a:pPr>
            <a:r>
              <a:rPr lang="en-US" sz="3800" dirty="0" smtClean="0">
                <a:solidFill>
                  <a:srgbClr val="FFFFFF"/>
                </a:solidFill>
              </a:rPr>
              <a:t>‘</a:t>
            </a:r>
            <a:r>
              <a:rPr lang="en-US" sz="3800" dirty="0">
                <a:solidFill>
                  <a:srgbClr val="FFFFFF"/>
                </a:solidFill>
              </a:rPr>
              <a:t>consecrated </a:t>
            </a:r>
            <a:r>
              <a:rPr lang="en-US" sz="3800" dirty="0" smtClean="0">
                <a:solidFill>
                  <a:srgbClr val="FFFFFF"/>
                </a:solidFill>
              </a:rPr>
              <a:t>spot</a:t>
            </a:r>
            <a:r>
              <a:rPr lang="en-US" sz="3800" dirty="0">
                <a:solidFill>
                  <a:srgbClr val="FFFFFF"/>
                </a:solidFill>
              </a:rPr>
              <a:t>’ </a:t>
            </a:r>
            <a:r>
              <a:rPr lang="en-US" sz="3800" dirty="0" smtClean="0">
                <a:solidFill>
                  <a:srgbClr val="FFFFFF"/>
                </a:solidFill>
              </a:rPr>
              <a:t>cannot </a:t>
            </a:r>
            <a:r>
              <a:rPr lang="en-US" sz="3800" dirty="0">
                <a:solidFill>
                  <a:srgbClr val="FFFFFF"/>
                </a:solidFill>
              </a:rPr>
              <a:t>be formally distinguished from the play-ground. </a:t>
            </a:r>
            <a:endParaRPr lang="en-US" sz="3800" dirty="0" smtClean="0">
              <a:solidFill>
                <a:srgbClr val="FFFFFF"/>
              </a:solidFill>
            </a:endParaRPr>
          </a:p>
          <a:p>
            <a:pPr marL="0" indent="0">
              <a:buNone/>
            </a:pPr>
            <a:r>
              <a:rPr lang="en-US" sz="3800" dirty="0" smtClean="0">
                <a:solidFill>
                  <a:srgbClr val="FFFF00"/>
                </a:solidFill>
              </a:rPr>
              <a:t>The </a:t>
            </a:r>
            <a:r>
              <a:rPr lang="en-US" sz="3800" dirty="0">
                <a:solidFill>
                  <a:srgbClr val="FFFF00"/>
                </a:solidFill>
              </a:rPr>
              <a:t>arena, </a:t>
            </a:r>
            <a:r>
              <a:rPr lang="en-US" sz="3800" dirty="0" smtClean="0">
                <a:solidFill>
                  <a:srgbClr val="FFFF00"/>
                </a:solidFill>
              </a:rPr>
              <a:t>the </a:t>
            </a:r>
            <a:r>
              <a:rPr lang="en-US" sz="3800" dirty="0">
                <a:solidFill>
                  <a:srgbClr val="FFFF00"/>
                </a:solidFill>
              </a:rPr>
              <a:t>card-table, the magic circle, the temple, the </a:t>
            </a:r>
            <a:r>
              <a:rPr lang="en-US" sz="3800" dirty="0" smtClean="0">
                <a:solidFill>
                  <a:srgbClr val="FFFF00"/>
                </a:solidFill>
              </a:rPr>
              <a:t>stage</a:t>
            </a:r>
            <a:r>
              <a:rPr lang="en-US" sz="3800" dirty="0">
                <a:solidFill>
                  <a:srgbClr val="FFFF00"/>
                </a:solidFill>
              </a:rPr>
              <a:t>, the </a:t>
            </a:r>
            <a:endParaRPr lang="en-US" sz="3800" dirty="0" smtClean="0">
              <a:solidFill>
                <a:srgbClr val="FFFF00"/>
              </a:solidFill>
            </a:endParaRPr>
          </a:p>
          <a:p>
            <a:pPr marL="0" indent="0">
              <a:buNone/>
            </a:pPr>
            <a:r>
              <a:rPr lang="en-US" sz="3800" dirty="0" smtClean="0">
                <a:solidFill>
                  <a:srgbClr val="FFFF00"/>
                </a:solidFill>
              </a:rPr>
              <a:t>screen</a:t>
            </a:r>
            <a:r>
              <a:rPr lang="en-US" sz="3800" dirty="0">
                <a:solidFill>
                  <a:srgbClr val="FFFF00"/>
                </a:solidFill>
              </a:rPr>
              <a:t>, </a:t>
            </a:r>
            <a:r>
              <a:rPr lang="en-US" sz="3800" dirty="0" smtClean="0">
                <a:solidFill>
                  <a:srgbClr val="FFFF00"/>
                </a:solidFill>
              </a:rPr>
              <a:t>the </a:t>
            </a:r>
            <a:r>
              <a:rPr lang="en-US" sz="3800" dirty="0">
                <a:solidFill>
                  <a:srgbClr val="FFFF00"/>
                </a:solidFill>
              </a:rPr>
              <a:t>tennis court, the court of justice, etc. are </a:t>
            </a:r>
            <a:r>
              <a:rPr lang="en-US" sz="3800" dirty="0" smtClean="0">
                <a:solidFill>
                  <a:srgbClr val="FFFF00"/>
                </a:solidFill>
              </a:rPr>
              <a:t>all </a:t>
            </a:r>
            <a:r>
              <a:rPr lang="en-US" sz="3800" dirty="0">
                <a:solidFill>
                  <a:srgbClr val="FFFF00"/>
                </a:solidFill>
              </a:rPr>
              <a:t>in form and </a:t>
            </a:r>
            <a:endParaRPr lang="en-US" sz="3800" dirty="0" smtClean="0">
              <a:solidFill>
                <a:srgbClr val="FFFF00"/>
              </a:solidFill>
            </a:endParaRPr>
          </a:p>
          <a:p>
            <a:pPr marL="0" indent="0">
              <a:buNone/>
            </a:pPr>
            <a:r>
              <a:rPr lang="en-US" sz="3800" dirty="0" smtClean="0">
                <a:solidFill>
                  <a:srgbClr val="FFFF00"/>
                </a:solidFill>
              </a:rPr>
              <a:t>function </a:t>
            </a:r>
            <a:r>
              <a:rPr lang="en-US" sz="3800" dirty="0">
                <a:solidFill>
                  <a:srgbClr val="FFFF00"/>
                </a:solidFill>
              </a:rPr>
              <a:t>play-grounds, i.e. forbidden spots, </a:t>
            </a:r>
            <a:r>
              <a:rPr lang="en-US" sz="3800" dirty="0" smtClean="0">
                <a:solidFill>
                  <a:srgbClr val="FFFF00"/>
                </a:solidFill>
              </a:rPr>
              <a:t>isolated</a:t>
            </a:r>
            <a:r>
              <a:rPr lang="en-US" sz="3800" dirty="0">
                <a:solidFill>
                  <a:srgbClr val="FFFF00"/>
                </a:solidFill>
              </a:rPr>
              <a:t>, hedged </a:t>
            </a:r>
            <a:r>
              <a:rPr lang="en-US" sz="3800" dirty="0" smtClean="0">
                <a:solidFill>
                  <a:srgbClr val="FFFF00"/>
                </a:solidFill>
              </a:rPr>
              <a:t>round</a:t>
            </a:r>
            <a:r>
              <a:rPr lang="en-US" sz="3800" dirty="0">
                <a:solidFill>
                  <a:srgbClr val="FFFF00"/>
                </a:solidFill>
              </a:rPr>
              <a:t>, </a:t>
            </a:r>
            <a:endParaRPr lang="en-US" sz="3800" dirty="0" smtClean="0">
              <a:solidFill>
                <a:srgbClr val="FFFF00"/>
              </a:solidFill>
            </a:endParaRPr>
          </a:p>
          <a:p>
            <a:pPr marL="0" indent="0">
              <a:buNone/>
            </a:pPr>
            <a:r>
              <a:rPr lang="en-US" sz="3800" dirty="0" smtClean="0">
                <a:solidFill>
                  <a:srgbClr val="FFFF00"/>
                </a:solidFill>
              </a:rPr>
              <a:t>hallowed</a:t>
            </a:r>
            <a:r>
              <a:rPr lang="en-US" sz="3800" dirty="0">
                <a:solidFill>
                  <a:srgbClr val="FFFF00"/>
                </a:solidFill>
              </a:rPr>
              <a:t>, </a:t>
            </a:r>
            <a:r>
              <a:rPr lang="en-US" sz="3800" b="1" dirty="0">
                <a:solidFill>
                  <a:srgbClr val="FFFF00"/>
                </a:solidFill>
              </a:rPr>
              <a:t>within which special rules </a:t>
            </a:r>
            <a:r>
              <a:rPr lang="en-US" sz="3800" b="1" dirty="0" smtClean="0">
                <a:solidFill>
                  <a:srgbClr val="FFFF00"/>
                </a:solidFill>
              </a:rPr>
              <a:t>obtain</a:t>
            </a:r>
            <a:r>
              <a:rPr lang="en-US" sz="3800" dirty="0">
                <a:solidFill>
                  <a:srgbClr val="FFFF00"/>
                </a:solidFill>
              </a:rPr>
              <a:t>. All are </a:t>
            </a:r>
            <a:r>
              <a:rPr lang="en-US" sz="3800" b="1" dirty="0">
                <a:solidFill>
                  <a:srgbClr val="FFFF00"/>
                </a:solidFill>
              </a:rPr>
              <a:t>temporary </a:t>
            </a:r>
            <a:r>
              <a:rPr lang="en-US" sz="3800" b="1" dirty="0" smtClean="0">
                <a:solidFill>
                  <a:srgbClr val="FFFF00"/>
                </a:solidFill>
              </a:rPr>
              <a:t>worlds </a:t>
            </a:r>
          </a:p>
          <a:p>
            <a:pPr marL="0" indent="0">
              <a:buNone/>
            </a:pPr>
            <a:r>
              <a:rPr lang="en-US" sz="3800" dirty="0" smtClean="0">
                <a:solidFill>
                  <a:srgbClr val="FFFF00"/>
                </a:solidFill>
              </a:rPr>
              <a:t>within </a:t>
            </a:r>
            <a:r>
              <a:rPr lang="en-US" sz="3800" dirty="0">
                <a:solidFill>
                  <a:srgbClr val="FFFF00"/>
                </a:solidFill>
              </a:rPr>
              <a:t>the ordinary world, </a:t>
            </a:r>
            <a:r>
              <a:rPr lang="en-US" sz="3800" dirty="0" smtClean="0">
                <a:solidFill>
                  <a:srgbClr val="FFFF00"/>
                </a:solidFill>
              </a:rPr>
              <a:t>dedicated </a:t>
            </a:r>
            <a:r>
              <a:rPr lang="en-US" sz="3800" dirty="0">
                <a:solidFill>
                  <a:srgbClr val="FFFF00"/>
                </a:solidFill>
              </a:rPr>
              <a:t>to the </a:t>
            </a:r>
            <a:r>
              <a:rPr lang="en-US" sz="3800" b="1" dirty="0">
                <a:solidFill>
                  <a:srgbClr val="FFFF00"/>
                </a:solidFill>
              </a:rPr>
              <a:t>performance of an act </a:t>
            </a:r>
            <a:r>
              <a:rPr lang="en-US" sz="3800" b="1" dirty="0" smtClean="0">
                <a:solidFill>
                  <a:srgbClr val="FFFF00"/>
                </a:solidFill>
              </a:rPr>
              <a:t>apart</a:t>
            </a:r>
            <a:r>
              <a:rPr lang="en-US" sz="3800" dirty="0" smtClean="0">
                <a:solidFill>
                  <a:srgbClr val="FFFF00"/>
                </a:solidFill>
              </a:rPr>
              <a:t>.”</a:t>
            </a:r>
          </a:p>
          <a:p>
            <a:pPr marL="0" indent="0">
              <a:buNone/>
            </a:pPr>
            <a:endParaRPr lang="en-US" sz="3600" dirty="0"/>
          </a:p>
          <a:p>
            <a:pPr marL="0" indent="0">
              <a:buNone/>
            </a:pPr>
            <a:r>
              <a:rPr lang="en-US" sz="2900" b="1" dirty="0" smtClean="0">
                <a:solidFill>
                  <a:srgbClr val="FFFFFF"/>
                </a:solidFill>
              </a:rPr>
              <a:t>Johan </a:t>
            </a:r>
            <a:r>
              <a:rPr lang="en-US" sz="2900" b="1" dirty="0">
                <a:solidFill>
                  <a:srgbClr val="FFFFFF"/>
                </a:solidFill>
              </a:rPr>
              <a:t>Huizinga</a:t>
            </a:r>
            <a:r>
              <a:rPr lang="en-US" sz="2900" dirty="0">
                <a:solidFill>
                  <a:srgbClr val="FFFFFF"/>
                </a:solidFill>
              </a:rPr>
              <a:t> (1872-1945) in “Homo </a:t>
            </a:r>
            <a:r>
              <a:rPr lang="en-US" sz="2900" dirty="0" err="1">
                <a:solidFill>
                  <a:srgbClr val="FFFFFF"/>
                </a:solidFill>
              </a:rPr>
              <a:t>Ludens</a:t>
            </a:r>
            <a:r>
              <a:rPr lang="en-US" sz="2900" dirty="0">
                <a:solidFill>
                  <a:srgbClr val="FFFFFF"/>
                </a:solidFill>
              </a:rPr>
              <a:t>: </a:t>
            </a:r>
            <a:r>
              <a:rPr lang="en-US" sz="2900" i="1" dirty="0">
                <a:solidFill>
                  <a:srgbClr val="FFFFFF"/>
                </a:solidFill>
              </a:rPr>
              <a:t>A Study of the Play-Element in </a:t>
            </a:r>
            <a:endParaRPr lang="en-US" sz="2900" i="1" dirty="0" smtClean="0">
              <a:solidFill>
                <a:srgbClr val="FFFFFF"/>
              </a:solidFill>
            </a:endParaRPr>
          </a:p>
          <a:p>
            <a:pPr marL="0" indent="0">
              <a:buNone/>
            </a:pPr>
            <a:r>
              <a:rPr lang="en-US" sz="2900" i="1" dirty="0" smtClean="0">
                <a:solidFill>
                  <a:srgbClr val="FFFFFF"/>
                </a:solidFill>
              </a:rPr>
              <a:t>Culture</a:t>
            </a:r>
            <a:r>
              <a:rPr lang="en-US" sz="2900" dirty="0">
                <a:solidFill>
                  <a:srgbClr val="FFFFFF"/>
                </a:solidFill>
              </a:rPr>
              <a:t>”. Applied to video games by </a:t>
            </a:r>
            <a:r>
              <a:rPr lang="en-US" sz="2900" b="1" dirty="0">
                <a:solidFill>
                  <a:srgbClr val="FFFFFF"/>
                </a:solidFill>
              </a:rPr>
              <a:t>Katie </a:t>
            </a:r>
            <a:r>
              <a:rPr lang="en-US" sz="2900" b="1" dirty="0" err="1">
                <a:solidFill>
                  <a:srgbClr val="FFFFFF"/>
                </a:solidFill>
              </a:rPr>
              <a:t>Salen</a:t>
            </a:r>
            <a:r>
              <a:rPr lang="en-US" sz="2900" b="1" dirty="0">
                <a:solidFill>
                  <a:srgbClr val="FFFFFF"/>
                </a:solidFill>
              </a:rPr>
              <a:t> &amp; Eric Zimmerman</a:t>
            </a:r>
            <a:r>
              <a:rPr lang="en-US" sz="2900" dirty="0">
                <a:solidFill>
                  <a:srgbClr val="FFFFFF"/>
                </a:solidFill>
              </a:rPr>
              <a:t> in “Rules </a:t>
            </a:r>
            <a:endParaRPr lang="en-US" sz="2900" dirty="0" smtClean="0">
              <a:solidFill>
                <a:srgbClr val="FFFFFF"/>
              </a:solidFill>
            </a:endParaRPr>
          </a:p>
          <a:p>
            <a:pPr marL="0" indent="0">
              <a:buNone/>
            </a:pPr>
            <a:r>
              <a:rPr lang="en-US" sz="2900" dirty="0" smtClean="0">
                <a:solidFill>
                  <a:srgbClr val="FFFFFF"/>
                </a:solidFill>
              </a:rPr>
              <a:t>of Play</a:t>
            </a:r>
            <a:r>
              <a:rPr lang="en-US" sz="2900" dirty="0">
                <a:solidFill>
                  <a:srgbClr val="FFFFFF"/>
                </a:solidFill>
              </a:rPr>
              <a:t>: Game Design Fundamentals” (2003)</a:t>
            </a:r>
          </a:p>
          <a:p>
            <a:pPr marL="0" indent="0">
              <a:buNone/>
            </a:pPr>
            <a:endParaRPr lang="en-US" sz="3600" b="1" dirty="0">
              <a:solidFill>
                <a:schemeClr val="accent3">
                  <a:lumMod val="75000"/>
                </a:schemeClr>
              </a:solidFill>
              <a:latin typeface="Baskerville Old Face"/>
              <a:cs typeface="Baskerville Old Face"/>
            </a:endParaRPr>
          </a:p>
        </p:txBody>
      </p:sp>
      <p:pic>
        <p:nvPicPr>
          <p:cNvPr id="4" name="Content Placeholder 5" descr="220px-CIRCLE_1.png"/>
          <p:cNvPicPr>
            <a:picLocks noChangeAspect="1"/>
          </p:cNvPicPr>
          <p:nvPr/>
        </p:nvPicPr>
        <p:blipFill rotWithShape="1">
          <a:blip r:embed="rId2">
            <a:extLst>
              <a:ext uri="{28A0092B-C50C-407E-A947-70E740481C1C}">
                <a14:useLocalDpi xmlns:a14="http://schemas.microsoft.com/office/drawing/2010/main" val="0"/>
              </a:ext>
            </a:extLst>
          </a:blip>
          <a:srcRect l="-625" t="1" r="-3610" b="1821"/>
          <a:stretch/>
        </p:blipFill>
        <p:spPr>
          <a:xfrm>
            <a:off x="7223565" y="4526836"/>
            <a:ext cx="1920435" cy="1825267"/>
          </a:xfrm>
          <a:prstGeom prst="rect">
            <a:avLst/>
          </a:prstGeom>
        </p:spPr>
      </p:pic>
    </p:spTree>
    <p:extLst>
      <p:ext uri="{BB962C8B-B14F-4D97-AF65-F5344CB8AC3E}">
        <p14:creationId xmlns:p14="http://schemas.microsoft.com/office/powerpoint/2010/main" val="41941725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7539"/>
            <a:ext cx="8686800" cy="1016000"/>
          </a:xfrm>
        </p:spPr>
        <p:txBody>
          <a:bodyPr>
            <a:normAutofit/>
          </a:bodyPr>
          <a:lstStyle/>
          <a:p>
            <a:r>
              <a:rPr lang="en-US" sz="5400" b="1" dirty="0" smtClean="0">
                <a:solidFill>
                  <a:srgbClr val="FFFF00"/>
                </a:solidFill>
                <a:latin typeface="+mn-lt"/>
              </a:rPr>
              <a:t>But is Canadian IP Law…</a:t>
            </a:r>
            <a:endParaRPr lang="en-US" sz="5400" b="1" dirty="0">
              <a:solidFill>
                <a:srgbClr val="FFFF00"/>
              </a:solidFill>
              <a:latin typeface="+mn-lt"/>
            </a:endParaRPr>
          </a:p>
        </p:txBody>
      </p:sp>
      <p:sp>
        <p:nvSpPr>
          <p:cNvPr id="3" name="Content Placeholder 2"/>
          <p:cNvSpPr>
            <a:spLocks noGrp="1"/>
          </p:cNvSpPr>
          <p:nvPr>
            <p:ph sz="quarter" idx="10"/>
          </p:nvPr>
        </p:nvSpPr>
        <p:spPr>
          <a:xfrm>
            <a:off x="457200" y="1223539"/>
            <a:ext cx="8229600" cy="4967263"/>
          </a:xfrm>
        </p:spPr>
        <p:txBody>
          <a:bodyPr>
            <a:normAutofit/>
          </a:bodyPr>
          <a:lstStyle/>
          <a:p>
            <a:pPr marL="0" indent="0">
              <a:buNone/>
            </a:pPr>
            <a:r>
              <a:rPr lang="en-US" sz="4000" dirty="0" smtClean="0">
                <a:solidFill>
                  <a:srgbClr val="FFFFFF"/>
                </a:solidFill>
                <a:latin typeface="+mn-lt"/>
              </a:rPr>
              <a:t> </a:t>
            </a:r>
            <a:r>
              <a:rPr lang="en-US" sz="5400" b="1" dirty="0" smtClean="0">
                <a:solidFill>
                  <a:srgbClr val="FFFFFF"/>
                </a:solidFill>
                <a:latin typeface="+mn-lt"/>
              </a:rPr>
              <a:t>..the same as </a:t>
            </a:r>
            <a:r>
              <a:rPr lang="en-US" sz="5400" b="1" dirty="0" smtClean="0">
                <a:solidFill>
                  <a:schemeClr val="tx2">
                    <a:lumMod val="40000"/>
                    <a:lumOff val="60000"/>
                  </a:schemeClr>
                </a:solidFill>
                <a:latin typeface="Apple Casual"/>
                <a:cs typeface="Apple Casual"/>
              </a:rPr>
              <a:t>Boyden’s</a:t>
            </a:r>
            <a:r>
              <a:rPr lang="en-US" sz="5400" b="1" dirty="0" smtClean="0"/>
              <a:t>  </a:t>
            </a:r>
          </a:p>
          <a:p>
            <a:pPr marL="0" indent="0">
              <a:buNone/>
            </a:pPr>
            <a:r>
              <a:rPr lang="en-US" sz="5400" b="1" dirty="0">
                <a:solidFill>
                  <a:schemeClr val="bg1"/>
                </a:solidFill>
                <a:latin typeface="+mn-lt"/>
              </a:rPr>
              <a:t> </a:t>
            </a:r>
            <a:r>
              <a:rPr lang="en-US" sz="5400" b="1" dirty="0" smtClean="0">
                <a:solidFill>
                  <a:schemeClr val="bg1"/>
                </a:solidFill>
                <a:latin typeface="+mn-lt"/>
              </a:rPr>
              <a:t>    interpretations?</a:t>
            </a:r>
          </a:p>
          <a:p>
            <a:pPr marL="0" indent="0">
              <a:buNone/>
            </a:pPr>
            <a:endParaRPr lang="en-US" sz="5400" dirty="0"/>
          </a:p>
          <a:p>
            <a:pPr marL="0" indent="0">
              <a:buNone/>
            </a:pPr>
            <a:r>
              <a:rPr lang="en-US" sz="5400" dirty="0">
                <a:solidFill>
                  <a:srgbClr val="CCC1DA"/>
                </a:solidFill>
                <a:latin typeface="Lucida Console"/>
                <a:cs typeface="Lucida Console"/>
              </a:rPr>
              <a:t> </a:t>
            </a:r>
            <a:r>
              <a:rPr lang="en-US" sz="5400" dirty="0" smtClean="0">
                <a:solidFill>
                  <a:srgbClr val="CCC1DA"/>
                </a:solidFill>
                <a:latin typeface="Lucida Console"/>
                <a:cs typeface="Lucida Console"/>
              </a:rPr>
              <a:t>(WHAT AN </a:t>
            </a:r>
            <a:r>
              <a:rPr lang="en-US" sz="5400" b="1" dirty="0" smtClean="0">
                <a:solidFill>
                  <a:schemeClr val="accent3">
                    <a:lumMod val="60000"/>
                    <a:lumOff val="40000"/>
                  </a:schemeClr>
                </a:solidFill>
                <a:latin typeface="Lucida Console"/>
                <a:cs typeface="Lucida Console"/>
              </a:rPr>
              <a:t>AWESOME</a:t>
            </a:r>
            <a:r>
              <a:rPr lang="en-US" sz="5400" dirty="0">
                <a:solidFill>
                  <a:schemeClr val="accent3">
                    <a:lumMod val="60000"/>
                    <a:lumOff val="40000"/>
                  </a:schemeClr>
                </a:solidFill>
                <a:latin typeface="Lucida Console"/>
                <a:cs typeface="Lucida Console"/>
              </a:rPr>
              <a:t> </a:t>
            </a:r>
            <a:r>
              <a:rPr lang="en-US" sz="5400" dirty="0" smtClean="0">
                <a:solidFill>
                  <a:schemeClr val="accent3">
                    <a:lumMod val="60000"/>
                    <a:lumOff val="40000"/>
                  </a:schemeClr>
                </a:solidFill>
                <a:latin typeface="Lucida Console"/>
                <a:cs typeface="Lucida Console"/>
              </a:rPr>
              <a:t> </a:t>
            </a:r>
          </a:p>
          <a:p>
            <a:pPr marL="0" indent="0">
              <a:buNone/>
            </a:pPr>
            <a:r>
              <a:rPr lang="en-US" sz="5400" dirty="0">
                <a:solidFill>
                  <a:schemeClr val="accent3">
                    <a:lumMod val="60000"/>
                    <a:lumOff val="40000"/>
                  </a:schemeClr>
                </a:solidFill>
                <a:latin typeface="Lucida Console"/>
                <a:cs typeface="Lucida Console"/>
              </a:rPr>
              <a:t> </a:t>
            </a:r>
            <a:r>
              <a:rPr lang="en-US" sz="5400" dirty="0" smtClean="0">
                <a:solidFill>
                  <a:schemeClr val="accent3">
                    <a:lumMod val="60000"/>
                    <a:lumOff val="40000"/>
                  </a:schemeClr>
                </a:solidFill>
                <a:latin typeface="Lucida Console"/>
                <a:cs typeface="Lucida Console"/>
              </a:rPr>
              <a:t>  </a:t>
            </a:r>
            <a:r>
              <a:rPr lang="en-US" sz="5400" dirty="0" smtClean="0">
                <a:solidFill>
                  <a:schemeClr val="accent4">
                    <a:lumMod val="40000"/>
                    <a:lumOff val="60000"/>
                  </a:schemeClr>
                </a:solidFill>
                <a:latin typeface="Lucida Console"/>
                <a:cs typeface="Lucida Console"/>
              </a:rPr>
              <a:t>PAPER IDEA)</a:t>
            </a:r>
            <a:endParaRPr lang="en-US" sz="5400" dirty="0">
              <a:solidFill>
                <a:schemeClr val="accent4">
                  <a:lumMod val="40000"/>
                  <a:lumOff val="60000"/>
                </a:schemeClr>
              </a:solidFill>
              <a:latin typeface="Lucida Console"/>
              <a:cs typeface="Lucida Console"/>
            </a:endParaRPr>
          </a:p>
        </p:txBody>
      </p:sp>
    </p:spTree>
    <p:extLst>
      <p:ext uri="{BB962C8B-B14F-4D97-AF65-F5344CB8AC3E}">
        <p14:creationId xmlns:p14="http://schemas.microsoft.com/office/powerpoint/2010/main" val="18956376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273538"/>
            <a:ext cx="8686800" cy="5899679"/>
          </a:xfrm>
        </p:spPr>
        <p:txBody>
          <a:bodyPr>
            <a:normAutofit/>
          </a:bodyPr>
          <a:lstStyle/>
          <a:p>
            <a:pPr marL="0" indent="0">
              <a:buNone/>
            </a:pPr>
            <a:r>
              <a:rPr lang="en-US" sz="3600" b="1" dirty="0">
                <a:solidFill>
                  <a:srgbClr val="FFFF00"/>
                </a:solidFill>
                <a:latin typeface="Lucida Console"/>
                <a:cs typeface="Lucida Console"/>
              </a:rPr>
              <a:t>S</a:t>
            </a:r>
            <a:r>
              <a:rPr lang="en-US" sz="3600" b="1" dirty="0" smtClean="0">
                <a:solidFill>
                  <a:srgbClr val="FFFF00"/>
                </a:solidFill>
                <a:latin typeface="Lucida Console"/>
                <a:cs typeface="Lucida Console"/>
              </a:rPr>
              <a:t>o</a:t>
            </a:r>
            <a:r>
              <a:rPr lang="en-US" sz="3600" b="1" dirty="0" smtClean="0">
                <a:solidFill>
                  <a:schemeClr val="bg1"/>
                </a:solidFill>
                <a:latin typeface="Lucida Console"/>
                <a:cs typeface="Lucida Console"/>
              </a:rPr>
              <a:t> </a:t>
            </a:r>
            <a:r>
              <a:rPr lang="en-US" sz="3600" b="1" dirty="0" smtClean="0">
                <a:solidFill>
                  <a:schemeClr val="tx2">
                    <a:lumMod val="40000"/>
                    <a:lumOff val="60000"/>
                  </a:schemeClr>
                </a:solidFill>
                <a:latin typeface="Lucida Console"/>
                <a:cs typeface="Lucida Console"/>
              </a:rPr>
              <a:t>Boyden</a:t>
            </a:r>
            <a:r>
              <a:rPr lang="en-US" sz="3600" b="1" dirty="0" smtClean="0">
                <a:solidFill>
                  <a:schemeClr val="bg1"/>
                </a:solidFill>
                <a:latin typeface="Lucida Console"/>
                <a:cs typeface="Lucida Console"/>
              </a:rPr>
              <a:t> </a:t>
            </a:r>
            <a:r>
              <a:rPr lang="en-US" sz="3600" b="1" dirty="0" smtClean="0">
                <a:solidFill>
                  <a:srgbClr val="FFFF00"/>
                </a:solidFill>
                <a:latin typeface="Lucida Console"/>
                <a:cs typeface="Lucida Console"/>
              </a:rPr>
              <a:t>is really about the role of creative expression</a:t>
            </a:r>
          </a:p>
          <a:p>
            <a:pPr marL="0" indent="0">
              <a:buNone/>
            </a:pPr>
            <a:endParaRPr lang="en-US" sz="3600" b="1" dirty="0">
              <a:solidFill>
                <a:schemeClr val="bg1"/>
              </a:solidFill>
              <a:latin typeface="Lucida Console"/>
              <a:cs typeface="Lucida Console"/>
            </a:endParaRPr>
          </a:p>
          <a:p>
            <a:pPr marL="0" indent="0">
              <a:buNone/>
            </a:pPr>
            <a:r>
              <a:rPr lang="en-US" sz="4400" b="1" dirty="0" smtClean="0">
                <a:solidFill>
                  <a:schemeClr val="accent5">
                    <a:lumMod val="60000"/>
                    <a:lumOff val="40000"/>
                  </a:schemeClr>
                </a:solidFill>
                <a:latin typeface="Apple Chancery"/>
                <a:cs typeface="Apple Chancery"/>
              </a:rPr>
              <a:t>…creative speech/creative expression </a:t>
            </a:r>
            <a:r>
              <a:rPr lang="en-US" sz="4400" b="1" dirty="0">
                <a:solidFill>
                  <a:schemeClr val="accent5">
                    <a:lumMod val="60000"/>
                    <a:lumOff val="40000"/>
                  </a:schemeClr>
                </a:solidFill>
                <a:latin typeface="Apple Chancery"/>
                <a:cs typeface="Apple Chancery"/>
              </a:rPr>
              <a:t>=</a:t>
            </a:r>
            <a:r>
              <a:rPr lang="en-US" sz="4400" b="1" dirty="0" smtClean="0">
                <a:solidFill>
                  <a:schemeClr val="accent5">
                    <a:lumMod val="60000"/>
                    <a:lumOff val="40000"/>
                  </a:schemeClr>
                </a:solidFill>
                <a:latin typeface="Apple Chancery"/>
                <a:cs typeface="Apple Chancery"/>
              </a:rPr>
              <a:t> the key</a:t>
            </a:r>
          </a:p>
          <a:p>
            <a:pPr marL="0" indent="0">
              <a:buNone/>
            </a:pPr>
            <a:endParaRPr lang="en-US" sz="3600" b="1" dirty="0">
              <a:solidFill>
                <a:schemeClr val="bg1"/>
              </a:solidFill>
              <a:latin typeface="Lucida Console"/>
              <a:cs typeface="Lucida Console"/>
            </a:endParaRPr>
          </a:p>
          <a:p>
            <a:pPr marL="0" indent="0">
              <a:buNone/>
            </a:pPr>
            <a:r>
              <a:rPr lang="en-US" sz="3600" b="1" dirty="0" smtClean="0">
                <a:solidFill>
                  <a:schemeClr val="bg1"/>
                </a:solidFill>
                <a:latin typeface="Lucida Console"/>
                <a:cs typeface="Lucida Console"/>
              </a:rPr>
              <a:t>…including the player’s </a:t>
            </a:r>
          </a:p>
          <a:p>
            <a:pPr marL="0" indent="0">
              <a:buNone/>
            </a:pPr>
            <a:r>
              <a:rPr lang="en-US" sz="3600" b="1" dirty="0" smtClean="0">
                <a:solidFill>
                  <a:schemeClr val="bg1"/>
                </a:solidFill>
                <a:latin typeface="Lucida Console"/>
                <a:cs typeface="Lucida Console"/>
              </a:rPr>
              <a:t>Expression</a:t>
            </a:r>
          </a:p>
          <a:p>
            <a:pPr marL="0" indent="0">
              <a:buNone/>
            </a:pPr>
            <a:endParaRPr lang="en-US" sz="3600" b="1" dirty="0" smtClean="0">
              <a:solidFill>
                <a:schemeClr val="bg1"/>
              </a:solidFill>
              <a:latin typeface="Lucida Console"/>
              <a:cs typeface="Lucida Console"/>
            </a:endParaRPr>
          </a:p>
          <a:p>
            <a:pPr marL="0" indent="0">
              <a:buNone/>
            </a:pPr>
            <a:r>
              <a:rPr lang="en-US" sz="3600" b="1" dirty="0" smtClean="0">
                <a:solidFill>
                  <a:schemeClr val="bg1"/>
                </a:solidFill>
                <a:latin typeface="Lucida Console"/>
                <a:cs typeface="Lucida Console"/>
              </a:rPr>
              <a:t>…bridges to…</a:t>
            </a:r>
            <a:endParaRPr lang="en-US" sz="3600" b="1" dirty="0">
              <a:solidFill>
                <a:schemeClr val="bg1"/>
              </a:solidFill>
              <a:latin typeface="Lucida Console"/>
              <a:cs typeface="Lucida Console"/>
            </a:endParaRPr>
          </a:p>
          <a:p>
            <a:pPr marL="0" indent="0">
              <a:buNone/>
            </a:pPr>
            <a:endParaRPr lang="en-US" dirty="0"/>
          </a:p>
        </p:txBody>
      </p:sp>
      <p:pic>
        <p:nvPicPr>
          <p:cNvPr id="5" name="Picture 4" descr="250px-Akashi-kaikyo_bridge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59097" y="4273063"/>
            <a:ext cx="2896576" cy="1900154"/>
          </a:xfrm>
          <a:prstGeom prst="rect">
            <a:avLst/>
          </a:prstGeom>
        </p:spPr>
      </p:pic>
    </p:spTree>
    <p:extLst>
      <p:ext uri="{BB962C8B-B14F-4D97-AF65-F5344CB8AC3E}">
        <p14:creationId xmlns:p14="http://schemas.microsoft.com/office/powerpoint/2010/main" val="10529927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 </a:t>
            </a:r>
            <a:endParaRPr lang="en-US" b="1" i="1" dirty="0">
              <a:solidFill>
                <a:schemeClr val="accent5"/>
              </a:solidFill>
            </a:endParaRPr>
          </a:p>
        </p:txBody>
      </p:sp>
      <p:sp>
        <p:nvSpPr>
          <p:cNvPr id="3" name="Content Placeholder 2"/>
          <p:cNvSpPr>
            <a:spLocks noGrp="1"/>
          </p:cNvSpPr>
          <p:nvPr>
            <p:ph sz="quarter" idx="10"/>
          </p:nvPr>
        </p:nvSpPr>
        <p:spPr>
          <a:xfrm>
            <a:off x="457200" y="326594"/>
            <a:ext cx="8686800" cy="4304022"/>
          </a:xfrm>
        </p:spPr>
        <p:txBody>
          <a:bodyPr>
            <a:normAutofit lnSpcReduction="10000"/>
          </a:bodyPr>
          <a:lstStyle/>
          <a:p>
            <a:pPr marL="0" indent="0">
              <a:buNone/>
            </a:pPr>
            <a:r>
              <a:rPr lang="en-US" sz="4000" b="1" dirty="0">
                <a:solidFill>
                  <a:srgbClr val="FFFF00"/>
                </a:solidFill>
                <a:latin typeface="+mn-lt"/>
              </a:rPr>
              <a:t>Dichotomies &amp; Paradoxes of Free Expression</a:t>
            </a:r>
          </a:p>
          <a:p>
            <a:pPr marL="0" indent="0">
              <a:buNone/>
            </a:pPr>
            <a:endParaRPr lang="en-US" sz="4000" dirty="0">
              <a:latin typeface="+mn-lt"/>
            </a:endParaRPr>
          </a:p>
          <a:p>
            <a:r>
              <a:rPr lang="en-US" sz="4000" dirty="0" smtClean="0">
                <a:solidFill>
                  <a:schemeClr val="bg1"/>
                </a:solidFill>
                <a:latin typeface="+mn-lt"/>
                <a:cs typeface="Lucida Console"/>
              </a:rPr>
              <a:t>Why </a:t>
            </a:r>
            <a:r>
              <a:rPr lang="en-US" sz="4000" dirty="0">
                <a:solidFill>
                  <a:schemeClr val="bg1"/>
                </a:solidFill>
                <a:latin typeface="+mn-lt"/>
                <a:cs typeface="Lucida Console"/>
              </a:rPr>
              <a:t>expression/speech </a:t>
            </a:r>
            <a:r>
              <a:rPr lang="en-US" sz="4000" dirty="0" smtClean="0">
                <a:solidFill>
                  <a:schemeClr val="bg1"/>
                </a:solidFill>
                <a:latin typeface="+mn-lt"/>
                <a:cs typeface="Lucida Console"/>
              </a:rPr>
              <a:t>might not be paramount? </a:t>
            </a:r>
            <a:endParaRPr lang="en-US" sz="4000" dirty="0">
              <a:solidFill>
                <a:schemeClr val="bg1"/>
              </a:solidFill>
              <a:latin typeface="+mn-lt"/>
              <a:cs typeface="Lucida Console"/>
            </a:endParaRPr>
          </a:p>
          <a:p>
            <a:r>
              <a:rPr lang="en-US" sz="4000" dirty="0">
                <a:solidFill>
                  <a:schemeClr val="bg1"/>
                </a:solidFill>
                <a:latin typeface="+mn-lt"/>
                <a:cs typeface="Lucida Console"/>
              </a:rPr>
              <a:t>Are the real censors legal </a:t>
            </a:r>
            <a:r>
              <a:rPr lang="en-US" sz="4000" dirty="0" smtClean="0">
                <a:solidFill>
                  <a:schemeClr val="bg1"/>
                </a:solidFill>
                <a:latin typeface="+mn-lt"/>
                <a:cs typeface="Lucida Console"/>
              </a:rPr>
              <a:t>concepts </a:t>
            </a:r>
            <a:r>
              <a:rPr lang="en-US" sz="4000" dirty="0" smtClean="0">
                <a:solidFill>
                  <a:schemeClr val="accent5"/>
                </a:solidFill>
                <a:latin typeface="+mn-lt"/>
                <a:cs typeface="Lucida Console"/>
              </a:rPr>
              <a:t>(or identities) </a:t>
            </a:r>
            <a:r>
              <a:rPr lang="en-US" sz="4000" dirty="0">
                <a:solidFill>
                  <a:schemeClr val="bg1"/>
                </a:solidFill>
                <a:latin typeface="+mn-lt"/>
                <a:cs typeface="Lucida Console"/>
              </a:rPr>
              <a:t>we might </a:t>
            </a:r>
            <a:r>
              <a:rPr lang="en-US" sz="4000" dirty="0" smtClean="0">
                <a:solidFill>
                  <a:schemeClr val="bg1"/>
                </a:solidFill>
                <a:latin typeface="+mn-lt"/>
                <a:cs typeface="Lucida Console"/>
              </a:rPr>
              <a:t>not expect?…  </a:t>
            </a:r>
            <a:endParaRPr lang="en-US" sz="4000" dirty="0">
              <a:solidFill>
                <a:schemeClr val="bg1"/>
              </a:solidFill>
              <a:latin typeface="+mn-lt"/>
              <a:cs typeface="Lucida Console"/>
            </a:endParaRPr>
          </a:p>
          <a:p>
            <a:pPr marL="0" indent="0">
              <a:buNone/>
            </a:pPr>
            <a:r>
              <a:rPr lang="en-US" i="1" dirty="0" smtClean="0">
                <a:solidFill>
                  <a:srgbClr val="FFFF00"/>
                </a:solidFill>
              </a:rPr>
              <a:t>           </a:t>
            </a:r>
            <a:endParaRPr lang="en-US" dirty="0"/>
          </a:p>
        </p:txBody>
      </p:sp>
      <p:pic>
        <p:nvPicPr>
          <p:cNvPr id="5" name="Picture 4" descr="IMG_000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45005" y="4152764"/>
            <a:ext cx="1895611" cy="1976384"/>
          </a:xfrm>
          <a:prstGeom prst="rect">
            <a:avLst/>
          </a:prstGeom>
        </p:spPr>
      </p:pic>
    </p:spTree>
    <p:extLst>
      <p:ext uri="{BB962C8B-B14F-4D97-AF65-F5344CB8AC3E}">
        <p14:creationId xmlns:p14="http://schemas.microsoft.com/office/powerpoint/2010/main" val="17166875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normAutofit fontScale="90000"/>
          </a:bodyPr>
          <a:lstStyle/>
          <a:p>
            <a:r>
              <a:rPr lang="en-US" sz="4800" b="1" dirty="0" smtClean="0">
                <a:solidFill>
                  <a:srgbClr val="000090"/>
                </a:solidFill>
                <a:latin typeface="+mn-lt"/>
              </a:rPr>
              <a:t>Free Expression:</a:t>
            </a:r>
            <a:br>
              <a:rPr lang="en-US" sz="4800" b="1" dirty="0" smtClean="0">
                <a:solidFill>
                  <a:srgbClr val="000090"/>
                </a:solidFill>
                <a:latin typeface="+mn-lt"/>
              </a:rPr>
            </a:br>
            <a:r>
              <a:rPr lang="en-US" sz="4800" b="1" dirty="0" smtClean="0">
                <a:solidFill>
                  <a:srgbClr val="000090"/>
                </a:solidFill>
                <a:latin typeface="+mn-lt"/>
              </a:rPr>
              <a:t>The Usual Suspects</a:t>
            </a:r>
            <a:endParaRPr lang="en-US" sz="4800" b="1" dirty="0">
              <a:solidFill>
                <a:srgbClr val="000090"/>
              </a:solidFill>
              <a:latin typeface="+mn-lt"/>
            </a:endParaRPr>
          </a:p>
        </p:txBody>
      </p:sp>
      <p:sp>
        <p:nvSpPr>
          <p:cNvPr id="3" name="Content Placeholder 2"/>
          <p:cNvSpPr>
            <a:spLocks noGrp="1"/>
          </p:cNvSpPr>
          <p:nvPr>
            <p:ph sz="quarter" idx="10"/>
          </p:nvPr>
        </p:nvSpPr>
        <p:spPr>
          <a:xfrm>
            <a:off x="457200" y="1204518"/>
            <a:ext cx="8686800" cy="4911082"/>
          </a:xfrm>
        </p:spPr>
        <p:txBody>
          <a:bodyPr>
            <a:normAutofit/>
          </a:bodyPr>
          <a:lstStyle/>
          <a:p>
            <a:pPr marL="0" indent="0">
              <a:buNone/>
            </a:pPr>
            <a:r>
              <a:rPr lang="en-US" b="1" i="1" dirty="0">
                <a:solidFill>
                  <a:srgbClr val="000000"/>
                </a:solidFill>
                <a:latin typeface="+mn-lt"/>
                <a:hlinkClick r:id="rId2"/>
              </a:rPr>
              <a:t>Winters v. New York</a:t>
            </a:r>
            <a:r>
              <a:rPr lang="en-US" b="1" i="1" dirty="0">
                <a:solidFill>
                  <a:srgbClr val="000000"/>
                </a:solidFill>
                <a:latin typeface="+mn-lt"/>
              </a:rPr>
              <a:t>  </a:t>
            </a:r>
            <a:r>
              <a:rPr lang="en-US" dirty="0">
                <a:solidFill>
                  <a:srgbClr val="000000"/>
                </a:solidFill>
                <a:latin typeface="+mn-lt"/>
              </a:rPr>
              <a:t>68 S. Ct. 665 (U.S. 1948</a:t>
            </a:r>
            <a:r>
              <a:rPr lang="en-US" dirty="0" smtClean="0">
                <a:solidFill>
                  <a:srgbClr val="000000"/>
                </a:solidFill>
                <a:latin typeface="+mn-lt"/>
              </a:rPr>
              <a:t>) – magazine case “</a:t>
            </a:r>
            <a:r>
              <a:rPr lang="en-US" dirty="0" smtClean="0">
                <a:solidFill>
                  <a:srgbClr val="000090"/>
                </a:solidFill>
                <a:latin typeface="+mn-lt"/>
              </a:rPr>
              <a:t>…</a:t>
            </a:r>
            <a:r>
              <a:rPr lang="en-US" dirty="0" smtClean="0">
                <a:solidFill>
                  <a:srgbClr val="000090"/>
                </a:solidFill>
              </a:rPr>
              <a:t>we </a:t>
            </a:r>
            <a:r>
              <a:rPr lang="en-US" dirty="0">
                <a:solidFill>
                  <a:srgbClr val="000090"/>
                </a:solidFill>
              </a:rPr>
              <a:t>find the specification of publications, prohibited from distribution, too uncertain and indefinite to justify the conviction of this petitioner</a:t>
            </a:r>
            <a:r>
              <a:rPr lang="en-US" dirty="0" smtClean="0">
                <a:solidFill>
                  <a:srgbClr val="000090"/>
                </a:solidFill>
              </a:rPr>
              <a:t>.”</a:t>
            </a:r>
          </a:p>
          <a:p>
            <a:pPr marL="0" indent="0">
              <a:buNone/>
            </a:pPr>
            <a:r>
              <a:rPr lang="en-US" b="1" i="1" dirty="0">
                <a:solidFill>
                  <a:srgbClr val="000000"/>
                </a:solidFill>
                <a:hlinkClick r:id="rId3"/>
              </a:rPr>
              <a:t>Montreal v. Arcade Amusements Inc. </a:t>
            </a:r>
            <a:r>
              <a:rPr lang="en-US" dirty="0">
                <a:solidFill>
                  <a:srgbClr val="000000"/>
                </a:solidFill>
              </a:rPr>
              <a:t>[1985] 1 SCR </a:t>
            </a:r>
            <a:r>
              <a:rPr lang="en-US" dirty="0" smtClean="0">
                <a:solidFill>
                  <a:srgbClr val="000000"/>
                </a:solidFill>
              </a:rPr>
              <a:t> </a:t>
            </a:r>
            <a:r>
              <a:rPr lang="en-US" dirty="0">
                <a:solidFill>
                  <a:srgbClr val="000000"/>
                </a:solidFill>
              </a:rPr>
              <a:t>368</a:t>
            </a:r>
            <a:endParaRPr lang="en-US" b="1" dirty="0">
              <a:solidFill>
                <a:srgbClr val="000000"/>
              </a:solidFill>
              <a:hlinkClick r:id="rId4"/>
            </a:endParaRPr>
          </a:p>
          <a:p>
            <a:pPr marL="0" indent="0">
              <a:buNone/>
            </a:pPr>
            <a:r>
              <a:rPr lang="en-US" dirty="0" smtClean="0">
                <a:solidFill>
                  <a:srgbClr val="000000"/>
                </a:solidFill>
              </a:rPr>
              <a:t>B</a:t>
            </a:r>
            <a:r>
              <a:rPr lang="en-US" dirty="0" smtClean="0">
                <a:solidFill>
                  <a:schemeClr val="tx1"/>
                </a:solidFill>
              </a:rPr>
              <a:t>y</a:t>
            </a:r>
            <a:r>
              <a:rPr lang="en-US" dirty="0">
                <a:solidFill>
                  <a:schemeClr val="tx1"/>
                </a:solidFill>
              </a:rPr>
              <a:t>-law of the City of </a:t>
            </a:r>
            <a:r>
              <a:rPr lang="en-US" dirty="0" smtClean="0">
                <a:solidFill>
                  <a:schemeClr val="tx1"/>
                </a:solidFill>
              </a:rPr>
              <a:t>Montréal prohibiting gamers under 18 from being in “amusement arcades”</a:t>
            </a:r>
            <a:r>
              <a:rPr lang="en-US" dirty="0">
                <a:solidFill>
                  <a:schemeClr val="tx1"/>
                </a:solidFill>
              </a:rPr>
              <a:t> </a:t>
            </a:r>
            <a:r>
              <a:rPr lang="en-US" dirty="0" smtClean="0">
                <a:solidFill>
                  <a:schemeClr val="tx1"/>
                </a:solidFill>
              </a:rPr>
              <a:t>was invalid as being discriminatory. </a:t>
            </a:r>
            <a:endParaRPr lang="en-US" b="1" dirty="0">
              <a:solidFill>
                <a:schemeClr val="tx1"/>
              </a:solidFill>
              <a:latin typeface="+mn-lt"/>
              <a:hlinkClick r:id="rId5"/>
            </a:endParaRPr>
          </a:p>
          <a:p>
            <a:pPr marL="0" indent="0">
              <a:buNone/>
            </a:pPr>
            <a:r>
              <a:rPr lang="en-US" b="1" i="1" dirty="0" smtClean="0">
                <a:solidFill>
                  <a:srgbClr val="000000"/>
                </a:solidFill>
                <a:latin typeface="+mn-lt"/>
                <a:hlinkClick r:id="rId6"/>
              </a:rPr>
              <a:t>Brown </a:t>
            </a:r>
            <a:r>
              <a:rPr lang="en-US" b="1" i="1" dirty="0">
                <a:solidFill>
                  <a:srgbClr val="000000"/>
                </a:solidFill>
                <a:latin typeface="+mn-lt"/>
                <a:hlinkClick r:id="rId6"/>
              </a:rPr>
              <a:t>v. Entertainment Merchants Association</a:t>
            </a:r>
            <a:r>
              <a:rPr lang="en-US" b="1" dirty="0">
                <a:solidFill>
                  <a:srgbClr val="000000"/>
                </a:solidFill>
                <a:latin typeface="+mn-lt"/>
                <a:hlinkClick r:id="rId6"/>
              </a:rPr>
              <a:t> </a:t>
            </a:r>
            <a:r>
              <a:rPr lang="en-US" dirty="0" smtClean="0">
                <a:solidFill>
                  <a:srgbClr val="000000"/>
                </a:solidFill>
                <a:latin typeface="+mn-lt"/>
              </a:rPr>
              <a:t>131  </a:t>
            </a:r>
            <a:r>
              <a:rPr lang="en-US" dirty="0">
                <a:solidFill>
                  <a:srgbClr val="000000"/>
                </a:solidFill>
                <a:latin typeface="+mn-lt"/>
              </a:rPr>
              <a:t>S. Ct. 2729 (2011</a:t>
            </a:r>
            <a:r>
              <a:rPr lang="en-US" dirty="0" smtClean="0">
                <a:solidFill>
                  <a:srgbClr val="000000"/>
                </a:solidFill>
                <a:latin typeface="+mn-lt"/>
              </a:rPr>
              <a:t>) - California law banning the sale of violent videogames to anyone under 18: </a:t>
            </a:r>
            <a:r>
              <a:rPr lang="en-US" dirty="0" smtClean="0">
                <a:solidFill>
                  <a:srgbClr val="000090"/>
                </a:solidFill>
                <a:latin typeface="+mn-lt"/>
              </a:rPr>
              <a:t>“</a:t>
            </a:r>
            <a:r>
              <a:rPr lang="en-US" dirty="0" smtClean="0">
                <a:solidFill>
                  <a:srgbClr val="000090"/>
                </a:solidFill>
              </a:rPr>
              <a:t>Like </a:t>
            </a:r>
            <a:r>
              <a:rPr lang="en-US" dirty="0">
                <a:solidFill>
                  <a:srgbClr val="000090"/>
                </a:solidFill>
              </a:rPr>
              <a:t>the protected books, plays, and movies that preceded them, video games communicate ideas—and even social messages—through many familiar literary </a:t>
            </a:r>
            <a:r>
              <a:rPr lang="en-US" dirty="0" smtClean="0">
                <a:solidFill>
                  <a:srgbClr val="000090"/>
                </a:solidFill>
              </a:rPr>
              <a:t>devices…That </a:t>
            </a:r>
            <a:r>
              <a:rPr lang="en-US" dirty="0">
                <a:solidFill>
                  <a:srgbClr val="000090"/>
                </a:solidFill>
              </a:rPr>
              <a:t>suffices to confer First Amendment protection</a:t>
            </a:r>
            <a:r>
              <a:rPr lang="en-US" dirty="0" smtClean="0">
                <a:solidFill>
                  <a:srgbClr val="000090"/>
                </a:solidFill>
              </a:rPr>
              <a:t>.”</a:t>
            </a:r>
            <a:endParaRPr lang="en-US" dirty="0" smtClean="0">
              <a:solidFill>
                <a:srgbClr val="000090"/>
              </a:solidFill>
              <a:latin typeface="+mn-lt"/>
            </a:endParaRPr>
          </a:p>
          <a:p>
            <a:pPr marL="0" indent="0">
              <a:buNone/>
            </a:pPr>
            <a:endParaRPr lang="en-US" b="1" dirty="0">
              <a:solidFill>
                <a:srgbClr val="000000"/>
              </a:solidFill>
              <a:latin typeface="+mn-lt"/>
            </a:endParaRPr>
          </a:p>
          <a:p>
            <a:pPr marL="0" indent="0">
              <a:buNone/>
            </a:pPr>
            <a:endParaRPr lang="en-US" dirty="0"/>
          </a:p>
        </p:txBody>
      </p:sp>
    </p:spTree>
    <p:extLst>
      <p:ext uri="{BB962C8B-B14F-4D97-AF65-F5344CB8AC3E}">
        <p14:creationId xmlns:p14="http://schemas.microsoft.com/office/powerpoint/2010/main" val="11032521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293077"/>
            <a:ext cx="8229600" cy="5433057"/>
          </a:xfrm>
        </p:spPr>
        <p:txBody>
          <a:bodyPr>
            <a:normAutofit/>
          </a:bodyPr>
          <a:lstStyle/>
          <a:p>
            <a:pPr marL="0" indent="0">
              <a:buNone/>
            </a:pPr>
            <a:r>
              <a:rPr lang="en-US" sz="6600" b="1" dirty="0" smtClean="0">
                <a:solidFill>
                  <a:srgbClr val="FFFF00"/>
                </a:solidFill>
                <a:latin typeface="+mn-lt"/>
              </a:rPr>
              <a:t>    AN EXERCISE</a:t>
            </a:r>
          </a:p>
          <a:p>
            <a:pPr marL="0" indent="0">
              <a:buNone/>
            </a:pPr>
            <a:r>
              <a:rPr lang="en-US" sz="6600" b="1" dirty="0" smtClean="0">
                <a:solidFill>
                  <a:srgbClr val="FFFF00"/>
                </a:solidFill>
                <a:latin typeface="+mn-lt"/>
              </a:rPr>
              <a:t>  (or an </a:t>
            </a:r>
            <a:r>
              <a:rPr lang="en-US" sz="6600" b="1" dirty="0" err="1" smtClean="0">
                <a:solidFill>
                  <a:srgbClr val="FFFF00"/>
                </a:solidFill>
                <a:latin typeface="+mn-lt"/>
              </a:rPr>
              <a:t>ex</a:t>
            </a:r>
            <a:r>
              <a:rPr lang="en-US" sz="6600" b="1" dirty="0" err="1" smtClean="0">
                <a:solidFill>
                  <a:srgbClr val="FF0000"/>
                </a:solidFill>
                <a:latin typeface="+mn-lt"/>
              </a:rPr>
              <a:t>o</a:t>
            </a:r>
            <a:r>
              <a:rPr lang="en-US" sz="6600" b="1" dirty="0" err="1" smtClean="0">
                <a:solidFill>
                  <a:srgbClr val="FFFF00"/>
                </a:solidFill>
                <a:latin typeface="+mn-lt"/>
              </a:rPr>
              <a:t>rcis</a:t>
            </a:r>
            <a:r>
              <a:rPr lang="en-US" sz="6600" b="1" dirty="0" smtClean="0">
                <a:solidFill>
                  <a:srgbClr val="FFFF00"/>
                </a:solidFill>
                <a:latin typeface="+mn-lt"/>
              </a:rPr>
              <a:t>-</a:t>
            </a:r>
            <a:r>
              <a:rPr lang="en-US" sz="6600" b="1" dirty="0" smtClean="0">
                <a:solidFill>
                  <a:srgbClr val="FF0000"/>
                </a:solidFill>
                <a:latin typeface="+mn-lt"/>
              </a:rPr>
              <a:t>m</a:t>
            </a:r>
            <a:r>
              <a:rPr lang="en-US" sz="6600" b="1" dirty="0" smtClean="0">
                <a:solidFill>
                  <a:srgbClr val="FFFF00"/>
                </a:solidFill>
                <a:latin typeface="+mn-lt"/>
              </a:rPr>
              <a:t>) </a:t>
            </a:r>
            <a:endParaRPr lang="en-US" sz="6600" b="1" dirty="0">
              <a:solidFill>
                <a:srgbClr val="FFFF00"/>
              </a:solidFill>
              <a:latin typeface="+mn-lt"/>
            </a:endParaRPr>
          </a:p>
        </p:txBody>
      </p:sp>
      <p:pic>
        <p:nvPicPr>
          <p:cNvPr id="2" name="Picture 1" descr="220px-Exorcist_ver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4123" y="2269836"/>
            <a:ext cx="2429332" cy="3621914"/>
          </a:xfrm>
          <a:prstGeom prst="rect">
            <a:avLst/>
          </a:prstGeom>
        </p:spPr>
      </p:pic>
    </p:spTree>
    <p:extLst>
      <p:ext uri="{BB962C8B-B14F-4D97-AF65-F5344CB8AC3E}">
        <p14:creationId xmlns:p14="http://schemas.microsoft.com/office/powerpoint/2010/main" val="42638208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r>
              <a:rPr lang="en-US" b="1" i="1" dirty="0" smtClean="0">
                <a:latin typeface="Apple Chancery"/>
                <a:cs typeface="Apple Chancery"/>
              </a:rPr>
              <a:t>    </a:t>
            </a:r>
            <a:r>
              <a:rPr lang="en-US" sz="4800" b="1" i="1" dirty="0" smtClean="0">
                <a:solidFill>
                  <a:srgbClr val="558ED5"/>
                </a:solidFill>
                <a:latin typeface="Apple Chancery"/>
                <a:cs typeface="Apple Chancery"/>
              </a:rPr>
              <a:t>Please Self Identify</a:t>
            </a:r>
            <a:r>
              <a:rPr lang="en-US" sz="4800" dirty="0" smtClean="0">
                <a:solidFill>
                  <a:srgbClr val="558ED5"/>
                </a:solidFill>
              </a:rPr>
              <a:t> </a:t>
            </a:r>
            <a:r>
              <a:rPr lang="en-US" sz="4800" dirty="0" smtClean="0"/>
              <a:t> </a:t>
            </a:r>
            <a:r>
              <a:rPr lang="en-US" dirty="0" smtClean="0"/>
              <a:t> </a:t>
            </a:r>
            <a:endParaRPr lang="en-US" dirty="0"/>
          </a:p>
        </p:txBody>
      </p:sp>
      <p:sp>
        <p:nvSpPr>
          <p:cNvPr id="3" name="Content Placeholder 2"/>
          <p:cNvSpPr>
            <a:spLocks noGrp="1"/>
          </p:cNvSpPr>
          <p:nvPr>
            <p:ph sz="quarter" idx="10"/>
          </p:nvPr>
        </p:nvSpPr>
        <p:spPr>
          <a:xfrm>
            <a:off x="457200" y="1408134"/>
            <a:ext cx="8229600" cy="4687866"/>
          </a:xfrm>
        </p:spPr>
        <p:txBody>
          <a:bodyPr>
            <a:normAutofit/>
          </a:bodyPr>
          <a:lstStyle/>
          <a:p>
            <a:pPr marL="0" indent="0">
              <a:buNone/>
            </a:pPr>
            <a:r>
              <a:rPr lang="en-US" sz="6000" b="1" dirty="0" smtClean="0">
                <a:solidFill>
                  <a:schemeClr val="tx1"/>
                </a:solidFill>
                <a:latin typeface="American Typewriter"/>
                <a:cs typeface="American Typewriter"/>
              </a:rPr>
              <a:t>         </a:t>
            </a:r>
            <a:r>
              <a:rPr lang="en-US" sz="7200" b="1" dirty="0" smtClean="0">
                <a:solidFill>
                  <a:srgbClr val="FFFFFF"/>
                </a:solidFill>
                <a:latin typeface="American Typewriter"/>
                <a:cs typeface="American Typewriter"/>
              </a:rPr>
              <a:t>CREATOR</a:t>
            </a:r>
          </a:p>
          <a:p>
            <a:pPr marL="0" indent="0">
              <a:buNone/>
            </a:pPr>
            <a:r>
              <a:rPr lang="en-US" sz="7200" b="1" dirty="0">
                <a:solidFill>
                  <a:schemeClr val="tx1"/>
                </a:solidFill>
                <a:latin typeface="American Typewriter"/>
                <a:cs typeface="American Typewriter"/>
              </a:rPr>
              <a:t> </a:t>
            </a:r>
            <a:r>
              <a:rPr lang="en-US" sz="7200" b="1" dirty="0" smtClean="0">
                <a:solidFill>
                  <a:schemeClr val="tx1"/>
                </a:solidFill>
                <a:latin typeface="American Typewriter"/>
                <a:cs typeface="American Typewriter"/>
              </a:rPr>
              <a:t>             </a:t>
            </a:r>
            <a:r>
              <a:rPr lang="en-US" sz="7200" b="1" dirty="0">
                <a:solidFill>
                  <a:schemeClr val="tx1"/>
                </a:solidFill>
                <a:latin typeface="American Typewriter"/>
                <a:cs typeface="American Typewriter"/>
              </a:rPr>
              <a:t> </a:t>
            </a:r>
            <a:r>
              <a:rPr lang="en-US" sz="7200" b="1" dirty="0" smtClean="0">
                <a:solidFill>
                  <a:srgbClr val="FF0000"/>
                </a:solidFill>
                <a:latin typeface="American Typewriter"/>
                <a:cs typeface="American Typewriter"/>
              </a:rPr>
              <a:t>or</a:t>
            </a:r>
          </a:p>
          <a:p>
            <a:pPr marL="0" indent="0">
              <a:buNone/>
            </a:pPr>
            <a:r>
              <a:rPr lang="en-US" sz="7200" b="1" dirty="0" smtClean="0">
                <a:solidFill>
                  <a:schemeClr val="tx1"/>
                </a:solidFill>
                <a:latin typeface="American Typewriter"/>
                <a:cs typeface="American Typewriter"/>
              </a:rPr>
              <a:t>     </a:t>
            </a:r>
            <a:r>
              <a:rPr lang="en-US" sz="7200" b="1" dirty="0" smtClean="0">
                <a:solidFill>
                  <a:srgbClr val="FFFFFF"/>
                </a:solidFill>
                <a:latin typeface="American Typewriter"/>
                <a:cs typeface="American Typewriter"/>
              </a:rPr>
              <a:t>CONNECTOR</a:t>
            </a:r>
          </a:p>
          <a:p>
            <a:pPr marL="0" indent="0">
              <a:buNone/>
            </a:pPr>
            <a:endParaRPr lang="en-US" b="1" dirty="0" smtClean="0">
              <a:solidFill>
                <a:schemeClr val="tx1"/>
              </a:solidFill>
              <a:latin typeface="American Typewriter"/>
              <a:cs typeface="American Typewriter"/>
            </a:endParaRPr>
          </a:p>
          <a:p>
            <a:pPr marL="0" indent="0">
              <a:buNone/>
            </a:pPr>
            <a:r>
              <a:rPr lang="en-US" b="1" dirty="0" smtClean="0">
                <a:solidFill>
                  <a:schemeClr val="tx1"/>
                </a:solidFill>
                <a:latin typeface="American Typewriter"/>
                <a:cs typeface="American Typewriter"/>
              </a:rPr>
              <a:t>                       </a:t>
            </a:r>
            <a:endParaRPr lang="en-US" b="1" dirty="0">
              <a:solidFill>
                <a:srgbClr val="008000"/>
              </a:solidFill>
              <a:latin typeface="Apple Chancery"/>
              <a:cs typeface="Apple Chancery"/>
            </a:endParaRPr>
          </a:p>
        </p:txBody>
      </p:sp>
    </p:spTree>
    <p:extLst>
      <p:ext uri="{BB962C8B-B14F-4D97-AF65-F5344CB8AC3E}">
        <p14:creationId xmlns:p14="http://schemas.microsoft.com/office/powerpoint/2010/main" val="98024013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26593"/>
            <a:ext cx="8229600" cy="1081541"/>
          </a:xfrm>
        </p:spPr>
        <p:txBody>
          <a:bodyPr>
            <a:normAutofit/>
          </a:bodyPr>
          <a:lstStyle/>
          <a:p>
            <a:r>
              <a:rPr lang="en-US" b="1" dirty="0" smtClean="0">
                <a:solidFill>
                  <a:srgbClr val="FFFFFF"/>
                </a:solidFill>
                <a:latin typeface="American Typewriter"/>
                <a:cs typeface="American Typewriter"/>
              </a:rPr>
              <a:t>  </a:t>
            </a:r>
            <a:r>
              <a:rPr lang="en-US" sz="6000" b="1" dirty="0" smtClean="0">
                <a:solidFill>
                  <a:srgbClr val="FFFFFF"/>
                </a:solidFill>
                <a:latin typeface="American Typewriter"/>
                <a:cs typeface="American Typewriter"/>
              </a:rPr>
              <a:t>Who is a CREATOR?</a:t>
            </a:r>
            <a:endParaRPr lang="en-US" sz="6000" dirty="0">
              <a:solidFill>
                <a:srgbClr val="FFFFFF"/>
              </a:solidFill>
            </a:endParaRPr>
          </a:p>
        </p:txBody>
      </p:sp>
      <p:sp>
        <p:nvSpPr>
          <p:cNvPr id="3" name="Content Placeholder 2"/>
          <p:cNvSpPr>
            <a:spLocks noGrp="1"/>
          </p:cNvSpPr>
          <p:nvPr>
            <p:ph sz="quarter" idx="10"/>
          </p:nvPr>
        </p:nvSpPr>
        <p:spPr/>
        <p:txBody>
          <a:bodyPr/>
          <a:lstStyle/>
          <a:p>
            <a:pPr marL="0" indent="0">
              <a:buNone/>
            </a:pPr>
            <a:endParaRPr lang="en-US" sz="4000" dirty="0" smtClean="0">
              <a:solidFill>
                <a:srgbClr val="0000FF"/>
              </a:solidFill>
            </a:endParaRPr>
          </a:p>
          <a:p>
            <a:pPr marL="0" indent="0">
              <a:buNone/>
            </a:pPr>
            <a:r>
              <a:rPr lang="en-US" sz="3600" dirty="0" smtClean="0">
                <a:solidFill>
                  <a:srgbClr val="FFFF00"/>
                </a:solidFill>
              </a:rPr>
              <a:t>“</a:t>
            </a:r>
            <a:r>
              <a:rPr lang="en-US" sz="3600" dirty="0">
                <a:solidFill>
                  <a:srgbClr val="FFFF00"/>
                </a:solidFill>
              </a:rPr>
              <a:t>T</a:t>
            </a:r>
            <a:r>
              <a:rPr lang="en-US" sz="3600" i="1" dirty="0">
                <a:solidFill>
                  <a:srgbClr val="FFFF00"/>
                </a:solidFill>
              </a:rPr>
              <a:t>he creative is the place where no one else has ever been. You have to leave the city of your comfort and go into the wilderness of your intuition. What you’ll discover will be wonderful. </a:t>
            </a:r>
            <a:r>
              <a:rPr lang="en-US" sz="3600" b="1" i="1" dirty="0">
                <a:solidFill>
                  <a:srgbClr val="FFFF00"/>
                </a:solidFill>
              </a:rPr>
              <a:t>What you’ll discover is yourself</a:t>
            </a:r>
            <a:r>
              <a:rPr lang="en-US" sz="3600" dirty="0">
                <a:solidFill>
                  <a:srgbClr val="FFFF00"/>
                </a:solidFill>
              </a:rPr>
              <a:t>.”</a:t>
            </a:r>
          </a:p>
          <a:p>
            <a:endParaRPr lang="en-US" dirty="0"/>
          </a:p>
        </p:txBody>
      </p:sp>
    </p:spTree>
    <p:extLst>
      <p:ext uri="{BB962C8B-B14F-4D97-AF65-F5344CB8AC3E}">
        <p14:creationId xmlns:p14="http://schemas.microsoft.com/office/powerpoint/2010/main" val="13821892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075615" cy="1558869"/>
          </a:xfrm>
        </p:spPr>
        <p:txBody>
          <a:bodyPr>
            <a:noAutofit/>
          </a:bodyPr>
          <a:lstStyle/>
          <a:p>
            <a:r>
              <a:rPr lang="en-US" sz="6000" b="1" dirty="0" smtClean="0">
                <a:solidFill>
                  <a:srgbClr val="FFFFFF"/>
                </a:solidFill>
                <a:latin typeface="American Typewriter"/>
                <a:cs typeface="American Typewriter"/>
              </a:rPr>
              <a:t>Who is a CONNECTOR?</a:t>
            </a:r>
            <a:endParaRPr lang="en-US" sz="6000" dirty="0">
              <a:solidFill>
                <a:srgbClr val="FFFFFF"/>
              </a:solidFill>
            </a:endParaRPr>
          </a:p>
        </p:txBody>
      </p:sp>
      <p:sp>
        <p:nvSpPr>
          <p:cNvPr id="3" name="Content Placeholder 2"/>
          <p:cNvSpPr>
            <a:spLocks noGrp="1"/>
          </p:cNvSpPr>
          <p:nvPr>
            <p:ph sz="quarter" idx="10"/>
          </p:nvPr>
        </p:nvSpPr>
        <p:spPr>
          <a:xfrm>
            <a:off x="322384" y="1558870"/>
            <a:ext cx="8821615" cy="4449208"/>
          </a:xfrm>
        </p:spPr>
        <p:txBody>
          <a:bodyPr>
            <a:noAutofit/>
          </a:bodyPr>
          <a:lstStyle/>
          <a:p>
            <a:pPr marL="0" indent="0">
              <a:buNone/>
            </a:pPr>
            <a:r>
              <a:rPr lang="en-US" sz="3600" i="1" dirty="0" smtClean="0">
                <a:solidFill>
                  <a:srgbClr val="FFFF00"/>
                </a:solidFill>
              </a:rPr>
              <a:t>“</a:t>
            </a:r>
            <a:r>
              <a:rPr lang="en-US" sz="3600" b="1" i="1" dirty="0" smtClean="0">
                <a:solidFill>
                  <a:srgbClr val="FFFF00"/>
                </a:solidFill>
              </a:rPr>
              <a:t>Creativity </a:t>
            </a:r>
            <a:r>
              <a:rPr lang="en-US" sz="3600" b="1" i="1" dirty="0">
                <a:solidFill>
                  <a:srgbClr val="FFFF00"/>
                </a:solidFill>
              </a:rPr>
              <a:t>is just connecting things</a:t>
            </a:r>
            <a:r>
              <a:rPr lang="en-US" sz="3600" dirty="0">
                <a:solidFill>
                  <a:srgbClr val="FFFF00"/>
                </a:solidFill>
              </a:rPr>
              <a:t>. When you ask creative people how they did something, they feel a little guilty because they didn't really </a:t>
            </a:r>
            <a:r>
              <a:rPr lang="en-US" sz="3600" i="1" dirty="0">
                <a:solidFill>
                  <a:srgbClr val="FFFF00"/>
                </a:solidFill>
              </a:rPr>
              <a:t>do</a:t>
            </a:r>
            <a:r>
              <a:rPr lang="en-US" sz="3600" dirty="0">
                <a:solidFill>
                  <a:srgbClr val="FFFF00"/>
                </a:solidFill>
              </a:rPr>
              <a:t> it, they just </a:t>
            </a:r>
            <a:r>
              <a:rPr lang="en-US" sz="3600" i="1" dirty="0">
                <a:solidFill>
                  <a:srgbClr val="FFFF00"/>
                </a:solidFill>
              </a:rPr>
              <a:t>saw</a:t>
            </a:r>
            <a:r>
              <a:rPr lang="en-US" sz="3600" dirty="0">
                <a:solidFill>
                  <a:srgbClr val="FFFF00"/>
                </a:solidFill>
              </a:rPr>
              <a:t> something. It seemed obvious to them after a while. That's because they were able to connect experiences they've had and synthesize new things</a:t>
            </a:r>
            <a:r>
              <a:rPr lang="en-US" sz="3600" dirty="0" smtClean="0">
                <a:solidFill>
                  <a:srgbClr val="FFFF00"/>
                </a:solidFill>
              </a:rPr>
              <a:t>.” </a:t>
            </a:r>
            <a:endParaRPr lang="en-US" sz="3600" dirty="0">
              <a:solidFill>
                <a:srgbClr val="FFFF00"/>
              </a:solidFill>
            </a:endParaRPr>
          </a:p>
        </p:txBody>
      </p:sp>
    </p:spTree>
    <p:extLst>
      <p:ext uri="{BB962C8B-B14F-4D97-AF65-F5344CB8AC3E}">
        <p14:creationId xmlns:p14="http://schemas.microsoft.com/office/powerpoint/2010/main" val="25125955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r>
              <a:rPr lang="en-US" b="1" i="1" dirty="0" smtClean="0">
                <a:latin typeface="Apple Chancery"/>
                <a:cs typeface="Apple Chancery"/>
              </a:rPr>
              <a:t>    </a:t>
            </a:r>
            <a:r>
              <a:rPr lang="en-US" sz="4800" b="1" i="1" dirty="0" smtClean="0">
                <a:solidFill>
                  <a:srgbClr val="558ED5"/>
                </a:solidFill>
                <a:latin typeface="Apple Chancery"/>
                <a:cs typeface="Apple Chancery"/>
              </a:rPr>
              <a:t>Please Self Identify</a:t>
            </a:r>
            <a:r>
              <a:rPr lang="en-US" sz="4800" dirty="0" smtClean="0">
                <a:solidFill>
                  <a:srgbClr val="558ED5"/>
                </a:solidFill>
              </a:rPr>
              <a:t> </a:t>
            </a:r>
            <a:r>
              <a:rPr lang="en-US" sz="4800" dirty="0" smtClean="0"/>
              <a:t> </a:t>
            </a:r>
            <a:r>
              <a:rPr lang="en-US" dirty="0" smtClean="0"/>
              <a:t> </a:t>
            </a:r>
            <a:endParaRPr lang="en-US" dirty="0"/>
          </a:p>
        </p:txBody>
      </p:sp>
      <p:sp>
        <p:nvSpPr>
          <p:cNvPr id="3" name="Content Placeholder 2"/>
          <p:cNvSpPr>
            <a:spLocks noGrp="1"/>
          </p:cNvSpPr>
          <p:nvPr>
            <p:ph sz="quarter" idx="10"/>
          </p:nvPr>
        </p:nvSpPr>
        <p:spPr>
          <a:xfrm>
            <a:off x="457200" y="1408134"/>
            <a:ext cx="8229600" cy="4687866"/>
          </a:xfrm>
        </p:spPr>
        <p:txBody>
          <a:bodyPr>
            <a:normAutofit/>
          </a:bodyPr>
          <a:lstStyle/>
          <a:p>
            <a:pPr marL="0" indent="0">
              <a:buNone/>
            </a:pPr>
            <a:r>
              <a:rPr lang="en-US" sz="6000" b="1" dirty="0" smtClean="0">
                <a:solidFill>
                  <a:schemeClr val="tx1"/>
                </a:solidFill>
                <a:latin typeface="American Typewriter"/>
                <a:cs typeface="American Typewriter"/>
              </a:rPr>
              <a:t>         </a:t>
            </a:r>
            <a:r>
              <a:rPr lang="en-US" sz="7200" b="1" dirty="0" smtClean="0">
                <a:solidFill>
                  <a:srgbClr val="FFFFFF"/>
                </a:solidFill>
                <a:latin typeface="American Typewriter"/>
                <a:cs typeface="American Typewriter"/>
              </a:rPr>
              <a:t>CREATOR</a:t>
            </a:r>
          </a:p>
          <a:p>
            <a:pPr marL="0" indent="0">
              <a:buNone/>
            </a:pPr>
            <a:r>
              <a:rPr lang="en-US" sz="7200" b="1" dirty="0">
                <a:solidFill>
                  <a:schemeClr val="tx1"/>
                </a:solidFill>
                <a:latin typeface="American Typewriter"/>
                <a:cs typeface="American Typewriter"/>
              </a:rPr>
              <a:t> </a:t>
            </a:r>
            <a:r>
              <a:rPr lang="en-US" sz="7200" b="1" dirty="0" smtClean="0">
                <a:solidFill>
                  <a:schemeClr val="tx1"/>
                </a:solidFill>
                <a:latin typeface="American Typewriter"/>
                <a:cs typeface="American Typewriter"/>
              </a:rPr>
              <a:t>             </a:t>
            </a:r>
            <a:r>
              <a:rPr lang="en-US" sz="7200" b="1" dirty="0">
                <a:solidFill>
                  <a:schemeClr val="tx1"/>
                </a:solidFill>
                <a:latin typeface="American Typewriter"/>
                <a:cs typeface="American Typewriter"/>
              </a:rPr>
              <a:t> </a:t>
            </a:r>
            <a:r>
              <a:rPr lang="en-US" sz="7200" b="1" dirty="0" smtClean="0">
                <a:solidFill>
                  <a:srgbClr val="FF0000"/>
                </a:solidFill>
                <a:latin typeface="American Typewriter"/>
                <a:cs typeface="American Typewriter"/>
              </a:rPr>
              <a:t>or</a:t>
            </a:r>
          </a:p>
          <a:p>
            <a:pPr marL="0" indent="0">
              <a:buNone/>
            </a:pPr>
            <a:r>
              <a:rPr lang="en-US" sz="7200" b="1" dirty="0" smtClean="0">
                <a:solidFill>
                  <a:schemeClr val="tx1"/>
                </a:solidFill>
                <a:latin typeface="American Typewriter"/>
                <a:cs typeface="American Typewriter"/>
              </a:rPr>
              <a:t>     </a:t>
            </a:r>
            <a:r>
              <a:rPr lang="en-US" sz="7200" b="1" dirty="0" smtClean="0">
                <a:solidFill>
                  <a:srgbClr val="FFFFFF"/>
                </a:solidFill>
                <a:latin typeface="American Typewriter"/>
                <a:cs typeface="American Typewriter"/>
              </a:rPr>
              <a:t>CONNECTOR</a:t>
            </a:r>
          </a:p>
          <a:p>
            <a:pPr marL="0" indent="0">
              <a:buNone/>
            </a:pPr>
            <a:endParaRPr lang="en-US" b="1" dirty="0" smtClean="0">
              <a:solidFill>
                <a:schemeClr val="tx1"/>
              </a:solidFill>
              <a:latin typeface="American Typewriter"/>
              <a:cs typeface="American Typewriter"/>
            </a:endParaRPr>
          </a:p>
          <a:p>
            <a:pPr marL="0" indent="0">
              <a:buNone/>
            </a:pPr>
            <a:r>
              <a:rPr lang="en-US" b="1" dirty="0" smtClean="0">
                <a:solidFill>
                  <a:schemeClr val="tx1"/>
                </a:solidFill>
                <a:latin typeface="American Typewriter"/>
                <a:cs typeface="American Typewriter"/>
              </a:rPr>
              <a:t>                       </a:t>
            </a:r>
            <a:endParaRPr lang="en-US" b="1" dirty="0">
              <a:solidFill>
                <a:srgbClr val="008000"/>
              </a:solidFill>
              <a:latin typeface="Apple Chancery"/>
              <a:cs typeface="Apple Chancery"/>
            </a:endParaRPr>
          </a:p>
        </p:txBody>
      </p:sp>
    </p:spTree>
    <p:extLst>
      <p:ext uri="{BB962C8B-B14F-4D97-AF65-F5344CB8AC3E}">
        <p14:creationId xmlns:p14="http://schemas.microsoft.com/office/powerpoint/2010/main" val="278116263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4274"/>
            <a:ext cx="8686800" cy="1016000"/>
          </a:xfrm>
        </p:spPr>
        <p:txBody>
          <a:bodyPr>
            <a:normAutofit/>
          </a:bodyPr>
          <a:lstStyle/>
          <a:p>
            <a:r>
              <a:rPr lang="en-US" sz="4800" dirty="0" smtClean="0">
                <a:solidFill>
                  <a:srgbClr val="FFFF00"/>
                </a:solidFill>
                <a:latin typeface="+mn-lt"/>
              </a:rPr>
              <a:t>For </a:t>
            </a:r>
            <a:r>
              <a:rPr lang="en-US" sz="4800" dirty="0" err="1" smtClean="0">
                <a:solidFill>
                  <a:srgbClr val="FFFF00"/>
                </a:solidFill>
                <a:latin typeface="+mn-lt"/>
              </a:rPr>
              <a:t>NoW</a:t>
            </a:r>
            <a:r>
              <a:rPr lang="en-US" sz="4800" dirty="0" smtClean="0">
                <a:solidFill>
                  <a:srgbClr val="FFFF00"/>
                </a:solidFill>
                <a:latin typeface="+mn-lt"/>
              </a:rPr>
              <a:t> click-through emails..</a:t>
            </a:r>
            <a:endParaRPr lang="en-US" sz="4800" dirty="0">
              <a:solidFill>
                <a:srgbClr val="FFFF00"/>
              </a:solidFill>
              <a:latin typeface="+mn-lt"/>
            </a:endParaRPr>
          </a:p>
        </p:txBody>
      </p:sp>
      <p:pic>
        <p:nvPicPr>
          <p:cNvPr id="4" name="Content Placeholder 3" descr="Screen Shot 2015-09-21 at 12.38.58 P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1011" r="-1287"/>
          <a:stretch/>
        </p:blipFill>
        <p:spPr>
          <a:xfrm>
            <a:off x="1311491" y="1030274"/>
            <a:ext cx="6435714" cy="4836664"/>
          </a:xfrm>
        </p:spPr>
      </p:pic>
    </p:spTree>
    <p:extLst>
      <p:ext uri="{BB962C8B-B14F-4D97-AF65-F5344CB8AC3E}">
        <p14:creationId xmlns:p14="http://schemas.microsoft.com/office/powerpoint/2010/main" val="3240747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99100"/>
            <a:ext cx="9144000" cy="780132"/>
          </a:xfrm>
        </p:spPr>
        <p:txBody>
          <a:bodyPr>
            <a:normAutofit fontScale="90000"/>
          </a:bodyPr>
          <a:lstStyle/>
          <a:p>
            <a:r>
              <a:rPr lang="en-US" dirty="0" smtClean="0">
                <a:solidFill>
                  <a:schemeClr val="bg1"/>
                </a:solidFill>
              </a:rPr>
              <a:t> </a:t>
            </a:r>
            <a:r>
              <a:rPr lang="en-US" sz="4900" dirty="0" smtClean="0">
                <a:solidFill>
                  <a:schemeClr val="bg1"/>
                </a:solidFill>
                <a:latin typeface="+mn-lt"/>
              </a:rPr>
              <a:t>“</a:t>
            </a:r>
            <a:r>
              <a:rPr lang="en-US" sz="4900" b="1" i="1" dirty="0" smtClean="0">
                <a:solidFill>
                  <a:srgbClr val="FFFF00"/>
                </a:solidFill>
                <a:latin typeface="+mn-lt"/>
              </a:rPr>
              <a:t>Connecting</a:t>
            </a:r>
            <a:r>
              <a:rPr lang="en-US" sz="4900" dirty="0" smtClean="0">
                <a:solidFill>
                  <a:srgbClr val="FFFFFF"/>
                </a:solidFill>
                <a:latin typeface="+mn-lt"/>
              </a:rPr>
              <a:t>”(remixing)</a:t>
            </a:r>
            <a:endParaRPr lang="en-US" sz="4900" dirty="0">
              <a:solidFill>
                <a:srgbClr val="FFFFFF"/>
              </a:solidFill>
              <a:latin typeface="+mn-lt"/>
            </a:endParaRPr>
          </a:p>
        </p:txBody>
      </p:sp>
      <p:sp>
        <p:nvSpPr>
          <p:cNvPr id="3" name="Content Placeholder 2"/>
          <p:cNvSpPr>
            <a:spLocks noGrp="1"/>
          </p:cNvSpPr>
          <p:nvPr>
            <p:ph sz="quarter" idx="10"/>
          </p:nvPr>
        </p:nvSpPr>
        <p:spPr>
          <a:xfrm>
            <a:off x="273538" y="918309"/>
            <a:ext cx="8870462" cy="5021383"/>
          </a:xfrm>
        </p:spPr>
        <p:txBody>
          <a:bodyPr>
            <a:normAutofit fontScale="55000" lnSpcReduction="20000"/>
          </a:bodyPr>
          <a:lstStyle/>
          <a:p>
            <a:pPr marL="0" indent="0">
              <a:lnSpc>
                <a:spcPct val="110000"/>
              </a:lnSpc>
              <a:buNone/>
            </a:pPr>
            <a:r>
              <a:rPr lang="en-US" sz="3200" dirty="0" smtClean="0">
                <a:solidFill>
                  <a:srgbClr val="FFFFFF"/>
                </a:solidFill>
                <a:latin typeface="+mn-lt"/>
              </a:rPr>
              <a:t>*“If </a:t>
            </a:r>
            <a:r>
              <a:rPr lang="en-US" sz="3200" dirty="0">
                <a:solidFill>
                  <a:srgbClr val="FFFFFF"/>
                </a:solidFill>
                <a:latin typeface="+mn-lt"/>
              </a:rPr>
              <a:t>you wish to make an apple pie from scratch, </a:t>
            </a:r>
            <a:r>
              <a:rPr lang="en-US" sz="3200" dirty="0" smtClean="0">
                <a:solidFill>
                  <a:srgbClr val="FFFFFF"/>
                </a:solidFill>
                <a:latin typeface="+mn-lt"/>
              </a:rPr>
              <a:t>you </a:t>
            </a:r>
            <a:r>
              <a:rPr lang="en-US" sz="3200" dirty="0">
                <a:solidFill>
                  <a:srgbClr val="FFFFFF"/>
                </a:solidFill>
                <a:latin typeface="+mn-lt"/>
              </a:rPr>
              <a:t>must first invent the universe</a:t>
            </a:r>
            <a:r>
              <a:rPr lang="en-US" sz="3200" dirty="0" smtClean="0">
                <a:solidFill>
                  <a:srgbClr val="FFFFFF"/>
                </a:solidFill>
                <a:latin typeface="+mn-lt"/>
              </a:rPr>
              <a:t>.” – Carl Sagan</a:t>
            </a:r>
          </a:p>
          <a:p>
            <a:pPr marL="0" indent="0">
              <a:lnSpc>
                <a:spcPct val="110000"/>
              </a:lnSpc>
              <a:buNone/>
            </a:pPr>
            <a:endParaRPr lang="en-US" sz="2200" dirty="0" smtClean="0"/>
          </a:p>
          <a:p>
            <a:pPr marL="0" indent="0">
              <a:lnSpc>
                <a:spcPct val="110000"/>
              </a:lnSpc>
              <a:buNone/>
            </a:pPr>
            <a:r>
              <a:rPr lang="en-US" sz="2900" b="1" i="1" dirty="0" smtClean="0">
                <a:solidFill>
                  <a:srgbClr val="FFFFFF"/>
                </a:solidFill>
                <a:latin typeface="+mn-lt"/>
              </a:rPr>
              <a:t>* “</a:t>
            </a:r>
            <a:r>
              <a:rPr lang="en-US" sz="2900" b="1" i="1" dirty="0" smtClean="0">
                <a:solidFill>
                  <a:srgbClr val="FFFF00"/>
                </a:solidFill>
                <a:latin typeface="+mn-lt"/>
              </a:rPr>
              <a:t>Creativity is just connecting things</a:t>
            </a:r>
            <a:r>
              <a:rPr lang="en-US" sz="2900" dirty="0" smtClean="0">
                <a:solidFill>
                  <a:srgbClr val="FFFF00"/>
                </a:solidFill>
                <a:latin typeface="+mn-lt"/>
              </a:rPr>
              <a:t>. </a:t>
            </a:r>
            <a:r>
              <a:rPr lang="en-US" sz="2900" dirty="0" smtClean="0">
                <a:solidFill>
                  <a:srgbClr val="FFFFFF"/>
                </a:solidFill>
                <a:latin typeface="+mn-lt"/>
              </a:rPr>
              <a:t>When you ask creative people how </a:t>
            </a:r>
          </a:p>
          <a:p>
            <a:pPr marL="0" indent="0">
              <a:lnSpc>
                <a:spcPct val="110000"/>
              </a:lnSpc>
              <a:buNone/>
            </a:pPr>
            <a:r>
              <a:rPr lang="en-US" sz="2900" dirty="0" smtClean="0">
                <a:solidFill>
                  <a:srgbClr val="FFFFFF"/>
                </a:solidFill>
                <a:latin typeface="+mn-lt"/>
              </a:rPr>
              <a:t>they did something, they feel a little guilty because they didn't really </a:t>
            </a:r>
            <a:r>
              <a:rPr lang="en-US" sz="2900" i="1" dirty="0" smtClean="0">
                <a:solidFill>
                  <a:srgbClr val="FFFFFF"/>
                </a:solidFill>
                <a:latin typeface="+mn-lt"/>
              </a:rPr>
              <a:t>do</a:t>
            </a:r>
            <a:r>
              <a:rPr lang="en-US" sz="2900" dirty="0" smtClean="0">
                <a:solidFill>
                  <a:srgbClr val="FFFFFF"/>
                </a:solidFill>
                <a:latin typeface="+mn-lt"/>
              </a:rPr>
              <a:t> it, they </a:t>
            </a:r>
          </a:p>
          <a:p>
            <a:pPr marL="0" indent="0">
              <a:lnSpc>
                <a:spcPct val="110000"/>
              </a:lnSpc>
              <a:buNone/>
            </a:pPr>
            <a:r>
              <a:rPr lang="en-US" sz="2900" dirty="0" smtClean="0">
                <a:solidFill>
                  <a:srgbClr val="FFFFFF"/>
                </a:solidFill>
                <a:latin typeface="+mn-lt"/>
              </a:rPr>
              <a:t>just </a:t>
            </a:r>
            <a:r>
              <a:rPr lang="en-US" sz="2900" i="1" dirty="0" smtClean="0">
                <a:solidFill>
                  <a:srgbClr val="FFFFFF"/>
                </a:solidFill>
                <a:latin typeface="+mn-lt"/>
              </a:rPr>
              <a:t>saw</a:t>
            </a:r>
            <a:r>
              <a:rPr lang="en-US" sz="2900" dirty="0" smtClean="0">
                <a:solidFill>
                  <a:srgbClr val="FFFFFF"/>
                </a:solidFill>
                <a:latin typeface="+mn-lt"/>
              </a:rPr>
              <a:t> something. It seemed obvious to them after a while. That's because </a:t>
            </a:r>
          </a:p>
          <a:p>
            <a:pPr marL="0" indent="0">
              <a:lnSpc>
                <a:spcPct val="110000"/>
              </a:lnSpc>
              <a:buNone/>
            </a:pPr>
            <a:r>
              <a:rPr lang="en-US" sz="2900" dirty="0" smtClean="0">
                <a:solidFill>
                  <a:srgbClr val="FFFFFF"/>
                </a:solidFill>
                <a:latin typeface="+mn-lt"/>
              </a:rPr>
              <a:t>they were able to connect experiences they've had and synthesize new things.” </a:t>
            </a:r>
          </a:p>
          <a:p>
            <a:pPr marL="0" indent="0">
              <a:lnSpc>
                <a:spcPct val="110000"/>
              </a:lnSpc>
              <a:buNone/>
            </a:pPr>
            <a:r>
              <a:rPr lang="en-US" sz="2900" dirty="0" smtClean="0">
                <a:solidFill>
                  <a:srgbClr val="FFFFFF"/>
                </a:solidFill>
                <a:latin typeface="+mn-lt"/>
              </a:rPr>
              <a:t>Steve Jobs in a Wired Magazine interview (Feb. 1996) </a:t>
            </a:r>
          </a:p>
          <a:p>
            <a:pPr marL="0" indent="0">
              <a:lnSpc>
                <a:spcPct val="110000"/>
              </a:lnSpc>
              <a:buNone/>
            </a:pPr>
            <a:r>
              <a:rPr lang="en-US" sz="1700" dirty="0" smtClean="0">
                <a:hlinkClick r:id="rId2"/>
              </a:rPr>
              <a:t>http</a:t>
            </a:r>
            <a:r>
              <a:rPr lang="en-US" sz="1700" dirty="0">
                <a:hlinkClick r:id="rId2"/>
              </a:rPr>
              <a:t>://www.wired.com/wired/archive/4.02/</a:t>
            </a:r>
            <a:r>
              <a:rPr lang="en-US" sz="1700" dirty="0" smtClean="0">
                <a:hlinkClick r:id="rId2"/>
              </a:rPr>
              <a:t>jobs_pr.html</a:t>
            </a:r>
            <a:endParaRPr lang="en-US" sz="1700" dirty="0" smtClean="0"/>
          </a:p>
          <a:p>
            <a:pPr marL="0" indent="0">
              <a:lnSpc>
                <a:spcPct val="110000"/>
              </a:lnSpc>
              <a:buNone/>
            </a:pPr>
            <a:endParaRPr lang="en-US" sz="2200" dirty="0" smtClean="0"/>
          </a:p>
          <a:p>
            <a:pPr marL="0" indent="0">
              <a:lnSpc>
                <a:spcPct val="110000"/>
              </a:lnSpc>
              <a:buNone/>
            </a:pPr>
            <a:r>
              <a:rPr lang="en-US" sz="2900" dirty="0" smtClean="0">
                <a:solidFill>
                  <a:schemeClr val="bg1"/>
                </a:solidFill>
              </a:rPr>
              <a:t>* </a:t>
            </a:r>
            <a:r>
              <a:rPr lang="en-US" sz="2900" b="1" dirty="0" smtClean="0">
                <a:solidFill>
                  <a:srgbClr val="FFFF00"/>
                </a:solidFill>
                <a:latin typeface="+mn-lt"/>
              </a:rPr>
              <a:t>“</a:t>
            </a:r>
            <a:r>
              <a:rPr lang="en-US" sz="2900" b="1" dirty="0">
                <a:solidFill>
                  <a:srgbClr val="FFFF00"/>
                </a:solidFill>
                <a:latin typeface="+mn-lt"/>
              </a:rPr>
              <a:t>Creativity is contagious. Pass it on.” </a:t>
            </a:r>
            <a:r>
              <a:rPr lang="en-US" sz="2900" dirty="0">
                <a:solidFill>
                  <a:schemeClr val="bg1"/>
                </a:solidFill>
                <a:latin typeface="+mn-lt"/>
              </a:rPr>
              <a:t>– Albert </a:t>
            </a:r>
            <a:r>
              <a:rPr lang="en-US" sz="2900" dirty="0" smtClean="0">
                <a:solidFill>
                  <a:schemeClr val="bg1"/>
                </a:solidFill>
                <a:latin typeface="+mn-lt"/>
              </a:rPr>
              <a:t>Einstein</a:t>
            </a:r>
          </a:p>
          <a:p>
            <a:pPr>
              <a:lnSpc>
                <a:spcPct val="110000"/>
              </a:lnSpc>
            </a:pPr>
            <a:endParaRPr lang="en-US" sz="2900" dirty="0" smtClean="0">
              <a:latin typeface="+mn-lt"/>
            </a:endParaRPr>
          </a:p>
          <a:p>
            <a:pPr marL="0" indent="0">
              <a:lnSpc>
                <a:spcPct val="110000"/>
              </a:lnSpc>
              <a:buNone/>
            </a:pPr>
            <a:r>
              <a:rPr lang="en-US" sz="2900" dirty="0" smtClean="0">
                <a:solidFill>
                  <a:schemeClr val="bg1"/>
                </a:solidFill>
                <a:latin typeface="+mn-lt"/>
              </a:rPr>
              <a:t>*</a:t>
            </a:r>
            <a:r>
              <a:rPr lang="en-US" sz="2900" dirty="0" smtClean="0">
                <a:latin typeface="+mn-lt"/>
              </a:rPr>
              <a:t> </a:t>
            </a:r>
            <a:r>
              <a:rPr lang="en-US" sz="2900" dirty="0" smtClean="0">
                <a:solidFill>
                  <a:srgbClr val="FFFF00"/>
                </a:solidFill>
                <a:latin typeface="+mn-lt"/>
              </a:rPr>
              <a:t>“</a:t>
            </a:r>
            <a:r>
              <a:rPr lang="en-US" sz="2900" b="1" dirty="0">
                <a:solidFill>
                  <a:srgbClr val="FFFF00"/>
                </a:solidFill>
                <a:latin typeface="+mn-lt"/>
              </a:rPr>
              <a:t>All Creative Work is Derivative</a:t>
            </a:r>
            <a:r>
              <a:rPr lang="en-US" sz="2900" dirty="0">
                <a:solidFill>
                  <a:srgbClr val="FFFF00"/>
                </a:solidFill>
                <a:latin typeface="+mn-lt"/>
              </a:rPr>
              <a:t>” </a:t>
            </a:r>
            <a:r>
              <a:rPr lang="en-US" sz="2900" dirty="0">
                <a:solidFill>
                  <a:srgbClr val="FFFFFF"/>
                </a:solidFill>
                <a:latin typeface="+mn-lt"/>
              </a:rPr>
              <a:t>– Nina </a:t>
            </a:r>
            <a:r>
              <a:rPr lang="en-US" sz="2900" dirty="0" smtClean="0">
                <a:solidFill>
                  <a:srgbClr val="FFFFFF"/>
                </a:solidFill>
                <a:latin typeface="+mn-lt"/>
              </a:rPr>
              <a:t>Paley</a:t>
            </a:r>
          </a:p>
          <a:p>
            <a:pPr marL="0" indent="0">
              <a:lnSpc>
                <a:spcPct val="110000"/>
              </a:lnSpc>
              <a:buNone/>
            </a:pPr>
            <a:r>
              <a:rPr lang="en-US" sz="1700" dirty="0" smtClean="0">
                <a:hlinkClick r:id="rId3"/>
              </a:rPr>
              <a:t>http</a:t>
            </a:r>
            <a:r>
              <a:rPr lang="en-US" sz="1700" dirty="0">
                <a:hlinkClick r:id="rId3"/>
              </a:rPr>
              <a:t>://blog.ninapaley.com/2010/02/09/all-creative-work-is-derivative/</a:t>
            </a:r>
            <a:endParaRPr lang="en-US" sz="1700" dirty="0"/>
          </a:p>
          <a:p>
            <a:pPr marL="0" indent="0">
              <a:lnSpc>
                <a:spcPct val="110000"/>
              </a:lnSpc>
              <a:buNone/>
            </a:pPr>
            <a:endParaRPr lang="en-US" sz="2200" dirty="0"/>
          </a:p>
          <a:p>
            <a:pPr marL="0" indent="0">
              <a:lnSpc>
                <a:spcPct val="110000"/>
              </a:lnSpc>
              <a:buNone/>
            </a:pPr>
            <a:r>
              <a:rPr lang="en-US" sz="2900" dirty="0" smtClean="0">
                <a:solidFill>
                  <a:schemeClr val="bg1"/>
                </a:solidFill>
                <a:latin typeface="+mn-lt"/>
              </a:rPr>
              <a:t>* “</a:t>
            </a:r>
            <a:r>
              <a:rPr lang="en-US" sz="2900" dirty="0">
                <a:solidFill>
                  <a:schemeClr val="bg1"/>
                </a:solidFill>
                <a:latin typeface="+mn-lt"/>
              </a:rPr>
              <a:t>The </a:t>
            </a:r>
            <a:r>
              <a:rPr lang="en-US" sz="2900" b="1" dirty="0">
                <a:solidFill>
                  <a:schemeClr val="bg1"/>
                </a:solidFill>
                <a:latin typeface="+mn-lt"/>
              </a:rPr>
              <a:t>great driver of scientific and technological innovation </a:t>
            </a:r>
            <a:r>
              <a:rPr lang="en-US" sz="2900" dirty="0">
                <a:solidFill>
                  <a:schemeClr val="bg1"/>
                </a:solidFill>
                <a:latin typeface="+mn-lt"/>
              </a:rPr>
              <a:t>[in the last 600 years </a:t>
            </a:r>
            <a:r>
              <a:rPr lang="en-US" sz="2900" dirty="0" smtClean="0">
                <a:solidFill>
                  <a:schemeClr val="bg1"/>
                </a:solidFill>
                <a:latin typeface="+mn-lt"/>
              </a:rPr>
              <a:t>has </a:t>
            </a:r>
            <a:r>
              <a:rPr lang="en-US" sz="2900" dirty="0">
                <a:solidFill>
                  <a:schemeClr val="bg1"/>
                </a:solidFill>
                <a:latin typeface="+mn-lt"/>
              </a:rPr>
              <a:t>been] </a:t>
            </a:r>
            <a:r>
              <a:rPr lang="en-US" sz="2900" b="1" dirty="0">
                <a:solidFill>
                  <a:schemeClr val="bg1"/>
                </a:solidFill>
                <a:latin typeface="+mn-lt"/>
              </a:rPr>
              <a:t>the increase in our ability to reach out and exchange ideas with other </a:t>
            </a:r>
            <a:r>
              <a:rPr lang="en-US" sz="2900" b="1" dirty="0" smtClean="0">
                <a:solidFill>
                  <a:schemeClr val="bg1"/>
                </a:solidFill>
                <a:latin typeface="+mn-lt"/>
              </a:rPr>
              <a:t>people</a:t>
            </a:r>
            <a:r>
              <a:rPr lang="en-US" sz="2900" b="1" dirty="0">
                <a:solidFill>
                  <a:schemeClr val="bg1"/>
                </a:solidFill>
                <a:latin typeface="+mn-lt"/>
              </a:rPr>
              <a:t>, and to borrow other people’s hunches and combine them with our hunches </a:t>
            </a:r>
            <a:r>
              <a:rPr lang="en-US" sz="2900" b="1" dirty="0" smtClean="0">
                <a:solidFill>
                  <a:schemeClr val="bg1"/>
                </a:solidFill>
                <a:latin typeface="+mn-lt"/>
              </a:rPr>
              <a:t>and </a:t>
            </a:r>
            <a:r>
              <a:rPr lang="en-US" sz="2900" b="1" dirty="0">
                <a:solidFill>
                  <a:schemeClr val="bg1"/>
                </a:solidFill>
                <a:latin typeface="+mn-lt"/>
              </a:rPr>
              <a:t>turn them into something new</a:t>
            </a:r>
            <a:r>
              <a:rPr lang="en-US" sz="2900" dirty="0">
                <a:solidFill>
                  <a:schemeClr val="bg1"/>
                </a:solidFill>
                <a:latin typeface="+mn-lt"/>
              </a:rPr>
              <a:t>.” – </a:t>
            </a:r>
            <a:r>
              <a:rPr lang="en-US" sz="2900" b="1" dirty="0">
                <a:solidFill>
                  <a:schemeClr val="bg1"/>
                </a:solidFill>
                <a:latin typeface="+mn-lt"/>
              </a:rPr>
              <a:t>Steven Johnson </a:t>
            </a:r>
            <a:r>
              <a:rPr lang="en-US" sz="2900" dirty="0">
                <a:solidFill>
                  <a:schemeClr val="bg1"/>
                </a:solidFill>
                <a:latin typeface="+mn-lt"/>
              </a:rPr>
              <a:t>“Where Good Ideas Come From: The </a:t>
            </a:r>
            <a:r>
              <a:rPr lang="en-US" sz="2900" dirty="0" smtClean="0">
                <a:solidFill>
                  <a:schemeClr val="bg1"/>
                </a:solidFill>
                <a:latin typeface="+mn-lt"/>
              </a:rPr>
              <a:t>Natural </a:t>
            </a:r>
            <a:r>
              <a:rPr lang="en-US" sz="2900" dirty="0">
                <a:solidFill>
                  <a:schemeClr val="bg1"/>
                </a:solidFill>
                <a:latin typeface="+mn-lt"/>
              </a:rPr>
              <a:t>History of Innovation</a:t>
            </a:r>
            <a:r>
              <a:rPr lang="en-US" sz="2900" dirty="0" smtClean="0">
                <a:solidFill>
                  <a:schemeClr val="bg1"/>
                </a:solidFill>
                <a:latin typeface="+mn-lt"/>
              </a:rPr>
              <a:t>”</a:t>
            </a:r>
            <a:endParaRPr lang="en-US" sz="2900" dirty="0">
              <a:solidFill>
                <a:schemeClr val="bg1"/>
              </a:solidFill>
              <a:latin typeface="+mn-lt"/>
            </a:endParaRPr>
          </a:p>
          <a:p>
            <a:endParaRPr lang="en-US" sz="2000" dirty="0" smtClean="0"/>
          </a:p>
          <a:p>
            <a:endParaRPr lang="en-US" dirty="0" smtClean="0"/>
          </a:p>
          <a:p>
            <a:endParaRPr lang="en-US" dirty="0"/>
          </a:p>
        </p:txBody>
      </p:sp>
      <p:pic>
        <p:nvPicPr>
          <p:cNvPr id="4" name="Content Placeholder 3" descr="120px-Mixer-icon.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503208" y="3262923"/>
            <a:ext cx="1366815" cy="1064683"/>
          </a:xfrm>
          <a:prstGeom prst="rect">
            <a:avLst/>
          </a:prstGeom>
        </p:spPr>
      </p:pic>
    </p:spTree>
    <p:extLst>
      <p:ext uri="{BB962C8B-B14F-4D97-AF65-F5344CB8AC3E}">
        <p14:creationId xmlns:p14="http://schemas.microsoft.com/office/powerpoint/2010/main" val="203687412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75818"/>
            <a:ext cx="8686800" cy="890865"/>
          </a:xfrm>
        </p:spPr>
        <p:txBody>
          <a:bodyPr>
            <a:normAutofit/>
          </a:bodyPr>
          <a:lstStyle/>
          <a:p>
            <a:r>
              <a:rPr lang="en-US" b="1" i="1" dirty="0" smtClean="0">
                <a:solidFill>
                  <a:srgbClr val="FFFF00"/>
                </a:solidFill>
              </a:rPr>
              <a:t>Creating</a:t>
            </a:r>
            <a:r>
              <a:rPr lang="en-US" b="1" i="1" dirty="0" smtClean="0">
                <a:solidFill>
                  <a:srgbClr val="0000FF"/>
                </a:solidFill>
              </a:rPr>
              <a:t> </a:t>
            </a:r>
            <a:r>
              <a:rPr lang="en-US" dirty="0" smtClean="0">
                <a:solidFill>
                  <a:schemeClr val="bg1"/>
                </a:solidFill>
              </a:rPr>
              <a:t>(The “Unique Gift”)</a:t>
            </a:r>
            <a:endParaRPr lang="en-US" b="1" dirty="0">
              <a:solidFill>
                <a:schemeClr val="bg1"/>
              </a:solidFill>
            </a:endParaRPr>
          </a:p>
        </p:txBody>
      </p:sp>
      <p:sp>
        <p:nvSpPr>
          <p:cNvPr id="3" name="Content Placeholder 2"/>
          <p:cNvSpPr>
            <a:spLocks noGrp="1"/>
          </p:cNvSpPr>
          <p:nvPr>
            <p:ph sz="quarter" idx="10"/>
          </p:nvPr>
        </p:nvSpPr>
        <p:spPr>
          <a:xfrm>
            <a:off x="0" y="982324"/>
            <a:ext cx="9144000" cy="5161397"/>
          </a:xfrm>
        </p:spPr>
        <p:txBody>
          <a:bodyPr>
            <a:normAutofit/>
          </a:bodyPr>
          <a:lstStyle/>
          <a:p>
            <a:pPr marL="0" indent="0">
              <a:buNone/>
            </a:pPr>
            <a:r>
              <a:rPr lang="en-US" sz="2800" dirty="0" smtClean="0">
                <a:solidFill>
                  <a:srgbClr val="FFFFFF"/>
                </a:solidFill>
              </a:rPr>
              <a:t>* “T</a:t>
            </a:r>
            <a:r>
              <a:rPr lang="en-US" sz="2800" i="1" dirty="0" smtClean="0">
                <a:solidFill>
                  <a:srgbClr val="FFFFFF"/>
                </a:solidFill>
              </a:rPr>
              <a:t>he creative is the place where no one else has ever been. You have to leave the city of your comfort and go into the wilderness of your intuition. What you’ll discover will be wonderful. </a:t>
            </a:r>
            <a:r>
              <a:rPr lang="en-US" sz="2800" i="1" dirty="0" smtClean="0">
                <a:solidFill>
                  <a:schemeClr val="accent5"/>
                </a:solidFill>
              </a:rPr>
              <a:t>What you’ll discover is yourself</a:t>
            </a:r>
            <a:r>
              <a:rPr lang="en-US" sz="2800" dirty="0" smtClean="0">
                <a:solidFill>
                  <a:srgbClr val="FFFFFF"/>
                </a:solidFill>
              </a:rPr>
              <a:t>.”</a:t>
            </a:r>
          </a:p>
          <a:p>
            <a:pPr marL="0" indent="0">
              <a:buNone/>
            </a:pPr>
            <a:endParaRPr lang="en-US" sz="2800" b="1" dirty="0" smtClean="0">
              <a:solidFill>
                <a:srgbClr val="000000"/>
              </a:solidFill>
            </a:endParaRPr>
          </a:p>
          <a:p>
            <a:pPr marL="0" indent="0">
              <a:buNone/>
            </a:pPr>
            <a:r>
              <a:rPr lang="en-US" sz="2800" b="1" dirty="0" smtClean="0">
                <a:solidFill>
                  <a:srgbClr val="FFFFFF"/>
                </a:solidFill>
              </a:rPr>
              <a:t>*</a:t>
            </a:r>
            <a:r>
              <a:rPr lang="en-US" sz="2800" dirty="0" smtClean="0">
                <a:solidFill>
                  <a:srgbClr val="FFFFFF"/>
                </a:solidFill>
              </a:rPr>
              <a:t> </a:t>
            </a:r>
            <a:r>
              <a:rPr lang="en-US" sz="2800" dirty="0" smtClean="0">
                <a:solidFill>
                  <a:srgbClr val="FF0000"/>
                </a:solidFill>
              </a:rPr>
              <a:t>Personal creation </a:t>
            </a:r>
            <a:r>
              <a:rPr lang="en-US" sz="2800" b="1" i="1" dirty="0" smtClean="0">
                <a:solidFill>
                  <a:schemeClr val="accent5"/>
                </a:solidFill>
              </a:rPr>
              <a:t>mythology</a:t>
            </a:r>
            <a:r>
              <a:rPr lang="en-US" sz="2800" dirty="0" smtClean="0">
                <a:solidFill>
                  <a:schemeClr val="tx1"/>
                </a:solidFill>
              </a:rPr>
              <a:t> </a:t>
            </a:r>
            <a:r>
              <a:rPr lang="en-US" sz="2800" dirty="0" smtClean="0">
                <a:solidFill>
                  <a:schemeClr val="bg1"/>
                </a:solidFill>
              </a:rPr>
              <a:t>deeply rooted in our psyches’: </a:t>
            </a:r>
            <a:r>
              <a:rPr lang="en-US" sz="2800" b="1" i="1" dirty="0" smtClean="0">
                <a:solidFill>
                  <a:schemeClr val="bg1"/>
                </a:solidFill>
              </a:rPr>
              <a:t>“And G-d said: ‘Let us make man in our image, after our likeness;”</a:t>
            </a:r>
            <a:r>
              <a:rPr lang="en-US" sz="2800" dirty="0" smtClean="0">
                <a:solidFill>
                  <a:schemeClr val="bg1"/>
                </a:solidFill>
              </a:rPr>
              <a:t>(Genesis, Chap. 1 Verse 26)</a:t>
            </a:r>
          </a:p>
          <a:p>
            <a:pPr marL="0" indent="0">
              <a:buNone/>
            </a:pPr>
            <a:endParaRPr lang="en-US" sz="2800" b="1" i="1" dirty="0" smtClean="0"/>
          </a:p>
          <a:p>
            <a:pPr marL="0" indent="0">
              <a:buNone/>
            </a:pPr>
            <a:r>
              <a:rPr lang="en-US" sz="2800" b="1" i="1" dirty="0" smtClean="0">
                <a:solidFill>
                  <a:srgbClr val="FFFFFF"/>
                </a:solidFill>
              </a:rPr>
              <a:t>* View of creativity as </a:t>
            </a:r>
            <a:r>
              <a:rPr lang="en-US" sz="2800" b="1" i="1" dirty="0" smtClean="0">
                <a:solidFill>
                  <a:srgbClr val="FF0000"/>
                </a:solidFill>
              </a:rPr>
              <a:t>uniquely personal </a:t>
            </a:r>
            <a:r>
              <a:rPr lang="en-US" sz="2800" b="1" i="1" dirty="0" smtClean="0">
                <a:solidFill>
                  <a:srgbClr val="FFFF00"/>
                </a:solidFill>
              </a:rPr>
              <a:t>(or not) </a:t>
            </a:r>
            <a:r>
              <a:rPr lang="en-US" sz="2800" b="1" i="1" dirty="0" smtClean="0">
                <a:solidFill>
                  <a:srgbClr val="FFFFFF"/>
                </a:solidFill>
              </a:rPr>
              <a:t>impacts beliefs about copyright &amp; IP (e.g. film &amp; music business – T.V. more flexible?) – consequences of “specialness”</a:t>
            </a:r>
          </a:p>
          <a:p>
            <a:pPr>
              <a:buFontTx/>
              <a:buChar char="•"/>
            </a:pPr>
            <a:endParaRPr lang="en-US" sz="2800" b="1" i="1" dirty="0" smtClean="0"/>
          </a:p>
          <a:p>
            <a:pPr>
              <a:buFontTx/>
              <a:buChar char="•"/>
            </a:pPr>
            <a:endParaRPr lang="en-US" sz="2800" b="1" i="1" dirty="0" smtClean="0"/>
          </a:p>
          <a:p>
            <a:pPr>
              <a:buFontTx/>
              <a:buChar char="•"/>
            </a:pPr>
            <a:endParaRPr lang="en-US" sz="2800" b="1" i="1" dirty="0" smtClean="0"/>
          </a:p>
          <a:p>
            <a:pPr marL="0" indent="0">
              <a:buNone/>
            </a:pPr>
            <a:endParaRPr lang="en-US" sz="2800" b="1" i="1" dirty="0" smtClean="0"/>
          </a:p>
          <a:p>
            <a:pPr>
              <a:buFontTx/>
              <a:buChar char="•"/>
            </a:pPr>
            <a:endParaRPr lang="en-US" dirty="0" smtClean="0"/>
          </a:p>
          <a:p>
            <a:endParaRPr lang="en-US" dirty="0"/>
          </a:p>
        </p:txBody>
      </p:sp>
      <p:pic>
        <p:nvPicPr>
          <p:cNvPr id="4" name="Content Placeholder 5" descr="file000595076521.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622485" y="75818"/>
            <a:ext cx="2260058" cy="906507"/>
          </a:xfrm>
          <a:prstGeom prst="rect">
            <a:avLst/>
          </a:prstGeom>
        </p:spPr>
      </p:pic>
    </p:spTree>
    <p:extLst>
      <p:ext uri="{BB962C8B-B14F-4D97-AF65-F5344CB8AC3E}">
        <p14:creationId xmlns:p14="http://schemas.microsoft.com/office/powerpoint/2010/main" val="239025179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208"/>
            <a:ext cx="8229600" cy="1016000"/>
          </a:xfrm>
        </p:spPr>
        <p:txBody>
          <a:bodyPr/>
          <a:lstStyle/>
          <a:p>
            <a:r>
              <a:rPr lang="en-US" dirty="0" smtClean="0"/>
              <a:t>               </a:t>
            </a:r>
            <a:r>
              <a:rPr lang="en-US" sz="4800" dirty="0" smtClean="0">
                <a:solidFill>
                  <a:srgbClr val="FFFF00"/>
                </a:solidFill>
                <a:latin typeface="+mn-lt"/>
              </a:rPr>
              <a:t> </a:t>
            </a:r>
            <a:r>
              <a:rPr lang="en-US" sz="4800" b="1" dirty="0" smtClean="0">
                <a:solidFill>
                  <a:srgbClr val="FFFF00"/>
                </a:solidFill>
                <a:latin typeface="+mn-lt"/>
              </a:rPr>
              <a:t>The Result?</a:t>
            </a:r>
            <a:endParaRPr lang="en-US" sz="4800" b="1" dirty="0">
              <a:solidFill>
                <a:srgbClr val="FFFF00"/>
              </a:solidFill>
              <a:latin typeface="+mn-lt"/>
            </a:endParaRPr>
          </a:p>
        </p:txBody>
      </p:sp>
      <p:sp>
        <p:nvSpPr>
          <p:cNvPr id="3" name="Content Placeholder 2"/>
          <p:cNvSpPr>
            <a:spLocks noGrp="1"/>
          </p:cNvSpPr>
          <p:nvPr>
            <p:ph sz="quarter" idx="10"/>
          </p:nvPr>
        </p:nvSpPr>
        <p:spPr>
          <a:xfrm>
            <a:off x="457199" y="1020209"/>
            <a:ext cx="8569569" cy="4705926"/>
          </a:xfrm>
        </p:spPr>
        <p:txBody>
          <a:bodyPr/>
          <a:lstStyle/>
          <a:p>
            <a:pPr marL="0" indent="0">
              <a:buNone/>
            </a:pPr>
            <a:r>
              <a:rPr lang="en-US" sz="3200" b="1" dirty="0">
                <a:solidFill>
                  <a:srgbClr val="FFFFFF"/>
                </a:solidFill>
              </a:rPr>
              <a:t>*</a:t>
            </a:r>
            <a:r>
              <a:rPr lang="en-US" sz="3200" dirty="0">
                <a:solidFill>
                  <a:srgbClr val="FFFFFF"/>
                </a:solidFill>
              </a:rPr>
              <a:t> Role and consequences of </a:t>
            </a:r>
            <a:r>
              <a:rPr lang="en-US" sz="3200" b="1" dirty="0" smtClean="0">
                <a:solidFill>
                  <a:srgbClr val="FFFFFF"/>
                </a:solidFill>
              </a:rPr>
              <a:t>IP </a:t>
            </a:r>
            <a:r>
              <a:rPr lang="en-US" sz="3200" b="1" dirty="0">
                <a:solidFill>
                  <a:srgbClr val="FFFFFF"/>
                </a:solidFill>
              </a:rPr>
              <a:t>law aligning </a:t>
            </a:r>
            <a:r>
              <a:rPr lang="en-US" sz="3200" dirty="0">
                <a:solidFill>
                  <a:srgbClr val="FFFFFF"/>
                </a:solidFill>
              </a:rPr>
              <a:t>along </a:t>
            </a:r>
            <a:r>
              <a:rPr lang="en-US" sz="3200" b="1" dirty="0">
                <a:solidFill>
                  <a:srgbClr val="FFFFFF"/>
                </a:solidFill>
              </a:rPr>
              <a:t>according to personal belief</a:t>
            </a:r>
            <a:r>
              <a:rPr lang="en-US" sz="3200" dirty="0">
                <a:solidFill>
                  <a:srgbClr val="FFFFFF"/>
                </a:solidFill>
              </a:rPr>
              <a:t>: </a:t>
            </a:r>
            <a:r>
              <a:rPr lang="en-US" sz="3200" dirty="0" smtClean="0">
                <a:solidFill>
                  <a:srgbClr val="FFFFFF"/>
                </a:solidFill>
              </a:rPr>
              <a:t>Do Copyright </a:t>
            </a:r>
            <a:r>
              <a:rPr lang="en-US" sz="3200" dirty="0">
                <a:solidFill>
                  <a:srgbClr val="FFFFFF"/>
                </a:solidFill>
              </a:rPr>
              <a:t>literalists’ adopt “self” generated model of creativity? </a:t>
            </a:r>
            <a:r>
              <a:rPr lang="en-US" sz="3200" dirty="0" smtClean="0">
                <a:solidFill>
                  <a:srgbClr val="FFFFFF"/>
                </a:solidFill>
              </a:rPr>
              <a:t>Do “</a:t>
            </a:r>
            <a:r>
              <a:rPr lang="en-US" sz="3200" dirty="0">
                <a:solidFill>
                  <a:srgbClr val="FFFFFF"/>
                </a:solidFill>
              </a:rPr>
              <a:t>Connection-</a:t>
            </a:r>
            <a:r>
              <a:rPr lang="en-US" sz="3200" dirty="0" err="1">
                <a:solidFill>
                  <a:srgbClr val="FFFFFF"/>
                </a:solidFill>
              </a:rPr>
              <a:t>ists</a:t>
            </a:r>
            <a:r>
              <a:rPr lang="en-US" sz="3200" dirty="0">
                <a:solidFill>
                  <a:srgbClr val="FFFFFF"/>
                </a:solidFill>
              </a:rPr>
              <a:t>” adopt open source model?</a:t>
            </a:r>
          </a:p>
          <a:p>
            <a:pPr marL="0" indent="0">
              <a:buNone/>
            </a:pPr>
            <a:r>
              <a:rPr lang="en-US" sz="3200" b="1" dirty="0">
                <a:solidFill>
                  <a:schemeClr val="bg1"/>
                </a:solidFill>
              </a:rPr>
              <a:t>*</a:t>
            </a:r>
            <a:r>
              <a:rPr lang="en-US" sz="3200" dirty="0">
                <a:solidFill>
                  <a:schemeClr val="bg1"/>
                </a:solidFill>
              </a:rPr>
              <a:t> the </a:t>
            </a:r>
            <a:r>
              <a:rPr lang="en-US" sz="3200" dirty="0">
                <a:solidFill>
                  <a:srgbClr val="FF0000"/>
                </a:solidFill>
              </a:rPr>
              <a:t>“Hollywood </a:t>
            </a:r>
            <a:r>
              <a:rPr lang="en-US" sz="3200" dirty="0" smtClean="0">
                <a:solidFill>
                  <a:srgbClr val="FF0000"/>
                </a:solidFill>
              </a:rPr>
              <a:t>Model</a:t>
            </a:r>
            <a:r>
              <a:rPr lang="en-US" sz="3200" dirty="0">
                <a:solidFill>
                  <a:srgbClr val="FF0000"/>
                </a:solidFill>
              </a:rPr>
              <a:t>” </a:t>
            </a:r>
            <a:r>
              <a:rPr lang="en-US" sz="3200" dirty="0" smtClean="0">
                <a:solidFill>
                  <a:srgbClr val="FFFF00"/>
                </a:solidFill>
              </a:rPr>
              <a:t>v. </a:t>
            </a:r>
            <a:r>
              <a:rPr lang="en-US" sz="3200" dirty="0" smtClean="0">
                <a:solidFill>
                  <a:srgbClr val="FFFFFF"/>
                </a:solidFill>
              </a:rPr>
              <a:t>the </a:t>
            </a:r>
            <a:r>
              <a:rPr lang="en-US" sz="3200" dirty="0" smtClean="0">
                <a:solidFill>
                  <a:srgbClr val="CCFFCC"/>
                </a:solidFill>
              </a:rPr>
              <a:t>“Remix Model”</a:t>
            </a:r>
            <a:endParaRPr lang="en-US" sz="3200" dirty="0">
              <a:solidFill>
                <a:srgbClr val="CCFFCC"/>
              </a:solidFill>
            </a:endParaRPr>
          </a:p>
          <a:p>
            <a:pPr marL="0" indent="0">
              <a:buNone/>
            </a:pPr>
            <a:endParaRPr lang="en-US" dirty="0"/>
          </a:p>
        </p:txBody>
      </p:sp>
      <p:pic>
        <p:nvPicPr>
          <p:cNvPr id="5" name="Content Placeholder 5"/>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098461" y="3907692"/>
            <a:ext cx="3227077" cy="1994288"/>
          </a:xfrm>
          <a:prstGeom prst="rect">
            <a:avLst/>
          </a:prstGeom>
        </p:spPr>
      </p:pic>
      <p:pic>
        <p:nvPicPr>
          <p:cNvPr id="6" name="Content Placeholder 7"/>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550808" y="4200769"/>
            <a:ext cx="2593192" cy="1447211"/>
          </a:xfrm>
          <a:prstGeom prst="rect">
            <a:avLst/>
          </a:prstGeom>
        </p:spPr>
      </p:pic>
      <p:pic>
        <p:nvPicPr>
          <p:cNvPr id="7" name="Content Placeholder 3" descr="Mail Attachment.jpeg"/>
          <p:cNvPicPr>
            <a:picLocks noChangeAspect="1"/>
          </p:cNvPicPr>
          <p:nvPr/>
        </p:nvPicPr>
        <p:blipFill rotWithShape="1">
          <a:blip r:embed="rId4">
            <a:extLst>
              <a:ext uri="{28A0092B-C50C-407E-A947-70E740481C1C}">
                <a14:useLocalDpi xmlns:a14="http://schemas.microsoft.com/office/drawing/2010/main" val="0"/>
              </a:ext>
            </a:extLst>
          </a:blip>
          <a:srcRect l="-57" r="112"/>
          <a:stretch/>
        </p:blipFill>
        <p:spPr>
          <a:xfrm>
            <a:off x="0" y="3907692"/>
            <a:ext cx="2774711" cy="2082211"/>
          </a:xfrm>
          <a:prstGeom prst="rect">
            <a:avLst/>
          </a:prstGeom>
        </p:spPr>
      </p:pic>
    </p:spTree>
    <p:extLst>
      <p:ext uri="{BB962C8B-B14F-4D97-AF65-F5344CB8AC3E}">
        <p14:creationId xmlns:p14="http://schemas.microsoft.com/office/powerpoint/2010/main" val="1130947310"/>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r>
              <a:rPr lang="en-US" sz="4800" b="1" i="1" dirty="0" smtClean="0">
                <a:solidFill>
                  <a:srgbClr val="FFFF00"/>
                </a:solidFill>
                <a:latin typeface="+mn-lt"/>
              </a:rPr>
              <a:t>Education as remixing</a:t>
            </a:r>
            <a:endParaRPr lang="en-US" sz="4800" b="1" i="1" dirty="0">
              <a:solidFill>
                <a:srgbClr val="FFFF00"/>
              </a:solidFill>
              <a:latin typeface="+mn-lt"/>
            </a:endParaRPr>
          </a:p>
        </p:txBody>
      </p:sp>
      <p:pic>
        <p:nvPicPr>
          <p:cNvPr id="7" name="Content Placeholder 6"/>
          <p:cNvPicPr>
            <a:picLocks noGrp="1" noChangeAspect="1"/>
          </p:cNvPicPr>
          <p:nvPr>
            <p:ph sz="quarter" idx="10"/>
          </p:nvPr>
        </p:nvPicPr>
        <p:blipFill>
          <a:blip r:embed="rId2" cstate="print">
            <a:extLst>
              <a:ext uri="{28A0092B-C50C-407E-A947-70E740481C1C}">
                <a14:useLocalDpi xmlns:a14="http://schemas.microsoft.com/office/drawing/2010/main"/>
              </a:ext>
            </a:extLst>
          </a:blip>
          <a:srcRect/>
          <a:stretch>
            <a:fillRect/>
          </a:stretch>
        </p:blipFill>
        <p:spPr>
          <a:xfrm>
            <a:off x="457200" y="1408113"/>
            <a:ext cx="8229600" cy="4318000"/>
          </a:xfrm>
        </p:spPr>
      </p:pic>
    </p:spTree>
    <p:extLst>
      <p:ext uri="{BB962C8B-B14F-4D97-AF65-F5344CB8AC3E}">
        <p14:creationId xmlns:p14="http://schemas.microsoft.com/office/powerpoint/2010/main" val="28907608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686800" cy="899583"/>
          </a:xfrm>
        </p:spPr>
        <p:txBody>
          <a:bodyPr>
            <a:normAutofit/>
          </a:bodyPr>
          <a:lstStyle/>
          <a:p>
            <a:r>
              <a:rPr lang="en-US" dirty="0" smtClean="0">
                <a:solidFill>
                  <a:srgbClr val="FFFF00"/>
                </a:solidFill>
              </a:rPr>
              <a:t> </a:t>
            </a:r>
            <a:r>
              <a:rPr lang="en-US" smtClean="0">
                <a:solidFill>
                  <a:srgbClr val="FFFF00"/>
                </a:solidFill>
              </a:rPr>
              <a:t> </a:t>
            </a:r>
            <a:r>
              <a:rPr lang="en-US" b="1" smtClean="0">
                <a:solidFill>
                  <a:srgbClr val="FFFF00"/>
                </a:solidFill>
                <a:latin typeface="Arial"/>
                <a:cs typeface="Arial"/>
              </a:rPr>
              <a:t>Learning as </a:t>
            </a:r>
            <a:r>
              <a:rPr lang="en-US" b="1" dirty="0" smtClean="0">
                <a:solidFill>
                  <a:srgbClr val="FFFF00"/>
                </a:solidFill>
                <a:latin typeface="Arial"/>
                <a:cs typeface="Arial"/>
              </a:rPr>
              <a:t>Remix</a:t>
            </a:r>
            <a:endParaRPr lang="en-US" b="1" dirty="0">
              <a:solidFill>
                <a:srgbClr val="FFFF00"/>
              </a:solidFill>
              <a:latin typeface="Arial"/>
              <a:cs typeface="Arial"/>
            </a:endParaRPr>
          </a:p>
        </p:txBody>
      </p:sp>
      <p:sp>
        <p:nvSpPr>
          <p:cNvPr id="3" name="Content Placeholder 2"/>
          <p:cNvSpPr>
            <a:spLocks noGrp="1"/>
          </p:cNvSpPr>
          <p:nvPr>
            <p:ph sz="quarter" idx="10"/>
          </p:nvPr>
        </p:nvSpPr>
        <p:spPr>
          <a:xfrm>
            <a:off x="0" y="899583"/>
            <a:ext cx="9144000" cy="5175250"/>
          </a:xfrm>
        </p:spPr>
        <p:txBody>
          <a:bodyPr>
            <a:normAutofit/>
          </a:bodyPr>
          <a:lstStyle/>
          <a:p>
            <a:pPr marL="0" indent="0">
              <a:buNone/>
            </a:pPr>
            <a:r>
              <a:rPr lang="en-US" sz="2800" b="1" dirty="0">
                <a:solidFill>
                  <a:srgbClr val="FFFFFF"/>
                </a:solidFill>
                <a:latin typeface="Times New Roman"/>
                <a:cs typeface="Times New Roman"/>
              </a:rPr>
              <a:t>“The Usefulness of Useless Knowledge” </a:t>
            </a:r>
            <a:r>
              <a:rPr lang="en-US" sz="2800" b="1" dirty="0" smtClean="0">
                <a:solidFill>
                  <a:srgbClr val="FFFFFF"/>
                </a:solidFill>
                <a:latin typeface="Times New Roman"/>
                <a:cs typeface="Times New Roman"/>
              </a:rPr>
              <a:t>By Abraham Flexner, </a:t>
            </a:r>
            <a:r>
              <a:rPr lang="en-US" sz="2800" b="1" dirty="0">
                <a:solidFill>
                  <a:srgbClr val="FFFFFF"/>
                </a:solidFill>
                <a:latin typeface="Times New Roman"/>
                <a:cs typeface="Times New Roman"/>
              </a:rPr>
              <a:t>A</a:t>
            </a:r>
            <a:r>
              <a:rPr lang="en-US" sz="2800" b="1" dirty="0" smtClean="0">
                <a:solidFill>
                  <a:srgbClr val="FFFFFF"/>
                </a:solidFill>
                <a:latin typeface="Times New Roman"/>
                <a:cs typeface="Times New Roman"/>
              </a:rPr>
              <a:t>merican educator (1939, Harpers)</a:t>
            </a:r>
          </a:p>
          <a:p>
            <a:pPr marL="0" indent="0">
              <a:buNone/>
            </a:pPr>
            <a:r>
              <a:rPr lang="en-US" sz="1800" i="1" dirty="0" smtClean="0">
                <a:solidFill>
                  <a:srgbClr val="FFFFFF"/>
                </a:solidFill>
                <a:latin typeface="Times New Roman"/>
                <a:cs typeface="Times New Roman"/>
                <a:hlinkClick r:id="rId2"/>
              </a:rPr>
              <a:t>http</a:t>
            </a:r>
            <a:r>
              <a:rPr lang="en-US" sz="1800" i="1" dirty="0">
                <a:solidFill>
                  <a:srgbClr val="FFFFFF"/>
                </a:solidFill>
                <a:latin typeface="Times New Roman"/>
                <a:cs typeface="Times New Roman"/>
                <a:hlinkClick r:id="rId2"/>
              </a:rPr>
              <a:t>://library.ias.edu/files/</a:t>
            </a:r>
            <a:r>
              <a:rPr lang="en-US" sz="1800" i="1" dirty="0" smtClean="0">
                <a:solidFill>
                  <a:srgbClr val="FFFFFF"/>
                </a:solidFill>
                <a:latin typeface="Times New Roman"/>
                <a:cs typeface="Times New Roman"/>
                <a:hlinkClick r:id="rId2"/>
              </a:rPr>
              <a:t>UsefulnessHarpers.pdf</a:t>
            </a:r>
            <a:endParaRPr lang="en-US" sz="1800" i="1" dirty="0" smtClean="0">
              <a:solidFill>
                <a:srgbClr val="FFFFFF"/>
              </a:solidFill>
              <a:latin typeface="Times New Roman"/>
              <a:cs typeface="Times New Roman"/>
            </a:endParaRPr>
          </a:p>
          <a:p>
            <a:pPr marL="0" indent="0">
              <a:buNone/>
            </a:pPr>
            <a:r>
              <a:rPr lang="en-US" i="1" dirty="0" smtClean="0">
                <a:solidFill>
                  <a:srgbClr val="FFFFFF"/>
                </a:solidFill>
                <a:latin typeface="Times New Roman"/>
                <a:cs typeface="Times New Roman"/>
              </a:rPr>
              <a:t>“…Marconi </a:t>
            </a:r>
            <a:r>
              <a:rPr lang="en-US" i="1" dirty="0">
                <a:solidFill>
                  <a:srgbClr val="FFFFFF"/>
                </a:solidFill>
                <a:latin typeface="Times New Roman"/>
                <a:cs typeface="Times New Roman"/>
              </a:rPr>
              <a:t>was inevitable. The real credit for everything that has been done in the field of wireless belongs, as far as such fundamental credit can be definitely assigned to anyone, to </a:t>
            </a:r>
            <a:r>
              <a:rPr lang="en-US" i="1" dirty="0" smtClean="0">
                <a:solidFill>
                  <a:srgbClr val="FFFFFF"/>
                </a:solidFill>
                <a:latin typeface="Times New Roman"/>
                <a:cs typeface="Times New Roman"/>
              </a:rPr>
              <a:t>Professor Clerk Maxwell </a:t>
            </a:r>
            <a:r>
              <a:rPr lang="en-US" i="1" dirty="0">
                <a:solidFill>
                  <a:srgbClr val="FFFFFF"/>
                </a:solidFill>
                <a:latin typeface="Times New Roman"/>
                <a:cs typeface="Times New Roman"/>
              </a:rPr>
              <a:t>who in 1865 carried out certain abstruse and remote calculations in the field of magnetism and electricity…. Other discoveries supplemented Maxwell’s theoretical work during the next fifteen years. Finally in 1887 and 1888 the scientific problem still remaining — the detection and demonstration of the electromagnetic waves which are the carriers of wireless signals — was solved by Heinrich </a:t>
            </a:r>
            <a:r>
              <a:rPr lang="en-US" i="1" dirty="0" smtClean="0">
                <a:solidFill>
                  <a:srgbClr val="FFFFFF"/>
                </a:solidFill>
                <a:latin typeface="Times New Roman"/>
                <a:cs typeface="Times New Roman"/>
              </a:rPr>
              <a:t>Hertz... </a:t>
            </a:r>
            <a:r>
              <a:rPr lang="en-US" i="1" dirty="0" smtClean="0">
                <a:solidFill>
                  <a:srgbClr val="FFFF00"/>
                </a:solidFill>
                <a:latin typeface="Times New Roman"/>
                <a:cs typeface="Times New Roman"/>
              </a:rPr>
              <a:t>The </a:t>
            </a:r>
            <a:r>
              <a:rPr lang="en-US" i="1" dirty="0">
                <a:solidFill>
                  <a:srgbClr val="FFFF00"/>
                </a:solidFill>
                <a:latin typeface="Times New Roman"/>
                <a:cs typeface="Times New Roman"/>
              </a:rPr>
              <a:t>inventor in the legal sense was of course Marconi, but what did Marconi invent? Merely the last technical detail, mainly the now obsolete receiving device called coherer, almost universally discarded</a:t>
            </a:r>
            <a:r>
              <a:rPr lang="en-US" i="1" dirty="0" smtClean="0">
                <a:solidFill>
                  <a:srgbClr val="FFFF00"/>
                </a:solidFill>
                <a:latin typeface="Times New Roman"/>
                <a:cs typeface="Times New Roman"/>
              </a:rPr>
              <a:t>.</a:t>
            </a:r>
            <a:r>
              <a:rPr lang="en-US" i="1" dirty="0" smtClean="0">
                <a:solidFill>
                  <a:srgbClr val="FFFFFF"/>
                </a:solidFill>
                <a:latin typeface="Times New Roman"/>
                <a:cs typeface="Times New Roman"/>
              </a:rPr>
              <a:t>”</a:t>
            </a:r>
          </a:p>
          <a:p>
            <a:pPr marL="0" indent="0">
              <a:buNone/>
            </a:pPr>
            <a:endParaRPr lang="en-US" dirty="0">
              <a:solidFill>
                <a:srgbClr val="404040"/>
              </a:solidFill>
            </a:endParaRPr>
          </a:p>
        </p:txBody>
      </p:sp>
    </p:spTree>
    <p:extLst>
      <p:ext uri="{BB962C8B-B14F-4D97-AF65-F5344CB8AC3E}">
        <p14:creationId xmlns:p14="http://schemas.microsoft.com/office/powerpoint/2010/main" val="39785556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26593"/>
            <a:ext cx="8686800" cy="1016000"/>
          </a:xfrm>
        </p:spPr>
        <p:txBody>
          <a:bodyPr>
            <a:noAutofit/>
          </a:bodyPr>
          <a:lstStyle/>
          <a:p>
            <a:r>
              <a:rPr lang="en-US" sz="4800" b="1" dirty="0" smtClean="0">
                <a:solidFill>
                  <a:srgbClr val="FFFF00"/>
                </a:solidFill>
                <a:latin typeface="+mn-lt"/>
                <a:cs typeface="Century Gothic"/>
              </a:rPr>
              <a:t>The Common Law as Remix</a:t>
            </a:r>
            <a:endParaRPr lang="en-US" sz="4800" b="1" dirty="0">
              <a:solidFill>
                <a:srgbClr val="FFFF00"/>
              </a:solidFill>
              <a:latin typeface="+mn-lt"/>
              <a:cs typeface="Century Gothic"/>
            </a:endParaRPr>
          </a:p>
        </p:txBody>
      </p:sp>
      <p:pic>
        <p:nvPicPr>
          <p:cNvPr id="7" name="Content Placeholder 6" descr="file5581281481565.jpg"/>
          <p:cNvPicPr>
            <a:picLocks noGrp="1" noChangeAspect="1"/>
          </p:cNvPicPr>
          <p:nvPr>
            <p:ph sz="half" idx="1"/>
          </p:nvPr>
        </p:nvPicPr>
        <p:blipFill rotWithShape="1">
          <a:blip r:embed="rId2" cstate="print">
            <a:extLst>
              <a:ext uri="{28A0092B-C50C-407E-A947-70E740481C1C}">
                <a14:useLocalDpi xmlns:a14="http://schemas.microsoft.com/office/drawing/2010/main"/>
              </a:ext>
            </a:extLst>
          </a:blip>
          <a:srcRect t="-600" b="-600"/>
          <a:stretch/>
        </p:blipFill>
        <p:spPr>
          <a:xfrm>
            <a:off x="445741" y="1960762"/>
            <a:ext cx="4588078" cy="3510699"/>
          </a:xfrm>
        </p:spPr>
      </p:pic>
      <p:pic>
        <p:nvPicPr>
          <p:cNvPr id="8" name="Content Placeholder 7" descr="Supreme_Court_of_Canada.jpg"/>
          <p:cNvPicPr>
            <a:picLocks noGrp="1" noChangeAspect="1"/>
          </p:cNvPicPr>
          <p:nvPr>
            <p:ph sz="half" idx="2"/>
          </p:nvPr>
        </p:nvPicPr>
        <p:blipFill rotWithShape="1">
          <a:blip r:embed="rId3" cstate="print">
            <a:extLst>
              <a:ext uri="{28A0092B-C50C-407E-A947-70E740481C1C}">
                <a14:useLocalDpi xmlns:a14="http://schemas.microsoft.com/office/drawing/2010/main"/>
              </a:ext>
            </a:extLst>
          </a:blip>
          <a:srcRect/>
          <a:stretch/>
        </p:blipFill>
        <p:spPr>
          <a:xfrm>
            <a:off x="5033819" y="1195131"/>
            <a:ext cx="3679369" cy="2271825"/>
          </a:xfrm>
        </p:spPr>
      </p:pic>
      <p:pic>
        <p:nvPicPr>
          <p:cNvPr id="9" name="Picture 8" descr="file000495587744.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033819" y="3466955"/>
            <a:ext cx="3652981" cy="2739735"/>
          </a:xfrm>
          <a:prstGeom prst="rect">
            <a:avLst/>
          </a:prstGeom>
        </p:spPr>
      </p:pic>
    </p:spTree>
    <p:extLst>
      <p:ext uri="{BB962C8B-B14F-4D97-AF65-F5344CB8AC3E}">
        <p14:creationId xmlns:p14="http://schemas.microsoft.com/office/powerpoint/2010/main" val="1132690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39853"/>
            <a:ext cx="8229600" cy="1016000"/>
          </a:xfrm>
        </p:spPr>
        <p:txBody>
          <a:bodyPr/>
          <a:lstStyle/>
          <a:p>
            <a:r>
              <a:rPr lang="en-US" b="1" dirty="0" smtClean="0">
                <a:solidFill>
                  <a:srgbClr val="000000"/>
                </a:solidFill>
              </a:rPr>
              <a:t>    </a:t>
            </a:r>
            <a:r>
              <a:rPr lang="en-US" b="1" dirty="0" smtClean="0">
                <a:solidFill>
                  <a:srgbClr val="FFFF00"/>
                </a:solidFill>
              </a:rPr>
              <a:t> </a:t>
            </a:r>
            <a:r>
              <a:rPr lang="en-US" sz="4400" b="1" dirty="0" smtClean="0">
                <a:solidFill>
                  <a:srgbClr val="FFFF00"/>
                </a:solidFill>
                <a:latin typeface="+mn-lt"/>
              </a:rPr>
              <a:t> An Un-enumerated Right</a:t>
            </a:r>
            <a:endParaRPr lang="en-US" sz="4400" b="1" dirty="0">
              <a:solidFill>
                <a:srgbClr val="FFFF00"/>
              </a:solidFill>
              <a:latin typeface="+mn-lt"/>
              <a:cs typeface="Copperplate Gothic Bold"/>
            </a:endParaRPr>
          </a:p>
        </p:txBody>
      </p:sp>
      <p:sp>
        <p:nvSpPr>
          <p:cNvPr id="5" name="Content Placeholder 4"/>
          <p:cNvSpPr>
            <a:spLocks noGrp="1"/>
          </p:cNvSpPr>
          <p:nvPr>
            <p:ph sz="quarter" idx="10"/>
          </p:nvPr>
        </p:nvSpPr>
        <p:spPr/>
        <p:txBody>
          <a:bodyPr>
            <a:normAutofit lnSpcReduction="10000"/>
          </a:bodyPr>
          <a:lstStyle/>
          <a:p>
            <a:pPr marL="0" indent="0">
              <a:buNone/>
            </a:pPr>
            <a:r>
              <a:rPr lang="en-US" sz="3600" b="1" dirty="0" smtClean="0">
                <a:solidFill>
                  <a:srgbClr val="000000"/>
                </a:solidFill>
                <a:latin typeface="American Typewriter"/>
                <a:cs typeface="American Typewriter"/>
              </a:rPr>
              <a:t>              </a:t>
            </a:r>
            <a:r>
              <a:rPr lang="en-US" sz="3600" b="1" dirty="0" smtClean="0">
                <a:solidFill>
                  <a:schemeClr val="tx2">
                    <a:lumMod val="60000"/>
                    <a:lumOff val="40000"/>
                  </a:schemeClr>
                </a:solidFill>
                <a:latin typeface="American Typewriter"/>
                <a:cs typeface="American Typewriter"/>
              </a:rPr>
              <a:t>      Where is the    </a:t>
            </a:r>
          </a:p>
          <a:p>
            <a:pPr marL="0" indent="0">
              <a:buNone/>
            </a:pPr>
            <a:r>
              <a:rPr lang="en-US" sz="9600" b="1" dirty="0" smtClean="0">
                <a:solidFill>
                  <a:schemeClr val="tx2">
                    <a:lumMod val="60000"/>
                    <a:lumOff val="40000"/>
                  </a:schemeClr>
                </a:solidFill>
                <a:latin typeface="American Typewriter"/>
                <a:cs typeface="American Typewriter"/>
              </a:rPr>
              <a:t>      </a:t>
            </a:r>
            <a:r>
              <a:rPr lang="en-US" sz="6000" b="1" dirty="0" smtClean="0">
                <a:solidFill>
                  <a:schemeClr val="tx2">
                    <a:lumMod val="60000"/>
                    <a:lumOff val="40000"/>
                  </a:schemeClr>
                </a:solidFill>
                <a:latin typeface="American Typewriter"/>
                <a:cs typeface="American Typewriter"/>
              </a:rPr>
              <a:t>FREEDOM</a:t>
            </a:r>
          </a:p>
          <a:p>
            <a:pPr marL="0" indent="0">
              <a:buNone/>
            </a:pPr>
            <a:r>
              <a:rPr lang="en-US" sz="6000" b="1" dirty="0" smtClean="0">
                <a:solidFill>
                  <a:srgbClr val="800000"/>
                </a:solidFill>
                <a:latin typeface="American Typewriter"/>
                <a:cs typeface="American Typewriter"/>
              </a:rPr>
              <a:t>                </a:t>
            </a:r>
            <a:r>
              <a:rPr lang="en-US" sz="6000" b="1" dirty="0" smtClean="0">
                <a:solidFill>
                  <a:schemeClr val="accent2">
                    <a:lumMod val="60000"/>
                    <a:lumOff val="40000"/>
                  </a:schemeClr>
                </a:solidFill>
                <a:latin typeface="American Typewriter"/>
                <a:cs typeface="American Typewriter"/>
              </a:rPr>
              <a:t> TO </a:t>
            </a:r>
          </a:p>
          <a:p>
            <a:pPr marL="0" indent="0">
              <a:buNone/>
            </a:pPr>
            <a:r>
              <a:rPr lang="en-US" sz="9600" b="1" dirty="0" smtClean="0">
                <a:solidFill>
                  <a:srgbClr val="660066"/>
                </a:solidFill>
                <a:latin typeface="American Typewriter"/>
                <a:cs typeface="American Typewriter"/>
              </a:rPr>
              <a:t>     </a:t>
            </a:r>
            <a:r>
              <a:rPr lang="en-US" sz="9600" b="1" dirty="0" err="1" smtClean="0">
                <a:solidFill>
                  <a:srgbClr val="660066"/>
                </a:solidFill>
                <a:latin typeface="American Typewriter"/>
                <a:cs typeface="American Typewriter"/>
              </a:rPr>
              <a:t>C</a:t>
            </a:r>
            <a:r>
              <a:rPr lang="en-US" sz="9600" b="1" dirty="0" err="1" smtClean="0">
                <a:solidFill>
                  <a:srgbClr val="FFFF00"/>
                </a:solidFill>
                <a:latin typeface="American Typewriter"/>
                <a:cs typeface="American Typewriter"/>
              </a:rPr>
              <a:t>R</a:t>
            </a:r>
            <a:r>
              <a:rPr lang="en-US" sz="9600" b="1" dirty="0" err="1" smtClean="0">
                <a:solidFill>
                  <a:schemeClr val="accent5"/>
                </a:solidFill>
                <a:latin typeface="American Typewriter"/>
                <a:cs typeface="American Typewriter"/>
              </a:rPr>
              <a:t>E</a:t>
            </a:r>
            <a:r>
              <a:rPr lang="en-US" sz="9600" b="1" dirty="0" err="1" smtClean="0">
                <a:solidFill>
                  <a:srgbClr val="008000"/>
                </a:solidFill>
                <a:latin typeface="American Typewriter"/>
                <a:cs typeface="American Typewriter"/>
              </a:rPr>
              <a:t>A</a:t>
            </a:r>
            <a:r>
              <a:rPr lang="en-US" sz="9600" b="1" dirty="0" err="1" smtClean="0">
                <a:solidFill>
                  <a:srgbClr val="CCFFCC"/>
                </a:solidFill>
                <a:latin typeface="American Typewriter"/>
                <a:cs typeface="American Typewriter"/>
              </a:rPr>
              <a:t>t</a:t>
            </a:r>
            <a:r>
              <a:rPr lang="en-US" sz="9600" b="1" dirty="0" err="1" smtClean="0">
                <a:solidFill>
                  <a:srgbClr val="FF6600"/>
                </a:solidFill>
                <a:latin typeface="American Typewriter"/>
                <a:cs typeface="American Typewriter"/>
              </a:rPr>
              <a:t>E</a:t>
            </a:r>
            <a:r>
              <a:rPr lang="en-US" sz="9600" b="1" dirty="0" smtClean="0">
                <a:latin typeface="American Typewriter"/>
                <a:cs typeface="American Typewriter"/>
              </a:rPr>
              <a:t> </a:t>
            </a:r>
            <a:r>
              <a:rPr lang="en-US" sz="9600" b="1" dirty="0" smtClean="0">
                <a:solidFill>
                  <a:srgbClr val="000000"/>
                </a:solidFill>
                <a:latin typeface="American Typewriter"/>
                <a:cs typeface="American Typewriter"/>
              </a:rPr>
              <a:t>?</a:t>
            </a:r>
            <a:endParaRPr lang="en-US" sz="9600" b="1" dirty="0">
              <a:solidFill>
                <a:srgbClr val="000000"/>
              </a:solidFill>
              <a:latin typeface="American Typewriter"/>
              <a:cs typeface="American Typewriter"/>
            </a:endParaRPr>
          </a:p>
        </p:txBody>
      </p:sp>
    </p:spTree>
    <p:extLst>
      <p:ext uri="{BB962C8B-B14F-4D97-AF65-F5344CB8AC3E}">
        <p14:creationId xmlns:p14="http://schemas.microsoft.com/office/powerpoint/2010/main" val="38967408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28170"/>
            <a:ext cx="8229600" cy="1016000"/>
          </a:xfrm>
        </p:spPr>
        <p:txBody>
          <a:bodyPr/>
          <a:lstStyle/>
          <a:p>
            <a:r>
              <a:rPr lang="en-US" dirty="0" smtClean="0"/>
              <a:t>   </a:t>
            </a:r>
            <a:r>
              <a:rPr lang="en-US" sz="4400" b="1" dirty="0" smtClean="0">
                <a:solidFill>
                  <a:srgbClr val="FFFF00"/>
                </a:solidFill>
                <a:latin typeface="+mn-lt"/>
              </a:rPr>
              <a:t>Charter of Rights (Canada)</a:t>
            </a:r>
            <a:endParaRPr lang="en-US" sz="4400" b="1" dirty="0">
              <a:solidFill>
                <a:srgbClr val="FFFF00"/>
              </a:solidFill>
              <a:latin typeface="+mn-lt"/>
            </a:endParaRPr>
          </a:p>
        </p:txBody>
      </p:sp>
      <p:sp>
        <p:nvSpPr>
          <p:cNvPr id="3" name="Content Placeholder 2"/>
          <p:cNvSpPr>
            <a:spLocks noGrp="1"/>
          </p:cNvSpPr>
          <p:nvPr>
            <p:ph sz="quarter" idx="10"/>
          </p:nvPr>
        </p:nvSpPr>
        <p:spPr>
          <a:xfrm>
            <a:off x="457200" y="1144170"/>
            <a:ext cx="8530492" cy="4581964"/>
          </a:xfrm>
        </p:spPr>
        <p:txBody>
          <a:bodyPr>
            <a:normAutofit/>
          </a:bodyPr>
          <a:lstStyle/>
          <a:p>
            <a:pPr marL="0" indent="0">
              <a:buNone/>
            </a:pPr>
            <a:r>
              <a:rPr lang="en-US" b="1" dirty="0">
                <a:solidFill>
                  <a:srgbClr val="FFFFFF"/>
                </a:solidFill>
                <a:latin typeface="+mn-lt"/>
              </a:rPr>
              <a:t>1.</a:t>
            </a:r>
            <a:r>
              <a:rPr lang="en-US" dirty="0">
                <a:solidFill>
                  <a:srgbClr val="FFFFFF"/>
                </a:solidFill>
                <a:latin typeface="+mn-lt"/>
              </a:rPr>
              <a:t> The </a:t>
            </a:r>
            <a:r>
              <a:rPr lang="en-US" i="1" dirty="0">
                <a:solidFill>
                  <a:srgbClr val="FFFFFF"/>
                </a:solidFill>
                <a:latin typeface="+mn-lt"/>
              </a:rPr>
              <a:t>Canadian Charter of Rights and Freedoms</a:t>
            </a:r>
            <a:r>
              <a:rPr lang="en-US" dirty="0">
                <a:solidFill>
                  <a:srgbClr val="FFFFFF"/>
                </a:solidFill>
                <a:latin typeface="+mn-lt"/>
              </a:rPr>
              <a:t> guarantees the rights and freedoms set out in it subject only to such </a:t>
            </a:r>
            <a:r>
              <a:rPr lang="en-US" dirty="0">
                <a:solidFill>
                  <a:srgbClr val="FF0000"/>
                </a:solidFill>
                <a:latin typeface="+mn-lt"/>
              </a:rPr>
              <a:t>reasonable limits prescribed by law </a:t>
            </a:r>
            <a:r>
              <a:rPr lang="en-US" dirty="0">
                <a:solidFill>
                  <a:srgbClr val="FFFFFF"/>
                </a:solidFill>
                <a:latin typeface="+mn-lt"/>
              </a:rPr>
              <a:t>as can be demonstrably justified in a free and democratic society.</a:t>
            </a:r>
          </a:p>
          <a:p>
            <a:pPr marL="0" indent="0">
              <a:buNone/>
            </a:pPr>
            <a:endParaRPr lang="en-US" dirty="0">
              <a:latin typeface="+mn-lt"/>
            </a:endParaRPr>
          </a:p>
          <a:p>
            <a:pPr marL="0" indent="0">
              <a:buNone/>
            </a:pPr>
            <a:r>
              <a:rPr lang="en-US" b="1" dirty="0">
                <a:solidFill>
                  <a:srgbClr val="FFFFFF"/>
                </a:solidFill>
                <a:latin typeface="+mn-lt"/>
              </a:rPr>
              <a:t>2.</a:t>
            </a:r>
            <a:r>
              <a:rPr lang="en-US" dirty="0">
                <a:solidFill>
                  <a:srgbClr val="FFFFFF"/>
                </a:solidFill>
                <a:latin typeface="+mn-lt"/>
              </a:rPr>
              <a:t> Everyone has the following fundamental freedoms:</a:t>
            </a:r>
          </a:p>
          <a:p>
            <a:pPr marL="0" indent="0">
              <a:buNone/>
            </a:pPr>
            <a:r>
              <a:rPr lang="en-US" dirty="0" smtClean="0">
                <a:solidFill>
                  <a:srgbClr val="FFFFFF"/>
                </a:solidFill>
                <a:latin typeface="+mn-lt"/>
              </a:rPr>
              <a:t>(</a:t>
            </a:r>
            <a:r>
              <a:rPr lang="en-US" i="1" dirty="0">
                <a:solidFill>
                  <a:srgbClr val="FFFFFF"/>
                </a:solidFill>
                <a:latin typeface="+mn-lt"/>
              </a:rPr>
              <a:t>a</a:t>
            </a:r>
            <a:r>
              <a:rPr lang="en-US" dirty="0">
                <a:solidFill>
                  <a:srgbClr val="FFFFFF"/>
                </a:solidFill>
                <a:latin typeface="+mn-lt"/>
              </a:rPr>
              <a:t>) freedom of </a:t>
            </a:r>
            <a:r>
              <a:rPr lang="en-US" dirty="0">
                <a:solidFill>
                  <a:srgbClr val="FF0000"/>
                </a:solidFill>
                <a:latin typeface="+mn-lt"/>
              </a:rPr>
              <a:t>conscience</a:t>
            </a:r>
            <a:r>
              <a:rPr lang="en-US" dirty="0">
                <a:latin typeface="+mn-lt"/>
              </a:rPr>
              <a:t> </a:t>
            </a:r>
            <a:r>
              <a:rPr lang="en-US" dirty="0">
                <a:solidFill>
                  <a:srgbClr val="FFFFFF"/>
                </a:solidFill>
                <a:latin typeface="+mn-lt"/>
              </a:rPr>
              <a:t>and religion;</a:t>
            </a:r>
          </a:p>
          <a:p>
            <a:pPr marL="0" indent="0">
              <a:buNone/>
            </a:pPr>
            <a:r>
              <a:rPr lang="en-US" dirty="0" smtClean="0">
                <a:solidFill>
                  <a:srgbClr val="FFFFFF"/>
                </a:solidFill>
                <a:latin typeface="+mn-lt"/>
              </a:rPr>
              <a:t>(</a:t>
            </a:r>
            <a:r>
              <a:rPr lang="en-US" i="1" dirty="0">
                <a:solidFill>
                  <a:srgbClr val="FFFFFF"/>
                </a:solidFill>
                <a:latin typeface="+mn-lt"/>
              </a:rPr>
              <a:t>b</a:t>
            </a:r>
            <a:r>
              <a:rPr lang="en-US" dirty="0">
                <a:solidFill>
                  <a:srgbClr val="FFFFFF"/>
                </a:solidFill>
                <a:latin typeface="+mn-lt"/>
              </a:rPr>
              <a:t>) freedom of </a:t>
            </a:r>
            <a:r>
              <a:rPr lang="en-US" dirty="0">
                <a:solidFill>
                  <a:srgbClr val="FF0000"/>
                </a:solidFill>
                <a:latin typeface="+mn-lt"/>
              </a:rPr>
              <a:t>thought</a:t>
            </a:r>
            <a:r>
              <a:rPr lang="en-US" dirty="0">
                <a:latin typeface="+mn-lt"/>
              </a:rPr>
              <a:t>, </a:t>
            </a:r>
            <a:r>
              <a:rPr lang="en-US" dirty="0">
                <a:solidFill>
                  <a:srgbClr val="FF0000"/>
                </a:solidFill>
                <a:latin typeface="+mn-lt"/>
              </a:rPr>
              <a:t>belief</a:t>
            </a:r>
            <a:r>
              <a:rPr lang="en-US" dirty="0">
                <a:latin typeface="+mn-lt"/>
              </a:rPr>
              <a:t>, </a:t>
            </a:r>
            <a:r>
              <a:rPr lang="en-US" dirty="0">
                <a:solidFill>
                  <a:srgbClr val="FF0000"/>
                </a:solidFill>
                <a:latin typeface="+mn-lt"/>
              </a:rPr>
              <a:t>opinion</a:t>
            </a:r>
            <a:r>
              <a:rPr lang="en-US" dirty="0">
                <a:latin typeface="+mn-lt"/>
              </a:rPr>
              <a:t> </a:t>
            </a:r>
            <a:r>
              <a:rPr lang="en-US" dirty="0">
                <a:solidFill>
                  <a:srgbClr val="FFFFFF"/>
                </a:solidFill>
                <a:latin typeface="+mn-lt"/>
              </a:rPr>
              <a:t>and</a:t>
            </a:r>
            <a:r>
              <a:rPr lang="en-US" dirty="0">
                <a:latin typeface="+mn-lt"/>
              </a:rPr>
              <a:t> </a:t>
            </a:r>
            <a:r>
              <a:rPr lang="en-US" dirty="0">
                <a:solidFill>
                  <a:srgbClr val="FF0000"/>
                </a:solidFill>
                <a:latin typeface="+mn-lt"/>
              </a:rPr>
              <a:t>expression</a:t>
            </a:r>
            <a:r>
              <a:rPr lang="en-US" dirty="0">
                <a:latin typeface="+mn-lt"/>
              </a:rPr>
              <a:t>, </a:t>
            </a:r>
            <a:r>
              <a:rPr lang="en-US" dirty="0">
                <a:solidFill>
                  <a:srgbClr val="FFFFFF"/>
                </a:solidFill>
                <a:latin typeface="+mn-lt"/>
              </a:rPr>
              <a:t>including freedom of the</a:t>
            </a:r>
            <a:r>
              <a:rPr lang="en-US" dirty="0">
                <a:latin typeface="+mn-lt"/>
              </a:rPr>
              <a:t> </a:t>
            </a:r>
            <a:r>
              <a:rPr lang="en-US" dirty="0">
                <a:solidFill>
                  <a:srgbClr val="FF0000"/>
                </a:solidFill>
                <a:latin typeface="+mn-lt"/>
              </a:rPr>
              <a:t>press</a:t>
            </a:r>
            <a:r>
              <a:rPr lang="en-US" dirty="0">
                <a:latin typeface="+mn-lt"/>
              </a:rPr>
              <a:t> </a:t>
            </a:r>
            <a:r>
              <a:rPr lang="en-US" dirty="0">
                <a:solidFill>
                  <a:srgbClr val="FFFFFF"/>
                </a:solidFill>
                <a:latin typeface="+mn-lt"/>
              </a:rPr>
              <a:t>and other</a:t>
            </a:r>
            <a:r>
              <a:rPr lang="en-US" dirty="0">
                <a:latin typeface="+mn-lt"/>
              </a:rPr>
              <a:t> </a:t>
            </a:r>
            <a:r>
              <a:rPr lang="en-US" dirty="0">
                <a:solidFill>
                  <a:srgbClr val="FF0000"/>
                </a:solidFill>
                <a:latin typeface="+mn-lt"/>
              </a:rPr>
              <a:t>media of communication</a:t>
            </a:r>
            <a:r>
              <a:rPr lang="en-US" dirty="0">
                <a:solidFill>
                  <a:schemeClr val="bg1"/>
                </a:solidFill>
                <a:latin typeface="+mn-lt"/>
              </a:rPr>
              <a:t>;</a:t>
            </a:r>
          </a:p>
          <a:p>
            <a:endParaRPr lang="en-US" dirty="0"/>
          </a:p>
        </p:txBody>
      </p:sp>
      <p:pic>
        <p:nvPicPr>
          <p:cNvPr id="4" name="Picture 3" descr="Flag_of_Canad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8020" y="4415693"/>
            <a:ext cx="3581094" cy="1804872"/>
          </a:xfrm>
          <a:prstGeom prst="rect">
            <a:avLst/>
          </a:prstGeom>
        </p:spPr>
      </p:pic>
    </p:spTree>
    <p:extLst>
      <p:ext uri="{BB962C8B-B14F-4D97-AF65-F5344CB8AC3E}">
        <p14:creationId xmlns:p14="http://schemas.microsoft.com/office/powerpoint/2010/main" val="3954827324"/>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7494"/>
            <a:ext cx="8686800" cy="1016000"/>
          </a:xfrm>
        </p:spPr>
        <p:txBody>
          <a:bodyPr>
            <a:noAutofit/>
          </a:bodyPr>
          <a:lstStyle/>
          <a:p>
            <a:r>
              <a:rPr lang="en-US" b="1" dirty="0" smtClean="0">
                <a:solidFill>
                  <a:srgbClr val="FFFF00"/>
                </a:solidFill>
                <a:latin typeface="+mn-lt"/>
              </a:rPr>
              <a:t>U.S. Constitution, 1</a:t>
            </a:r>
            <a:r>
              <a:rPr lang="en-US" b="1" baseline="30000" dirty="0" smtClean="0">
                <a:solidFill>
                  <a:srgbClr val="FFFF00"/>
                </a:solidFill>
                <a:latin typeface="+mn-lt"/>
              </a:rPr>
              <a:t>st</a:t>
            </a:r>
            <a:r>
              <a:rPr lang="en-US" b="1" dirty="0" smtClean="0">
                <a:solidFill>
                  <a:srgbClr val="FFFF00"/>
                </a:solidFill>
                <a:latin typeface="+mn-lt"/>
              </a:rPr>
              <a:t> Amendment</a:t>
            </a:r>
            <a:endParaRPr lang="en-US" b="1" dirty="0">
              <a:solidFill>
                <a:srgbClr val="FFFF00"/>
              </a:solidFill>
              <a:latin typeface="+mn-lt"/>
            </a:endParaRPr>
          </a:p>
        </p:txBody>
      </p:sp>
      <p:sp>
        <p:nvSpPr>
          <p:cNvPr id="3" name="Content Placeholder 2"/>
          <p:cNvSpPr>
            <a:spLocks noGrp="1"/>
          </p:cNvSpPr>
          <p:nvPr>
            <p:ph sz="quarter" idx="10"/>
          </p:nvPr>
        </p:nvSpPr>
        <p:spPr>
          <a:xfrm>
            <a:off x="457200" y="1063494"/>
            <a:ext cx="8229600" cy="4662640"/>
          </a:xfrm>
        </p:spPr>
        <p:txBody>
          <a:bodyPr/>
          <a:lstStyle/>
          <a:p>
            <a:pPr marL="0" indent="0">
              <a:buNone/>
            </a:pPr>
            <a:r>
              <a:rPr lang="en-US" sz="3200" dirty="0" smtClean="0">
                <a:solidFill>
                  <a:srgbClr val="FFFFFF"/>
                </a:solidFill>
                <a:latin typeface="+mn-lt"/>
              </a:rPr>
              <a:t>“Congress </a:t>
            </a:r>
            <a:r>
              <a:rPr lang="en-US" sz="3200" dirty="0">
                <a:solidFill>
                  <a:srgbClr val="FFFFFF"/>
                </a:solidFill>
                <a:latin typeface="+mn-lt"/>
              </a:rPr>
              <a:t>shall make </a:t>
            </a:r>
            <a:r>
              <a:rPr lang="en-US" sz="3200" dirty="0">
                <a:solidFill>
                  <a:srgbClr val="FF0000"/>
                </a:solidFill>
                <a:latin typeface="+mn-lt"/>
              </a:rPr>
              <a:t>no law</a:t>
            </a:r>
            <a:r>
              <a:rPr lang="en-US" sz="3200" dirty="0">
                <a:solidFill>
                  <a:srgbClr val="FFFFFF"/>
                </a:solidFill>
                <a:latin typeface="+mn-lt"/>
              </a:rPr>
              <a:t> respecting an establishment of religion, or prohibiting the free exercise thereof; or </a:t>
            </a:r>
            <a:r>
              <a:rPr lang="en-US" sz="3200" dirty="0">
                <a:solidFill>
                  <a:srgbClr val="FF0000"/>
                </a:solidFill>
                <a:latin typeface="+mn-lt"/>
              </a:rPr>
              <a:t>abridging</a:t>
            </a:r>
            <a:r>
              <a:rPr lang="en-US" sz="3200" dirty="0">
                <a:latin typeface="+mn-lt"/>
              </a:rPr>
              <a:t> </a:t>
            </a:r>
            <a:r>
              <a:rPr lang="en-US" sz="3200" dirty="0">
                <a:solidFill>
                  <a:srgbClr val="FFFFFF"/>
                </a:solidFill>
                <a:latin typeface="+mn-lt"/>
              </a:rPr>
              <a:t>the</a:t>
            </a:r>
            <a:r>
              <a:rPr lang="en-US" sz="3200" dirty="0">
                <a:latin typeface="+mn-lt"/>
              </a:rPr>
              <a:t> </a:t>
            </a:r>
            <a:r>
              <a:rPr lang="en-US" sz="3200" dirty="0">
                <a:solidFill>
                  <a:srgbClr val="FF0000"/>
                </a:solidFill>
                <a:latin typeface="+mn-lt"/>
              </a:rPr>
              <a:t>freedom of speech</a:t>
            </a:r>
            <a:r>
              <a:rPr lang="en-US" sz="3200" dirty="0">
                <a:solidFill>
                  <a:schemeClr val="bg1"/>
                </a:solidFill>
                <a:latin typeface="+mn-lt"/>
              </a:rPr>
              <a:t>, or of the press; or the right of the people peaceably to assemble, and to petition the Government for a redress of grievances</a:t>
            </a:r>
            <a:r>
              <a:rPr lang="en-US" sz="3200" dirty="0" smtClean="0">
                <a:solidFill>
                  <a:schemeClr val="bg1"/>
                </a:solidFill>
                <a:latin typeface="+mn-lt"/>
              </a:rPr>
              <a:t>.”</a:t>
            </a:r>
            <a:endParaRPr lang="en-US" sz="3200" dirty="0">
              <a:solidFill>
                <a:schemeClr val="bg1"/>
              </a:solidFill>
              <a:latin typeface="+mn-lt"/>
            </a:endParaRPr>
          </a:p>
          <a:p>
            <a:endParaRPr lang="en-US" dirty="0"/>
          </a:p>
        </p:txBody>
      </p:sp>
      <p:pic>
        <p:nvPicPr>
          <p:cNvPr id="4" name="Picture 3" descr="Flag_of_the_United_State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5811" y="3849077"/>
            <a:ext cx="4295123" cy="2267826"/>
          </a:xfrm>
          <a:prstGeom prst="rect">
            <a:avLst/>
          </a:prstGeom>
        </p:spPr>
      </p:pic>
    </p:spTree>
    <p:extLst>
      <p:ext uri="{BB962C8B-B14F-4D97-AF65-F5344CB8AC3E}">
        <p14:creationId xmlns:p14="http://schemas.microsoft.com/office/powerpoint/2010/main" val="1725135711"/>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16000"/>
          </a:xfrm>
        </p:spPr>
        <p:txBody>
          <a:bodyPr>
            <a:normAutofit/>
          </a:bodyPr>
          <a:lstStyle/>
          <a:p>
            <a:r>
              <a:rPr lang="en-US" sz="3200" b="1" dirty="0" smtClean="0">
                <a:solidFill>
                  <a:srgbClr val="FFFF00"/>
                </a:solidFill>
                <a:latin typeface="+mn-lt"/>
              </a:rPr>
              <a:t>   The Universal Declaration of Human Rights</a:t>
            </a:r>
            <a:endParaRPr lang="en-US" sz="3200" b="1" dirty="0">
              <a:solidFill>
                <a:srgbClr val="FFFF00"/>
              </a:solidFill>
              <a:latin typeface="+mn-lt"/>
            </a:endParaRPr>
          </a:p>
        </p:txBody>
      </p:sp>
      <p:sp>
        <p:nvSpPr>
          <p:cNvPr id="3" name="Content Placeholder 2"/>
          <p:cNvSpPr>
            <a:spLocks noGrp="1"/>
          </p:cNvSpPr>
          <p:nvPr>
            <p:ph sz="quarter" idx="10"/>
          </p:nvPr>
        </p:nvSpPr>
        <p:spPr>
          <a:xfrm>
            <a:off x="254000" y="1016000"/>
            <a:ext cx="8733692" cy="4710134"/>
          </a:xfrm>
        </p:spPr>
        <p:txBody>
          <a:bodyPr>
            <a:normAutofit/>
          </a:bodyPr>
          <a:lstStyle/>
          <a:p>
            <a:pPr marL="0" indent="0">
              <a:buNone/>
            </a:pPr>
            <a:r>
              <a:rPr lang="en-US" sz="2800" dirty="0">
                <a:solidFill>
                  <a:srgbClr val="FFFF00"/>
                </a:solidFill>
              </a:rPr>
              <a:t>Article 18</a:t>
            </a:r>
            <a:r>
              <a:rPr lang="en-US" sz="2800" dirty="0" smtClean="0">
                <a:solidFill>
                  <a:srgbClr val="FFFF00"/>
                </a:solidFill>
              </a:rPr>
              <a:t>. </a:t>
            </a:r>
            <a:r>
              <a:rPr lang="en-US" sz="2800" dirty="0" smtClean="0">
                <a:solidFill>
                  <a:srgbClr val="FFFFFF"/>
                </a:solidFill>
              </a:rPr>
              <a:t>Everyone </a:t>
            </a:r>
            <a:r>
              <a:rPr lang="en-US" sz="2800" dirty="0">
                <a:solidFill>
                  <a:srgbClr val="FFFFFF"/>
                </a:solidFill>
              </a:rPr>
              <a:t>has the right to freedom of </a:t>
            </a:r>
            <a:r>
              <a:rPr lang="en-US" sz="2800" dirty="0">
                <a:solidFill>
                  <a:srgbClr val="FF0000"/>
                </a:solidFill>
              </a:rPr>
              <a:t>thought</a:t>
            </a:r>
            <a:r>
              <a:rPr lang="en-US" sz="2800" dirty="0"/>
              <a:t>, </a:t>
            </a:r>
            <a:r>
              <a:rPr lang="en-US" sz="2800" dirty="0">
                <a:solidFill>
                  <a:srgbClr val="FF0000"/>
                </a:solidFill>
              </a:rPr>
              <a:t>conscience</a:t>
            </a:r>
            <a:r>
              <a:rPr lang="en-US" sz="2800" dirty="0"/>
              <a:t> </a:t>
            </a:r>
            <a:r>
              <a:rPr lang="en-US" sz="2800" dirty="0">
                <a:solidFill>
                  <a:schemeClr val="bg1"/>
                </a:solidFill>
              </a:rPr>
              <a:t>and</a:t>
            </a:r>
            <a:r>
              <a:rPr lang="en-US" sz="2800" dirty="0"/>
              <a:t> </a:t>
            </a:r>
            <a:r>
              <a:rPr lang="en-US" sz="2800" dirty="0">
                <a:solidFill>
                  <a:schemeClr val="accent4">
                    <a:lumMod val="60000"/>
                    <a:lumOff val="40000"/>
                  </a:schemeClr>
                </a:solidFill>
              </a:rPr>
              <a:t>religion</a:t>
            </a:r>
            <a:r>
              <a:rPr lang="en-US" sz="2800" dirty="0">
                <a:solidFill>
                  <a:srgbClr val="FFFFFF"/>
                </a:solidFill>
              </a:rPr>
              <a:t>; this right includes freedom to change his religion or belief, and freedom, either alone or in community with others and in public or private, to manifest his religion or belief in teaching, practice, worship and observance.</a:t>
            </a:r>
          </a:p>
          <a:p>
            <a:pPr marL="0" indent="0">
              <a:buNone/>
            </a:pPr>
            <a:r>
              <a:rPr lang="en-US" sz="2800" dirty="0" smtClean="0">
                <a:solidFill>
                  <a:srgbClr val="FFFF00"/>
                </a:solidFill>
              </a:rPr>
              <a:t>Article </a:t>
            </a:r>
            <a:r>
              <a:rPr lang="en-US" sz="2800" dirty="0">
                <a:solidFill>
                  <a:srgbClr val="FFFF00"/>
                </a:solidFill>
              </a:rPr>
              <a:t>19</a:t>
            </a:r>
            <a:r>
              <a:rPr lang="en-US" sz="2800" dirty="0" smtClean="0">
                <a:solidFill>
                  <a:srgbClr val="FFFF00"/>
                </a:solidFill>
              </a:rPr>
              <a:t>. </a:t>
            </a:r>
            <a:r>
              <a:rPr lang="en-US" sz="2800" dirty="0" smtClean="0">
                <a:solidFill>
                  <a:srgbClr val="FFFFFF"/>
                </a:solidFill>
              </a:rPr>
              <a:t>Everyone </a:t>
            </a:r>
            <a:r>
              <a:rPr lang="en-US" sz="2800" dirty="0">
                <a:solidFill>
                  <a:srgbClr val="FFFFFF"/>
                </a:solidFill>
              </a:rPr>
              <a:t>has the right to freedom of </a:t>
            </a:r>
            <a:r>
              <a:rPr lang="en-US" sz="2800" dirty="0">
                <a:solidFill>
                  <a:srgbClr val="FF0000"/>
                </a:solidFill>
              </a:rPr>
              <a:t>opinion</a:t>
            </a:r>
            <a:r>
              <a:rPr lang="en-US" sz="2800" dirty="0">
                <a:solidFill>
                  <a:srgbClr val="FFFFFF"/>
                </a:solidFill>
              </a:rPr>
              <a:t> and </a:t>
            </a:r>
            <a:r>
              <a:rPr lang="en-US" sz="2800" dirty="0">
                <a:solidFill>
                  <a:srgbClr val="FF0000"/>
                </a:solidFill>
              </a:rPr>
              <a:t>expression</a:t>
            </a:r>
            <a:r>
              <a:rPr lang="en-US" sz="2800" dirty="0">
                <a:solidFill>
                  <a:srgbClr val="FFFFFF"/>
                </a:solidFill>
              </a:rPr>
              <a:t>; this right includes freedom to hold </a:t>
            </a:r>
            <a:r>
              <a:rPr lang="en-US" sz="2800" dirty="0">
                <a:solidFill>
                  <a:srgbClr val="FF0000"/>
                </a:solidFill>
              </a:rPr>
              <a:t>opinions</a:t>
            </a:r>
            <a:r>
              <a:rPr lang="en-US" sz="2800" dirty="0"/>
              <a:t> </a:t>
            </a:r>
            <a:r>
              <a:rPr lang="en-US" sz="2800" dirty="0">
                <a:solidFill>
                  <a:srgbClr val="FFFFFF"/>
                </a:solidFill>
              </a:rPr>
              <a:t>without interference and to </a:t>
            </a:r>
            <a:r>
              <a:rPr lang="en-US" sz="2800" dirty="0">
                <a:solidFill>
                  <a:srgbClr val="FF0000"/>
                </a:solidFill>
              </a:rPr>
              <a:t>seek, receive and impart information and ideas through any media </a:t>
            </a:r>
            <a:r>
              <a:rPr lang="en-US" sz="2800" dirty="0">
                <a:solidFill>
                  <a:schemeClr val="bg1"/>
                </a:solidFill>
              </a:rPr>
              <a:t>and regardless of frontiers.</a:t>
            </a:r>
          </a:p>
        </p:txBody>
      </p:sp>
      <p:pic>
        <p:nvPicPr>
          <p:cNvPr id="4" name="Content Placeholder 3" descr="Flag_of_the_United_Nations.png"/>
          <p:cNvPicPr>
            <a:picLocks noChangeAspect="1"/>
          </p:cNvPicPr>
          <p:nvPr/>
        </p:nvPicPr>
        <p:blipFill rotWithShape="1">
          <a:blip r:embed="rId2">
            <a:extLst>
              <a:ext uri="{28A0092B-C50C-407E-A947-70E740481C1C}">
                <a14:useLocalDpi xmlns:a14="http://schemas.microsoft.com/office/drawing/2010/main" val="0"/>
              </a:ext>
            </a:extLst>
          </a:blip>
          <a:srcRect l="491" t="9339" r="671" b="8925"/>
          <a:stretch/>
        </p:blipFill>
        <p:spPr>
          <a:xfrm>
            <a:off x="5581754" y="4786922"/>
            <a:ext cx="2598121" cy="1431495"/>
          </a:xfrm>
          <a:prstGeom prst="rect">
            <a:avLst/>
          </a:prstGeom>
        </p:spPr>
      </p:pic>
    </p:spTree>
    <p:extLst>
      <p:ext uri="{BB962C8B-B14F-4D97-AF65-F5344CB8AC3E}">
        <p14:creationId xmlns:p14="http://schemas.microsoft.com/office/powerpoint/2010/main" val="24900262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53962"/>
            <a:ext cx="8229600" cy="1016000"/>
          </a:xfrm>
        </p:spPr>
        <p:txBody>
          <a:bodyPr>
            <a:normAutofit/>
          </a:bodyPr>
          <a:lstStyle/>
          <a:p>
            <a:r>
              <a:rPr lang="en-US" sz="4800" b="1" dirty="0" smtClean="0">
                <a:solidFill>
                  <a:srgbClr val="FFFF00"/>
                </a:solidFill>
                <a:latin typeface="+mn-lt"/>
              </a:rPr>
              <a:t>On Syllabus</a:t>
            </a:r>
            <a:endParaRPr lang="en-US" sz="4800" b="1" dirty="0">
              <a:solidFill>
                <a:srgbClr val="FFFF00"/>
              </a:solidFill>
              <a:latin typeface="+mn-lt"/>
            </a:endParaRPr>
          </a:p>
        </p:txBody>
      </p:sp>
      <p:pic>
        <p:nvPicPr>
          <p:cNvPr id="4" name="Content Placeholder 3" descr="Screen Shot 2015-09-27 at 4.14.39 PM.png"/>
          <p:cNvPicPr>
            <a:picLocks noGrp="1" noChangeAspect="1"/>
          </p:cNvPicPr>
          <p:nvPr>
            <p:ph sz="quarter" idx="10"/>
          </p:nvPr>
        </p:nvPicPr>
        <p:blipFill>
          <a:blip r:embed="rId2">
            <a:extLst>
              <a:ext uri="{28A0092B-C50C-407E-A947-70E740481C1C}">
                <a14:useLocalDpi xmlns:a14="http://schemas.microsoft.com/office/drawing/2010/main" val="0"/>
              </a:ext>
            </a:extLst>
          </a:blip>
          <a:srcRect t="-45038" b="-45038"/>
          <a:stretch>
            <a:fillRect/>
          </a:stretch>
        </p:blipFill>
        <p:spPr>
          <a:xfrm>
            <a:off x="457200" y="1016000"/>
            <a:ext cx="8229600" cy="4876800"/>
          </a:xfrm>
        </p:spPr>
      </p:pic>
    </p:spTree>
    <p:extLst>
      <p:ext uri="{BB962C8B-B14F-4D97-AF65-F5344CB8AC3E}">
        <p14:creationId xmlns:p14="http://schemas.microsoft.com/office/powerpoint/2010/main" val="38749580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16000"/>
          </a:xfrm>
        </p:spPr>
        <p:txBody>
          <a:bodyPr>
            <a:normAutofit fontScale="90000"/>
          </a:bodyPr>
          <a:lstStyle/>
          <a:p>
            <a:r>
              <a:rPr lang="en-US" dirty="0" smtClean="0"/>
              <a:t> </a:t>
            </a:r>
            <a:r>
              <a:rPr lang="en-US" sz="3600" b="1" dirty="0" smtClean="0">
                <a:solidFill>
                  <a:srgbClr val="FFFF00"/>
                </a:solidFill>
                <a:latin typeface="+mn-lt"/>
              </a:rPr>
              <a:t>Closest to establishing a “Right to </a:t>
            </a:r>
            <a:r>
              <a:rPr lang="en-US" sz="3600" b="1" dirty="0" err="1" smtClean="0">
                <a:solidFill>
                  <a:srgbClr val="FFFF00"/>
                </a:solidFill>
                <a:latin typeface="+mn-lt"/>
              </a:rPr>
              <a:t>CREAtE</a:t>
            </a:r>
            <a:r>
              <a:rPr lang="en-US" sz="3600" b="1" dirty="0" smtClean="0">
                <a:solidFill>
                  <a:srgbClr val="FFFF00"/>
                </a:solidFill>
                <a:latin typeface="+mn-lt"/>
              </a:rPr>
              <a:t>”?</a:t>
            </a:r>
            <a:endParaRPr lang="en-US" sz="3600" b="1" dirty="0">
              <a:solidFill>
                <a:srgbClr val="FFFF00"/>
              </a:solidFill>
              <a:latin typeface="+mn-lt"/>
            </a:endParaRPr>
          </a:p>
        </p:txBody>
      </p:sp>
      <p:sp>
        <p:nvSpPr>
          <p:cNvPr id="3" name="Content Placeholder 2"/>
          <p:cNvSpPr>
            <a:spLocks noGrp="1"/>
          </p:cNvSpPr>
          <p:nvPr>
            <p:ph sz="quarter" idx="10"/>
          </p:nvPr>
        </p:nvSpPr>
        <p:spPr>
          <a:xfrm>
            <a:off x="457200" y="1016000"/>
            <a:ext cx="8229600" cy="4710134"/>
          </a:xfrm>
        </p:spPr>
        <p:txBody>
          <a:bodyPr>
            <a:normAutofit/>
          </a:bodyPr>
          <a:lstStyle/>
          <a:p>
            <a:pPr marL="0" indent="0">
              <a:buNone/>
            </a:pPr>
            <a:r>
              <a:rPr lang="en-US" sz="3200" b="1" dirty="0" smtClean="0">
                <a:solidFill>
                  <a:schemeClr val="bg1"/>
                </a:solidFill>
                <a:latin typeface="+mn-lt"/>
              </a:rPr>
              <a:t>“Girls Lean Back Everywhere: The Law of Obscenity and the Assault on Genius” - </a:t>
            </a:r>
            <a:r>
              <a:rPr lang="en-US" sz="3200" b="1" dirty="0" smtClean="0">
                <a:solidFill>
                  <a:schemeClr val="accent2"/>
                </a:solidFill>
                <a:latin typeface="+mn-lt"/>
              </a:rPr>
              <a:t>Edward De </a:t>
            </a:r>
            <a:r>
              <a:rPr lang="en-US" sz="3200" b="1" dirty="0" err="1" smtClean="0">
                <a:solidFill>
                  <a:schemeClr val="accent2"/>
                </a:solidFill>
                <a:latin typeface="+mn-lt"/>
              </a:rPr>
              <a:t>Grazia</a:t>
            </a:r>
            <a:endParaRPr lang="en-US" sz="3200" b="1" dirty="0" smtClean="0">
              <a:solidFill>
                <a:schemeClr val="accent2"/>
              </a:solidFill>
              <a:latin typeface="+mn-lt"/>
            </a:endParaRPr>
          </a:p>
          <a:p>
            <a:pPr marL="0" indent="0">
              <a:buNone/>
            </a:pPr>
            <a:endParaRPr lang="en-US" sz="3200" b="1" dirty="0">
              <a:solidFill>
                <a:schemeClr val="accent2"/>
              </a:solidFill>
              <a:latin typeface="+mn-lt"/>
            </a:endParaRPr>
          </a:p>
          <a:p>
            <a:pPr marL="0" indent="0">
              <a:buNone/>
            </a:pPr>
            <a:r>
              <a:rPr lang="en-US" sz="4400" b="1" dirty="0" smtClean="0">
                <a:solidFill>
                  <a:srgbClr val="CCFFCC"/>
                </a:solidFill>
                <a:latin typeface="+mn-lt"/>
              </a:rPr>
              <a:t>Query: </a:t>
            </a:r>
            <a:r>
              <a:rPr lang="en-US" sz="4400" b="1" dirty="0" smtClean="0">
                <a:solidFill>
                  <a:schemeClr val="accent5"/>
                </a:solidFill>
                <a:latin typeface="+mn-lt"/>
              </a:rPr>
              <a:t>Is all</a:t>
            </a:r>
          </a:p>
          <a:p>
            <a:pPr marL="0" indent="0">
              <a:buNone/>
            </a:pPr>
            <a:r>
              <a:rPr lang="en-US" sz="4400" b="1" dirty="0" smtClean="0">
                <a:solidFill>
                  <a:schemeClr val="accent5"/>
                </a:solidFill>
                <a:latin typeface="+mn-lt"/>
              </a:rPr>
              <a:t>Art political?</a:t>
            </a:r>
          </a:p>
        </p:txBody>
      </p:sp>
      <p:pic>
        <p:nvPicPr>
          <p:cNvPr id="5" name="Picture 4" descr="ur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0261" y="2050258"/>
            <a:ext cx="2517913" cy="3988773"/>
          </a:xfrm>
          <a:prstGeom prst="rect">
            <a:avLst/>
          </a:prstGeom>
        </p:spPr>
      </p:pic>
    </p:spTree>
    <p:extLst>
      <p:ext uri="{BB962C8B-B14F-4D97-AF65-F5344CB8AC3E}">
        <p14:creationId xmlns:p14="http://schemas.microsoft.com/office/powerpoint/2010/main" val="498076374"/>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94680"/>
            <a:ext cx="4702335" cy="2887800"/>
          </a:xfrm>
        </p:spPr>
        <p:txBody>
          <a:bodyPr>
            <a:normAutofit/>
          </a:bodyPr>
          <a:lstStyle/>
          <a:p>
            <a:r>
              <a:rPr lang="en-US" dirty="0" smtClean="0">
                <a:solidFill>
                  <a:srgbClr val="FFFFFF"/>
                </a:solidFill>
                <a:latin typeface="+mn-lt"/>
              </a:rPr>
              <a:t>But always good to get back to basics:</a:t>
            </a:r>
            <a:r>
              <a:rPr lang="en-US" dirty="0" smtClean="0">
                <a:solidFill>
                  <a:srgbClr val="FFFF00"/>
                </a:solidFill>
                <a:latin typeface="+mn-lt"/>
              </a:rPr>
              <a:t/>
            </a:r>
            <a:br>
              <a:rPr lang="en-US" dirty="0" smtClean="0">
                <a:solidFill>
                  <a:srgbClr val="FFFF00"/>
                </a:solidFill>
                <a:latin typeface="+mn-lt"/>
              </a:rPr>
            </a:br>
            <a:r>
              <a:rPr lang="en-US" dirty="0" err="1" smtClean="0">
                <a:solidFill>
                  <a:srgbClr val="FFFF00"/>
                </a:solidFill>
                <a:latin typeface="+mn-lt"/>
              </a:rPr>
              <a:t>Areopagitica</a:t>
            </a:r>
            <a:r>
              <a:rPr lang="en-US" dirty="0" smtClean="0">
                <a:solidFill>
                  <a:srgbClr val="FFFF00"/>
                </a:solidFill>
                <a:latin typeface="+mn-lt"/>
              </a:rPr>
              <a:t> by John Milton (1644)</a:t>
            </a:r>
            <a:endParaRPr lang="en-US" dirty="0">
              <a:solidFill>
                <a:srgbClr val="FFFF00"/>
              </a:solidFill>
              <a:latin typeface="+mn-lt"/>
            </a:endParaRPr>
          </a:p>
        </p:txBody>
      </p:sp>
      <p:pic>
        <p:nvPicPr>
          <p:cNvPr id="4" name="Picture 3" descr="200px-Areopagitica_bridwel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7048" y="919023"/>
            <a:ext cx="3503849" cy="4922909"/>
          </a:xfrm>
          <a:prstGeom prst="rect">
            <a:avLst/>
          </a:prstGeom>
        </p:spPr>
      </p:pic>
      <p:pic>
        <p:nvPicPr>
          <p:cNvPr id="6" name="Picture 5" descr="imgr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9867" y="2941045"/>
            <a:ext cx="3041252" cy="2900887"/>
          </a:xfrm>
          <a:prstGeom prst="rect">
            <a:avLst/>
          </a:prstGeom>
        </p:spPr>
      </p:pic>
    </p:spTree>
    <p:extLst>
      <p:ext uri="{BB962C8B-B14F-4D97-AF65-F5344CB8AC3E}">
        <p14:creationId xmlns:p14="http://schemas.microsoft.com/office/powerpoint/2010/main" val="37753853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585304"/>
            <a:ext cx="8609496" cy="5389218"/>
          </a:xfrm>
        </p:spPr>
        <p:txBody>
          <a:bodyPr>
            <a:normAutofit/>
          </a:bodyPr>
          <a:lstStyle/>
          <a:p>
            <a:pPr marL="0" indent="0">
              <a:buNone/>
            </a:pPr>
            <a:r>
              <a:rPr lang="en-CA" dirty="0">
                <a:solidFill>
                  <a:srgbClr val="FFFFFF"/>
                </a:solidFill>
                <a:latin typeface="+mn-lt"/>
              </a:rPr>
              <a:t>“For Books are not absolutely dead things, but </a:t>
            </a:r>
            <a:r>
              <a:rPr lang="en-CA" dirty="0">
                <a:solidFill>
                  <a:srgbClr val="FFFF00"/>
                </a:solidFill>
                <a:latin typeface="+mn-lt"/>
              </a:rPr>
              <a:t>doe contain a </a:t>
            </a:r>
            <a:r>
              <a:rPr lang="en-CA" dirty="0" err="1">
                <a:solidFill>
                  <a:srgbClr val="FFFF00"/>
                </a:solidFill>
                <a:latin typeface="+mn-lt"/>
              </a:rPr>
              <a:t>potencie</a:t>
            </a:r>
            <a:r>
              <a:rPr lang="en-CA" dirty="0">
                <a:solidFill>
                  <a:srgbClr val="FFFF00"/>
                </a:solidFill>
                <a:latin typeface="+mn-lt"/>
              </a:rPr>
              <a:t> of life in them to be as active as that </a:t>
            </a:r>
            <a:r>
              <a:rPr lang="en-CA" dirty="0" err="1">
                <a:solidFill>
                  <a:srgbClr val="FFFF00"/>
                </a:solidFill>
                <a:latin typeface="+mn-lt"/>
              </a:rPr>
              <a:t>soule</a:t>
            </a:r>
            <a:r>
              <a:rPr lang="en-CA" dirty="0">
                <a:solidFill>
                  <a:srgbClr val="FFFF00"/>
                </a:solidFill>
                <a:latin typeface="+mn-lt"/>
              </a:rPr>
              <a:t> was whose progeny they are</a:t>
            </a:r>
            <a:r>
              <a:rPr lang="en-CA" dirty="0">
                <a:solidFill>
                  <a:srgbClr val="FFFFFF"/>
                </a:solidFill>
                <a:latin typeface="+mn-lt"/>
              </a:rPr>
              <a:t>; nay they do preserve as in a </a:t>
            </a:r>
            <a:r>
              <a:rPr lang="en-CA" dirty="0" err="1">
                <a:solidFill>
                  <a:srgbClr val="FFFFFF"/>
                </a:solidFill>
                <a:latin typeface="+mn-lt"/>
              </a:rPr>
              <a:t>violl</a:t>
            </a:r>
            <a:r>
              <a:rPr lang="en-CA" dirty="0">
                <a:solidFill>
                  <a:srgbClr val="FFFFFF"/>
                </a:solidFill>
                <a:latin typeface="+mn-lt"/>
              </a:rPr>
              <a:t> the purest </a:t>
            </a:r>
            <a:r>
              <a:rPr lang="en-CA" dirty="0" err="1">
                <a:solidFill>
                  <a:srgbClr val="FFFFFF"/>
                </a:solidFill>
                <a:latin typeface="+mn-lt"/>
              </a:rPr>
              <a:t>efficacie</a:t>
            </a:r>
            <a:r>
              <a:rPr lang="en-CA" dirty="0">
                <a:solidFill>
                  <a:srgbClr val="FFFFFF"/>
                </a:solidFill>
                <a:latin typeface="+mn-lt"/>
              </a:rPr>
              <a:t> and extraction of that living intellect that bred them…</a:t>
            </a:r>
          </a:p>
          <a:p>
            <a:pPr marL="0" indent="0">
              <a:buNone/>
            </a:pPr>
            <a:r>
              <a:rPr lang="en-CA" dirty="0">
                <a:solidFill>
                  <a:srgbClr val="FFFFFF"/>
                </a:solidFill>
                <a:latin typeface="+mn-lt"/>
              </a:rPr>
              <a:t>And though all the </a:t>
            </a:r>
            <a:r>
              <a:rPr lang="en-CA" dirty="0" err="1">
                <a:solidFill>
                  <a:srgbClr val="FFFFFF"/>
                </a:solidFill>
                <a:latin typeface="+mn-lt"/>
              </a:rPr>
              <a:t>windes</a:t>
            </a:r>
            <a:r>
              <a:rPr lang="en-CA" dirty="0">
                <a:solidFill>
                  <a:srgbClr val="FFFFFF"/>
                </a:solidFill>
                <a:latin typeface="+mn-lt"/>
              </a:rPr>
              <a:t> of </a:t>
            </a:r>
            <a:r>
              <a:rPr lang="en-CA" dirty="0" err="1">
                <a:solidFill>
                  <a:srgbClr val="FFFFFF"/>
                </a:solidFill>
                <a:latin typeface="+mn-lt"/>
              </a:rPr>
              <a:t>doctrin</a:t>
            </a:r>
            <a:r>
              <a:rPr lang="en-CA" dirty="0">
                <a:solidFill>
                  <a:srgbClr val="FFFFFF"/>
                </a:solidFill>
                <a:latin typeface="+mn-lt"/>
              </a:rPr>
              <a:t> were let loose to play upon the earth, so Truth be in the field, we do injuriously, by licencing and prohibiting to misdoubt her strength</a:t>
            </a:r>
            <a:r>
              <a:rPr lang="en-CA" dirty="0">
                <a:solidFill>
                  <a:srgbClr val="FFFF00"/>
                </a:solidFill>
                <a:latin typeface="+mn-lt"/>
              </a:rPr>
              <a:t>. Let her and </a:t>
            </a:r>
            <a:r>
              <a:rPr lang="en-CA" dirty="0" err="1">
                <a:solidFill>
                  <a:srgbClr val="FFFF00"/>
                </a:solidFill>
                <a:latin typeface="+mn-lt"/>
              </a:rPr>
              <a:t>Falshood</a:t>
            </a:r>
            <a:r>
              <a:rPr lang="en-CA" dirty="0">
                <a:solidFill>
                  <a:srgbClr val="FFFF00"/>
                </a:solidFill>
                <a:latin typeface="+mn-lt"/>
              </a:rPr>
              <a:t> grapple; who ever knew Truth put to the </a:t>
            </a:r>
            <a:r>
              <a:rPr lang="en-CA" dirty="0" err="1">
                <a:solidFill>
                  <a:srgbClr val="FFFF00"/>
                </a:solidFill>
                <a:latin typeface="+mn-lt"/>
              </a:rPr>
              <a:t>wors</a:t>
            </a:r>
            <a:r>
              <a:rPr lang="en-CA" dirty="0">
                <a:solidFill>
                  <a:srgbClr val="FFFF00"/>
                </a:solidFill>
                <a:latin typeface="+mn-lt"/>
              </a:rPr>
              <a:t>, in a free and open encounter</a:t>
            </a:r>
          </a:p>
          <a:p>
            <a:pPr marL="0" indent="0">
              <a:buNone/>
            </a:pPr>
            <a:r>
              <a:rPr lang="en-CA" dirty="0">
                <a:solidFill>
                  <a:srgbClr val="FFFFFF"/>
                </a:solidFill>
                <a:latin typeface="+mn-lt"/>
              </a:rPr>
              <a:t>Lords and Commons of England, consider what Nation it is whereof ye are, and whereof ye are the </a:t>
            </a:r>
            <a:r>
              <a:rPr lang="en-CA" dirty="0" err="1">
                <a:solidFill>
                  <a:srgbClr val="FFFFFF"/>
                </a:solidFill>
                <a:latin typeface="+mn-lt"/>
              </a:rPr>
              <a:t>governours</a:t>
            </a:r>
            <a:r>
              <a:rPr lang="en-CA" dirty="0">
                <a:solidFill>
                  <a:srgbClr val="FFFFFF"/>
                </a:solidFill>
                <a:latin typeface="+mn-lt"/>
              </a:rPr>
              <a:t>: </a:t>
            </a:r>
            <a:r>
              <a:rPr lang="en-CA" dirty="0">
                <a:solidFill>
                  <a:srgbClr val="FFFF00"/>
                </a:solidFill>
                <a:latin typeface="+mn-lt"/>
              </a:rPr>
              <a:t>a Nation not slow and dull</a:t>
            </a:r>
            <a:r>
              <a:rPr lang="en-CA" dirty="0">
                <a:solidFill>
                  <a:srgbClr val="FFFFFF"/>
                </a:solidFill>
                <a:latin typeface="+mn-lt"/>
              </a:rPr>
              <a:t>, but of a quick, ingenious, and piercing spirit, </a:t>
            </a:r>
            <a:r>
              <a:rPr lang="en-CA" dirty="0">
                <a:solidFill>
                  <a:srgbClr val="FFFF00"/>
                </a:solidFill>
                <a:latin typeface="+mn-lt"/>
              </a:rPr>
              <a:t>acute to invent, </a:t>
            </a:r>
            <a:r>
              <a:rPr lang="en-CA" dirty="0" err="1">
                <a:solidFill>
                  <a:srgbClr val="FFFF00"/>
                </a:solidFill>
                <a:latin typeface="+mn-lt"/>
              </a:rPr>
              <a:t>suttle</a:t>
            </a:r>
            <a:r>
              <a:rPr lang="en-CA" dirty="0">
                <a:solidFill>
                  <a:srgbClr val="FFFF00"/>
                </a:solidFill>
                <a:latin typeface="+mn-lt"/>
              </a:rPr>
              <a:t> and sinewy to </a:t>
            </a:r>
            <a:r>
              <a:rPr lang="en-CA" dirty="0" err="1">
                <a:solidFill>
                  <a:srgbClr val="FFFF00"/>
                </a:solidFill>
                <a:latin typeface="+mn-lt"/>
              </a:rPr>
              <a:t>discours</a:t>
            </a:r>
            <a:r>
              <a:rPr lang="en-CA" dirty="0">
                <a:solidFill>
                  <a:srgbClr val="FFFFFF"/>
                </a:solidFill>
                <a:latin typeface="+mn-lt"/>
              </a:rPr>
              <a:t>, not beneath the </a:t>
            </a:r>
            <a:r>
              <a:rPr lang="en-CA" dirty="0">
                <a:solidFill>
                  <a:schemeClr val="bg1"/>
                </a:solidFill>
                <a:latin typeface="+mn-lt"/>
              </a:rPr>
              <a:t>reach of any point the highest that human capacity can soar to.”</a:t>
            </a:r>
          </a:p>
          <a:p>
            <a:pPr marL="0" indent="0">
              <a:buNone/>
            </a:pPr>
            <a:endParaRPr lang="en-US" dirty="0"/>
          </a:p>
        </p:txBody>
      </p:sp>
    </p:spTree>
    <p:extLst>
      <p:ext uri="{BB962C8B-B14F-4D97-AF65-F5344CB8AC3E}">
        <p14:creationId xmlns:p14="http://schemas.microsoft.com/office/powerpoint/2010/main" val="39069480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3399"/>
            <a:ext cx="8229600" cy="1016000"/>
          </a:xfrm>
        </p:spPr>
        <p:txBody>
          <a:bodyPr>
            <a:normAutofit/>
          </a:bodyPr>
          <a:lstStyle/>
          <a:p>
            <a:r>
              <a:rPr lang="en-US" sz="4400" b="1" dirty="0" smtClean="0">
                <a:solidFill>
                  <a:srgbClr val="FFFF00"/>
                </a:solidFill>
                <a:latin typeface="+mn-lt"/>
              </a:rPr>
              <a:t>The point being…</a:t>
            </a:r>
            <a:endParaRPr lang="en-US" sz="4400" b="1" dirty="0">
              <a:solidFill>
                <a:srgbClr val="FFFF00"/>
              </a:solidFill>
              <a:latin typeface="+mn-lt"/>
            </a:endParaRPr>
          </a:p>
        </p:txBody>
      </p:sp>
      <p:sp>
        <p:nvSpPr>
          <p:cNvPr id="3" name="Content Placeholder 2"/>
          <p:cNvSpPr>
            <a:spLocks noGrp="1"/>
          </p:cNvSpPr>
          <p:nvPr>
            <p:ph sz="quarter" idx="10"/>
          </p:nvPr>
        </p:nvSpPr>
        <p:spPr>
          <a:xfrm>
            <a:off x="457200" y="1169399"/>
            <a:ext cx="8686800" cy="4834659"/>
          </a:xfrm>
        </p:spPr>
        <p:txBody>
          <a:bodyPr>
            <a:noAutofit/>
          </a:bodyPr>
          <a:lstStyle/>
          <a:p>
            <a:pPr marL="0" indent="0">
              <a:buNone/>
            </a:pPr>
            <a:r>
              <a:rPr lang="en-US" sz="4000" dirty="0" smtClean="0">
                <a:solidFill>
                  <a:schemeClr val="bg1"/>
                </a:solidFill>
                <a:latin typeface="+mn-lt"/>
                <a:cs typeface="Lucida Console"/>
              </a:rPr>
              <a:t>We are back to:</a:t>
            </a:r>
            <a:endParaRPr lang="en-US" sz="4000" dirty="0">
              <a:solidFill>
                <a:schemeClr val="bg1"/>
              </a:solidFill>
              <a:latin typeface="+mn-lt"/>
              <a:cs typeface="Lucida Console"/>
            </a:endParaRPr>
          </a:p>
          <a:p>
            <a:pPr marL="742950" indent="-742950">
              <a:buAutoNum type="arabicPeriod"/>
            </a:pPr>
            <a:r>
              <a:rPr lang="en-US" sz="4000" b="1" dirty="0" smtClean="0">
                <a:solidFill>
                  <a:srgbClr val="FFFF00"/>
                </a:solidFill>
                <a:latin typeface="+mn-lt"/>
                <a:cs typeface="Lucida Console"/>
              </a:rPr>
              <a:t>Boyden</a:t>
            </a:r>
            <a:r>
              <a:rPr lang="en-US" sz="4000" dirty="0" smtClean="0">
                <a:solidFill>
                  <a:schemeClr val="bg1"/>
                </a:solidFill>
                <a:latin typeface="+mn-lt"/>
                <a:cs typeface="Lucida Console"/>
              </a:rPr>
              <a:t> – games are “systems” that need the creative acts of gamers (otherwise no copyright)</a:t>
            </a:r>
          </a:p>
          <a:p>
            <a:pPr marL="742950" indent="-742950">
              <a:buAutoNum type="arabicPeriod"/>
            </a:pPr>
            <a:r>
              <a:rPr lang="en-US" sz="4000" dirty="0" smtClean="0">
                <a:solidFill>
                  <a:srgbClr val="BB1C32"/>
                </a:solidFill>
                <a:latin typeface="+mn-lt"/>
                <a:cs typeface="Lucida Console"/>
              </a:rPr>
              <a:t>McLuhan</a:t>
            </a:r>
            <a:r>
              <a:rPr lang="en-US" sz="4000" dirty="0" smtClean="0">
                <a:solidFill>
                  <a:schemeClr val="bg1"/>
                </a:solidFill>
                <a:latin typeface="+mn-lt"/>
                <a:cs typeface="Lucida Console"/>
              </a:rPr>
              <a:t> – games as “social reaction”</a:t>
            </a:r>
          </a:p>
          <a:p>
            <a:pPr marL="742950" indent="-742950">
              <a:buAutoNum type="arabicPeriod"/>
            </a:pPr>
            <a:r>
              <a:rPr lang="en-US" sz="4000" dirty="0" smtClean="0">
                <a:solidFill>
                  <a:schemeClr val="accent5"/>
                </a:solidFill>
                <a:latin typeface="+mn-lt"/>
                <a:cs typeface="Lucida Console"/>
              </a:rPr>
              <a:t>“Connector”</a:t>
            </a:r>
            <a:r>
              <a:rPr lang="en-US" sz="4000" dirty="0" smtClean="0">
                <a:solidFill>
                  <a:schemeClr val="bg1"/>
                </a:solidFill>
                <a:latin typeface="+mn-lt"/>
                <a:cs typeface="Lucida Console"/>
              </a:rPr>
              <a:t> – creativity neither arises nor has its destiny in isolation  </a:t>
            </a:r>
            <a:endParaRPr lang="en-US" sz="4000" dirty="0">
              <a:solidFill>
                <a:schemeClr val="bg1"/>
              </a:solidFill>
              <a:latin typeface="+mn-lt"/>
              <a:cs typeface="Lucida Console"/>
            </a:endParaRPr>
          </a:p>
        </p:txBody>
      </p:sp>
    </p:spTree>
    <p:extLst>
      <p:ext uri="{BB962C8B-B14F-4D97-AF65-F5344CB8AC3E}">
        <p14:creationId xmlns:p14="http://schemas.microsoft.com/office/powerpoint/2010/main" val="11344273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40978"/>
            <a:ext cx="8229600" cy="1016000"/>
          </a:xfrm>
        </p:spPr>
        <p:txBody>
          <a:bodyPr>
            <a:normAutofit fontScale="90000"/>
          </a:bodyPr>
          <a:lstStyle/>
          <a:p>
            <a:r>
              <a:rPr lang="en-US" dirty="0" smtClean="0"/>
              <a:t>  </a:t>
            </a:r>
            <a:r>
              <a:rPr lang="en-US" sz="4400" b="1" dirty="0" smtClean="0">
                <a:solidFill>
                  <a:srgbClr val="FFFF00"/>
                </a:solidFill>
                <a:latin typeface="+mn-lt"/>
              </a:rPr>
              <a:t>“RIGHTS” CAN BE LOADED….</a:t>
            </a:r>
            <a:endParaRPr lang="en-US" sz="4400" b="1" dirty="0">
              <a:solidFill>
                <a:srgbClr val="FFFF00"/>
              </a:solidFill>
              <a:latin typeface="+mn-lt"/>
            </a:endParaRPr>
          </a:p>
        </p:txBody>
      </p:sp>
      <p:sp>
        <p:nvSpPr>
          <p:cNvPr id="3" name="Content Placeholder 2"/>
          <p:cNvSpPr>
            <a:spLocks noGrp="1"/>
          </p:cNvSpPr>
          <p:nvPr>
            <p:ph sz="quarter" idx="10"/>
          </p:nvPr>
        </p:nvSpPr>
        <p:spPr>
          <a:xfrm>
            <a:off x="457200" y="1156979"/>
            <a:ext cx="8229600" cy="5085560"/>
          </a:xfrm>
        </p:spPr>
        <p:txBody>
          <a:bodyPr>
            <a:normAutofit fontScale="92500" lnSpcReduction="10000"/>
          </a:bodyPr>
          <a:lstStyle/>
          <a:p>
            <a:pPr marL="0" indent="0">
              <a:buNone/>
            </a:pPr>
            <a:r>
              <a:rPr lang="en-US" sz="3600" dirty="0" smtClean="0"/>
              <a:t>     </a:t>
            </a:r>
            <a:r>
              <a:rPr lang="en-US" sz="3600" dirty="0" smtClean="0">
                <a:solidFill>
                  <a:srgbClr val="FFFFFF"/>
                </a:solidFill>
              </a:rPr>
              <a:t>…they can </a:t>
            </a:r>
            <a:r>
              <a:rPr lang="en-US" sz="3600" b="1" dirty="0" smtClean="0">
                <a:solidFill>
                  <a:srgbClr val="FFFFFF"/>
                </a:solidFill>
              </a:rPr>
              <a:t>obscure</a:t>
            </a:r>
            <a:r>
              <a:rPr lang="en-US" sz="3600" dirty="0" smtClean="0">
                <a:solidFill>
                  <a:srgbClr val="FFFFFF"/>
                </a:solidFill>
              </a:rPr>
              <a:t> the debate….</a:t>
            </a:r>
            <a:endParaRPr lang="en-US" sz="3600" dirty="0">
              <a:solidFill>
                <a:srgbClr val="FFFFFF"/>
              </a:solidFill>
            </a:endParaRPr>
          </a:p>
          <a:p>
            <a:pPr marL="0" indent="0">
              <a:buNone/>
            </a:pPr>
            <a:r>
              <a:rPr lang="en-US" sz="3600" dirty="0" smtClean="0">
                <a:solidFill>
                  <a:srgbClr val="FFFFFF"/>
                </a:solidFill>
              </a:rPr>
              <a:t>…encouraging </a:t>
            </a:r>
            <a:r>
              <a:rPr lang="en-US" sz="3600" dirty="0" smtClean="0">
                <a:solidFill>
                  <a:srgbClr val="FF0000"/>
                </a:solidFill>
              </a:rPr>
              <a:t>literalism</a:t>
            </a:r>
            <a:r>
              <a:rPr lang="en-US" sz="3600" dirty="0" smtClean="0"/>
              <a:t> </a:t>
            </a:r>
            <a:r>
              <a:rPr lang="en-US" sz="3600" dirty="0" smtClean="0">
                <a:solidFill>
                  <a:srgbClr val="FFFFFF"/>
                </a:solidFill>
              </a:rPr>
              <a:t>&amp;</a:t>
            </a:r>
            <a:r>
              <a:rPr lang="en-US" sz="3600" dirty="0" smtClean="0"/>
              <a:t> </a:t>
            </a:r>
            <a:r>
              <a:rPr lang="en-US" sz="3600" dirty="0" smtClean="0">
                <a:solidFill>
                  <a:srgbClr val="FF0000"/>
                </a:solidFill>
              </a:rPr>
              <a:t>dogma</a:t>
            </a:r>
            <a:r>
              <a:rPr lang="en-US" sz="3600" dirty="0" smtClean="0"/>
              <a:t> </a:t>
            </a:r>
            <a:r>
              <a:rPr lang="en-US" sz="3600" dirty="0" smtClean="0">
                <a:solidFill>
                  <a:schemeClr val="bg1"/>
                </a:solidFill>
              </a:rPr>
              <a:t>to take  </a:t>
            </a:r>
          </a:p>
          <a:p>
            <a:pPr marL="0" indent="0">
              <a:buNone/>
            </a:pPr>
            <a:r>
              <a:rPr lang="en-US" sz="3600" dirty="0">
                <a:solidFill>
                  <a:schemeClr val="bg1"/>
                </a:solidFill>
              </a:rPr>
              <a:t> </a:t>
            </a:r>
            <a:r>
              <a:rPr lang="en-US" sz="3600" dirty="0" smtClean="0">
                <a:solidFill>
                  <a:schemeClr val="bg1"/>
                </a:solidFill>
              </a:rPr>
              <a:t>   root more easily:</a:t>
            </a:r>
          </a:p>
          <a:p>
            <a:pPr marL="0" indent="0">
              <a:buNone/>
            </a:pPr>
            <a:r>
              <a:rPr lang="en-US" sz="2800" dirty="0" smtClean="0">
                <a:solidFill>
                  <a:srgbClr val="FF6600"/>
                </a:solidFill>
              </a:rPr>
              <a:t>“</a:t>
            </a:r>
            <a:r>
              <a:rPr lang="en-US" sz="2800" dirty="0">
                <a:solidFill>
                  <a:srgbClr val="FF6600"/>
                </a:solidFill>
              </a:rPr>
              <a:t>[s]</a:t>
            </a:r>
            <a:r>
              <a:rPr lang="en-US" sz="2800" dirty="0" err="1">
                <a:solidFill>
                  <a:srgbClr val="FF6600"/>
                </a:solidFill>
              </a:rPr>
              <a:t>tealing</a:t>
            </a:r>
            <a:r>
              <a:rPr lang="en-US" sz="2800" dirty="0">
                <a:solidFill>
                  <a:srgbClr val="FF6600"/>
                </a:solidFill>
              </a:rPr>
              <a:t> is stealing whether you use a computer command or a crowbar, and whether you take documents, data or dollars. It is equally harmful to the victim whether you sell what you have stolen or give it away.</a:t>
            </a:r>
            <a:r>
              <a:rPr lang="en-US" sz="2800" dirty="0" smtClean="0">
                <a:solidFill>
                  <a:srgbClr val="FF6600"/>
                </a:solidFill>
              </a:rPr>
              <a:t>”</a:t>
            </a:r>
            <a:r>
              <a:rPr lang="en-US" sz="2800" dirty="0" smtClean="0">
                <a:solidFill>
                  <a:schemeClr val="bg1"/>
                </a:solidFill>
              </a:rPr>
              <a:t>*</a:t>
            </a:r>
            <a:r>
              <a:rPr lang="en-US" sz="2800" b="1" dirty="0" smtClean="0">
                <a:solidFill>
                  <a:schemeClr val="bg1"/>
                </a:solidFill>
              </a:rPr>
              <a:t> </a:t>
            </a:r>
          </a:p>
          <a:p>
            <a:pPr marL="0" indent="0">
              <a:buNone/>
            </a:pPr>
            <a:endParaRPr lang="en-US" sz="2800" b="1" dirty="0"/>
          </a:p>
          <a:p>
            <a:pPr marL="0" indent="0">
              <a:buNone/>
            </a:pPr>
            <a:endParaRPr lang="en-US" sz="1400" dirty="0" smtClean="0"/>
          </a:p>
          <a:p>
            <a:pPr marL="0" indent="0">
              <a:buNone/>
            </a:pPr>
            <a:endParaRPr lang="en-US" sz="1400" dirty="0"/>
          </a:p>
          <a:p>
            <a:pPr marL="0" indent="0">
              <a:buNone/>
            </a:pPr>
            <a:endParaRPr lang="en-US" sz="1400" dirty="0" smtClean="0"/>
          </a:p>
          <a:p>
            <a:pPr marL="0" indent="0">
              <a:buNone/>
            </a:pPr>
            <a:endParaRPr lang="en-US" sz="1400" dirty="0"/>
          </a:p>
          <a:p>
            <a:pPr marL="0" indent="0">
              <a:buNone/>
            </a:pPr>
            <a:endParaRPr lang="en-US" sz="1400" dirty="0" smtClean="0"/>
          </a:p>
          <a:p>
            <a:pPr marL="0" indent="0">
              <a:buNone/>
            </a:pPr>
            <a:endParaRPr lang="en-US" sz="1400" dirty="0"/>
          </a:p>
          <a:p>
            <a:pPr marL="0" indent="0">
              <a:buNone/>
            </a:pPr>
            <a:endParaRPr lang="en-US" sz="1400" dirty="0" smtClean="0"/>
          </a:p>
          <a:p>
            <a:pPr marL="0" indent="0">
              <a:buNone/>
            </a:pPr>
            <a:r>
              <a:rPr lang="en-US" sz="1400" dirty="0" smtClean="0">
                <a:solidFill>
                  <a:schemeClr val="bg1"/>
                </a:solidFill>
              </a:rPr>
              <a:t>*The </a:t>
            </a:r>
            <a:r>
              <a:rPr lang="en-US" sz="1400" dirty="0">
                <a:solidFill>
                  <a:schemeClr val="bg1"/>
                </a:solidFill>
              </a:rPr>
              <a:t>United States Attorney’s Office, District of Massachusetts, Press Release, “Alleged Hacker Charged with Stealing over Four Million Documents from MIT Network” (19 July 2011), online: &lt;</a:t>
            </a:r>
            <a:r>
              <a:rPr lang="en-US" sz="1400" dirty="0">
                <a:hlinkClick r:id="rId2"/>
              </a:rPr>
              <a:t>http://www.justice.gov/usao/ma/news/2011/July/SwartzAaronPR.html</a:t>
            </a:r>
            <a:r>
              <a:rPr lang="en-US" sz="1400" dirty="0" smtClean="0">
                <a:solidFill>
                  <a:srgbClr val="FFFFFF"/>
                </a:solidFill>
              </a:rPr>
              <a:t>&gt;</a:t>
            </a:r>
            <a:endParaRPr lang="en-US" sz="1400" dirty="0">
              <a:solidFill>
                <a:srgbClr val="FFFFFF"/>
              </a:solidFill>
            </a:endParaRPr>
          </a:p>
          <a:p>
            <a:pPr marL="0" indent="0">
              <a:buNone/>
            </a:pPr>
            <a:endParaRPr lang="en-US" sz="3600" dirty="0"/>
          </a:p>
        </p:txBody>
      </p:sp>
      <p:pic>
        <p:nvPicPr>
          <p:cNvPr id="4" name="Picture 3"/>
          <p:cNvPicPr>
            <a:picLocks noChangeAspect="1"/>
          </p:cNvPicPr>
          <p:nvPr/>
        </p:nvPicPr>
        <p:blipFill>
          <a:blip r:embed="rId3"/>
          <a:stretch>
            <a:fillRect/>
          </a:stretch>
        </p:blipFill>
        <p:spPr>
          <a:xfrm>
            <a:off x="3580235" y="3761154"/>
            <a:ext cx="3307519" cy="1729154"/>
          </a:xfrm>
          <a:prstGeom prst="rect">
            <a:avLst/>
          </a:prstGeom>
        </p:spPr>
      </p:pic>
    </p:spTree>
    <p:extLst>
      <p:ext uri="{BB962C8B-B14F-4D97-AF65-F5344CB8AC3E}">
        <p14:creationId xmlns:p14="http://schemas.microsoft.com/office/powerpoint/2010/main" val="16412169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65652" y="3147391"/>
            <a:ext cx="8845826" cy="2738783"/>
          </a:xfrm>
        </p:spPr>
        <p:txBody>
          <a:bodyPr>
            <a:normAutofit/>
          </a:bodyPr>
          <a:lstStyle/>
          <a:p>
            <a:pPr marL="0" indent="0">
              <a:buNone/>
            </a:pPr>
            <a:r>
              <a:rPr lang="en-CA" dirty="0" smtClean="0">
                <a:solidFill>
                  <a:schemeClr val="bg1"/>
                </a:solidFill>
                <a:latin typeface="Lucida Console"/>
                <a:cs typeface="Lucida Console"/>
              </a:rPr>
              <a:t>“So </a:t>
            </a:r>
            <a:r>
              <a:rPr lang="en-CA" dirty="0">
                <a:solidFill>
                  <a:schemeClr val="bg1"/>
                </a:solidFill>
                <a:latin typeface="Lucida Console"/>
                <a:cs typeface="Lucida Console"/>
              </a:rPr>
              <a:t>we’re at a crossroads where we as a society must determine which is more important – the right to communicate in private at all, or the obsolete distribution and </a:t>
            </a:r>
            <a:r>
              <a:rPr lang="en-CA" dirty="0">
                <a:solidFill>
                  <a:srgbClr val="FFFF00"/>
                </a:solidFill>
                <a:latin typeface="Lucida Console"/>
                <a:cs typeface="Lucida Console"/>
              </a:rPr>
              <a:t>manufacturing monopoly of an entertainment industry. These two are completely mutually exclusive</a:t>
            </a:r>
            <a:r>
              <a:rPr lang="en-CA" dirty="0">
                <a:solidFill>
                  <a:schemeClr val="bg1"/>
                </a:solidFill>
                <a:latin typeface="Lucida Console"/>
                <a:cs typeface="Lucida Console"/>
              </a:rPr>
              <a:t> </a:t>
            </a:r>
            <a:r>
              <a:rPr lang="en-CA" dirty="0">
                <a:solidFill>
                  <a:srgbClr val="FFFF00"/>
                </a:solidFill>
                <a:latin typeface="Lucida Console"/>
                <a:cs typeface="Lucida Console"/>
              </a:rPr>
              <a:t>and cannot coexist</a:t>
            </a:r>
            <a:r>
              <a:rPr lang="en-CA" dirty="0">
                <a:solidFill>
                  <a:schemeClr val="bg1"/>
                </a:solidFill>
                <a:latin typeface="Lucida Console"/>
                <a:cs typeface="Lucida Console"/>
              </a:rPr>
              <a:t>. This is, and has been, the problem since the cassette tape</a:t>
            </a:r>
            <a:r>
              <a:rPr lang="en-CA" dirty="0" smtClean="0">
                <a:solidFill>
                  <a:schemeClr val="bg1"/>
                </a:solidFill>
                <a:latin typeface="Lucida Console"/>
                <a:cs typeface="Lucida Console"/>
              </a:rPr>
              <a:t>.”</a:t>
            </a:r>
            <a:endParaRPr lang="en-CA" dirty="0">
              <a:solidFill>
                <a:schemeClr val="bg1"/>
              </a:solidFill>
              <a:latin typeface="Lucida Console"/>
              <a:cs typeface="Lucida Console"/>
            </a:endParaRPr>
          </a:p>
          <a:p>
            <a:endParaRPr lang="en-US" dirty="0"/>
          </a:p>
        </p:txBody>
      </p:sp>
      <p:sp>
        <p:nvSpPr>
          <p:cNvPr id="5" name="Rectangle 4"/>
          <p:cNvSpPr/>
          <p:nvPr/>
        </p:nvSpPr>
        <p:spPr>
          <a:xfrm>
            <a:off x="77304" y="5728205"/>
            <a:ext cx="8934174" cy="307777"/>
          </a:xfrm>
          <a:prstGeom prst="rect">
            <a:avLst/>
          </a:prstGeom>
        </p:spPr>
        <p:txBody>
          <a:bodyPr wrap="square">
            <a:spAutoFit/>
          </a:bodyPr>
          <a:lstStyle/>
          <a:p>
            <a:r>
              <a:rPr lang="en-US" sz="1400" dirty="0">
                <a:hlinkClick r:id="rId2"/>
              </a:rPr>
              <a:t>https://torrentfreak.com/the-fundamental-problem-with-the-copyright-monopoly-140420</a:t>
            </a:r>
            <a:r>
              <a:rPr lang="en-US" sz="1400" dirty="0" smtClean="0">
                <a:hlinkClick r:id="rId2"/>
              </a:rPr>
              <a:t>/</a:t>
            </a:r>
            <a:r>
              <a:rPr lang="en-US" sz="1400" dirty="0" smtClean="0"/>
              <a:t> </a:t>
            </a:r>
            <a:endParaRPr lang="en-US" sz="1400" dirty="0"/>
          </a:p>
        </p:txBody>
      </p:sp>
      <p:pic>
        <p:nvPicPr>
          <p:cNvPr id="6" name="Picture 5" descr="Screen Shot 2014-09-17 at 12.33.1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0694" y="209826"/>
            <a:ext cx="5601704" cy="2937565"/>
          </a:xfrm>
          <a:prstGeom prst="rect">
            <a:avLst/>
          </a:prstGeom>
        </p:spPr>
      </p:pic>
    </p:spTree>
    <p:extLst>
      <p:ext uri="{BB962C8B-B14F-4D97-AF65-F5344CB8AC3E}">
        <p14:creationId xmlns:p14="http://schemas.microsoft.com/office/powerpoint/2010/main" val="11585473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199" y="160941"/>
            <a:ext cx="8576365" cy="1016000"/>
          </a:xfrm>
        </p:spPr>
        <p:txBody>
          <a:bodyPr>
            <a:noAutofit/>
          </a:bodyPr>
          <a:lstStyle/>
          <a:p>
            <a:r>
              <a:rPr lang="en-US" sz="4400" b="1" dirty="0" smtClean="0">
                <a:solidFill>
                  <a:srgbClr val="FFFF00"/>
                </a:solidFill>
                <a:latin typeface="+mn-lt"/>
              </a:rPr>
              <a:t>THE LITTERALIST </a:t>
            </a:r>
            <a:r>
              <a:rPr lang="en-US" sz="4400" b="1" dirty="0">
                <a:solidFill>
                  <a:srgbClr val="FFFF00"/>
                </a:solidFill>
                <a:latin typeface="+mn-lt"/>
              </a:rPr>
              <a:t>DICHOTOMY</a:t>
            </a:r>
            <a:endParaRPr lang="en-US" sz="4400" dirty="0">
              <a:solidFill>
                <a:srgbClr val="FFFF00"/>
              </a:solidFill>
              <a:latin typeface="+mn-lt"/>
            </a:endParaRPr>
          </a:p>
        </p:txBody>
      </p:sp>
      <p:sp>
        <p:nvSpPr>
          <p:cNvPr id="3" name="Content Placeholder 2"/>
          <p:cNvSpPr>
            <a:spLocks noGrp="1"/>
          </p:cNvSpPr>
          <p:nvPr>
            <p:ph sz="quarter" idx="10"/>
          </p:nvPr>
        </p:nvSpPr>
        <p:spPr>
          <a:xfrm>
            <a:off x="457200" y="1176941"/>
            <a:ext cx="8576364" cy="4948107"/>
          </a:xfrm>
        </p:spPr>
        <p:txBody>
          <a:bodyPr>
            <a:normAutofit/>
          </a:bodyPr>
          <a:lstStyle/>
          <a:p>
            <a:r>
              <a:rPr lang="en-US" sz="3200" b="1" dirty="0">
                <a:solidFill>
                  <a:srgbClr val="CCFFCC"/>
                </a:solidFill>
                <a:cs typeface="Helvetica Light" charset="0"/>
              </a:rPr>
              <a:t>The Symptom</a:t>
            </a:r>
            <a:r>
              <a:rPr lang="en-US" sz="3200" dirty="0">
                <a:solidFill>
                  <a:srgbClr val="CCFFCC"/>
                </a:solidFill>
                <a:cs typeface="Helvetica Light" charset="0"/>
              </a:rPr>
              <a:t>: </a:t>
            </a:r>
            <a:r>
              <a:rPr lang="en-US" sz="3200" dirty="0" smtClean="0">
                <a:solidFill>
                  <a:schemeClr val="bg1"/>
                </a:solidFill>
                <a:cs typeface="Helvetica Light" charset="0"/>
              </a:rPr>
              <a:t>Seemingly opposite positioning </a:t>
            </a:r>
            <a:r>
              <a:rPr lang="en-US" sz="3200" dirty="0">
                <a:solidFill>
                  <a:schemeClr val="bg1"/>
                </a:solidFill>
                <a:cs typeface="Helvetica Light" charset="0"/>
              </a:rPr>
              <a:t>between </a:t>
            </a:r>
            <a:r>
              <a:rPr lang="en-US" sz="3200" dirty="0">
                <a:solidFill>
                  <a:srgbClr val="FFFF00"/>
                </a:solidFill>
                <a:cs typeface="Helvetica Light" charset="0"/>
              </a:rPr>
              <a:t>privacy literalists </a:t>
            </a:r>
            <a:r>
              <a:rPr lang="en-US" sz="3200" dirty="0">
                <a:solidFill>
                  <a:schemeClr val="bg1"/>
                </a:solidFill>
                <a:cs typeface="Helvetica Light" charset="0"/>
              </a:rPr>
              <a:t>and </a:t>
            </a:r>
            <a:r>
              <a:rPr lang="en-US" sz="3200" dirty="0">
                <a:solidFill>
                  <a:srgbClr val="FFFF00"/>
                </a:solidFill>
                <a:cs typeface="Helvetica Light" charset="0"/>
              </a:rPr>
              <a:t>IP </a:t>
            </a:r>
            <a:r>
              <a:rPr lang="en-US" sz="3200" dirty="0" smtClean="0">
                <a:solidFill>
                  <a:srgbClr val="FFFF00"/>
                </a:solidFill>
                <a:cs typeface="Helvetica Light" charset="0"/>
              </a:rPr>
              <a:t>literalists </a:t>
            </a:r>
            <a:r>
              <a:rPr lang="en-US" sz="3200" dirty="0" smtClean="0">
                <a:solidFill>
                  <a:schemeClr val="bg1"/>
                </a:solidFill>
                <a:cs typeface="Helvetica Light" charset="0"/>
              </a:rPr>
              <a:t>– </a:t>
            </a:r>
            <a:r>
              <a:rPr lang="en-US" sz="3200" b="1" dirty="0" smtClean="0">
                <a:solidFill>
                  <a:schemeClr val="bg1"/>
                </a:solidFill>
                <a:latin typeface="Apple Chancery"/>
                <a:cs typeface="Apple Chancery"/>
              </a:rPr>
              <a:t>Double Standards Test</a:t>
            </a:r>
            <a:endParaRPr lang="en-US" sz="3200" dirty="0" smtClean="0">
              <a:solidFill>
                <a:schemeClr val="tx1">
                  <a:lumMod val="75000"/>
                  <a:lumOff val="25000"/>
                </a:schemeClr>
              </a:solidFill>
              <a:cs typeface="Helvetica Light" charset="0"/>
            </a:endParaRPr>
          </a:p>
          <a:p>
            <a:r>
              <a:rPr lang="en-US" sz="3200" dirty="0" smtClean="0">
                <a:solidFill>
                  <a:srgbClr val="FFFFFF"/>
                </a:solidFill>
                <a:cs typeface="Helvetica Light" charset="0"/>
              </a:rPr>
              <a:t>Privacy literalists </a:t>
            </a:r>
            <a:r>
              <a:rPr lang="en-US" sz="3200" i="1" dirty="0" smtClean="0">
                <a:solidFill>
                  <a:srgbClr val="FF0000"/>
                </a:solidFill>
                <a:cs typeface="Helvetica Light" charset="0"/>
              </a:rPr>
              <a:t>tend to </a:t>
            </a:r>
            <a:r>
              <a:rPr lang="en-US" sz="3200" dirty="0" smtClean="0">
                <a:solidFill>
                  <a:srgbClr val="FFFFFF"/>
                </a:solidFill>
                <a:cs typeface="Helvetica Light" charset="0"/>
              </a:rPr>
              <a:t>be more “open source” / “free info”</a:t>
            </a:r>
            <a:endParaRPr lang="en-US" sz="3200" dirty="0" smtClean="0">
              <a:solidFill>
                <a:schemeClr val="tx1">
                  <a:lumMod val="75000"/>
                  <a:lumOff val="25000"/>
                </a:schemeClr>
              </a:solidFill>
              <a:cs typeface="Helvetica Light" charset="0"/>
            </a:endParaRPr>
          </a:p>
          <a:p>
            <a:r>
              <a:rPr lang="en-US" sz="3200" dirty="0" smtClean="0">
                <a:solidFill>
                  <a:srgbClr val="FFFFFF"/>
                </a:solidFill>
                <a:cs typeface="Helvetica Light" charset="0"/>
              </a:rPr>
              <a:t>“IP literalists” </a:t>
            </a:r>
            <a:r>
              <a:rPr lang="en-US" sz="3200" i="1" dirty="0" smtClean="0">
                <a:solidFill>
                  <a:srgbClr val="FF0000"/>
                </a:solidFill>
                <a:cs typeface="Helvetica Light" charset="0"/>
              </a:rPr>
              <a:t>tend to</a:t>
            </a:r>
            <a:r>
              <a:rPr lang="en-US" sz="3200" dirty="0" smtClean="0">
                <a:solidFill>
                  <a:srgbClr val="FF0000"/>
                </a:solidFill>
                <a:cs typeface="Helvetica Light" charset="0"/>
              </a:rPr>
              <a:t> </a:t>
            </a:r>
            <a:r>
              <a:rPr lang="en-US" sz="3200" dirty="0" smtClean="0">
                <a:solidFill>
                  <a:srgbClr val="FFFFFF"/>
                </a:solidFill>
                <a:cs typeface="Helvetica Light" charset="0"/>
              </a:rPr>
              <a:t>be more comfortable with commercial exploitation of personal data</a:t>
            </a:r>
            <a:endParaRPr lang="en-US" sz="3200" dirty="0">
              <a:solidFill>
                <a:schemeClr val="tx1">
                  <a:lumMod val="75000"/>
                  <a:lumOff val="25000"/>
                </a:schemeClr>
              </a:solidFill>
              <a:cs typeface="Helvetica Light" charset="0"/>
            </a:endParaRPr>
          </a:p>
          <a:p>
            <a:r>
              <a:rPr lang="en-US" sz="3200" dirty="0" smtClean="0">
                <a:solidFill>
                  <a:srgbClr val="FFFFFF"/>
                </a:solidFill>
                <a:cs typeface="Khmer MN"/>
              </a:rPr>
              <a:t>IS THERE A </a:t>
            </a:r>
            <a:r>
              <a:rPr lang="en-US" sz="3200" dirty="0" smtClean="0">
                <a:solidFill>
                  <a:srgbClr val="008000"/>
                </a:solidFill>
                <a:cs typeface="Khmer MN"/>
              </a:rPr>
              <a:t>Core </a:t>
            </a:r>
            <a:r>
              <a:rPr lang="en-US" sz="3200" dirty="0">
                <a:solidFill>
                  <a:srgbClr val="008000"/>
                </a:solidFill>
                <a:cs typeface="Khmer MN"/>
              </a:rPr>
              <a:t>Common </a:t>
            </a:r>
            <a:r>
              <a:rPr lang="en-US" sz="3200" dirty="0" smtClean="0">
                <a:solidFill>
                  <a:srgbClr val="008000"/>
                </a:solidFill>
                <a:cs typeface="Khmer MN"/>
              </a:rPr>
              <a:t>Denominator</a:t>
            </a:r>
            <a:r>
              <a:rPr lang="en-US" sz="3200" dirty="0" smtClean="0">
                <a:solidFill>
                  <a:srgbClr val="FFFFFF"/>
                </a:solidFill>
                <a:cs typeface="Khmer MN"/>
              </a:rPr>
              <a:t>?</a:t>
            </a:r>
            <a:endParaRPr lang="en-US" sz="3200" dirty="0">
              <a:solidFill>
                <a:srgbClr val="FFFFFF"/>
              </a:solidFill>
              <a:cs typeface="Khmer MN"/>
            </a:endParaRPr>
          </a:p>
          <a:p>
            <a:r>
              <a:rPr lang="en-US" sz="3200" b="1" dirty="0">
                <a:solidFill>
                  <a:schemeClr val="tx2">
                    <a:lumMod val="60000"/>
                    <a:lumOff val="40000"/>
                  </a:schemeClr>
                </a:solidFill>
                <a:cs typeface="Khmer MN"/>
              </a:rPr>
              <a:t>"</a:t>
            </a:r>
            <a:r>
              <a:rPr lang="en-US" sz="3200" b="1" i="1" dirty="0">
                <a:solidFill>
                  <a:schemeClr val="tx2">
                    <a:lumMod val="60000"/>
                    <a:lumOff val="40000"/>
                  </a:schemeClr>
                </a:solidFill>
                <a:cs typeface="Khmer MN"/>
              </a:rPr>
              <a:t>Feeling</a:t>
            </a:r>
            <a:r>
              <a:rPr lang="en-US" sz="3200" b="1" dirty="0">
                <a:solidFill>
                  <a:schemeClr val="tx2">
                    <a:lumMod val="60000"/>
                    <a:lumOff val="40000"/>
                  </a:schemeClr>
                </a:solidFill>
                <a:cs typeface="Khmer MN"/>
              </a:rPr>
              <a:t>" </a:t>
            </a:r>
            <a:r>
              <a:rPr lang="en-US" sz="3200" b="1" dirty="0">
                <a:solidFill>
                  <a:srgbClr val="FFFFFF"/>
                </a:solidFill>
                <a:cs typeface="Khmer MN"/>
              </a:rPr>
              <a:t>those 1's and 0's </a:t>
            </a:r>
            <a:r>
              <a:rPr lang="en-US" sz="3200" b="1" dirty="0">
                <a:solidFill>
                  <a:schemeClr val="accent4">
                    <a:lumMod val="60000"/>
                    <a:lumOff val="40000"/>
                  </a:schemeClr>
                </a:solidFill>
                <a:cs typeface="Khmer MN"/>
              </a:rPr>
              <a:t>"</a:t>
            </a:r>
            <a:r>
              <a:rPr lang="en-US" sz="3200" b="1" i="1" dirty="0">
                <a:solidFill>
                  <a:schemeClr val="accent4">
                    <a:lumMod val="60000"/>
                    <a:lumOff val="40000"/>
                  </a:schemeClr>
                </a:solidFill>
                <a:cs typeface="Khmer MN"/>
              </a:rPr>
              <a:t>belong</a:t>
            </a:r>
            <a:r>
              <a:rPr lang="en-US" sz="3200" b="1" dirty="0">
                <a:solidFill>
                  <a:schemeClr val="accent4">
                    <a:lumMod val="60000"/>
                    <a:lumOff val="40000"/>
                  </a:schemeClr>
                </a:solidFill>
                <a:cs typeface="Khmer MN"/>
              </a:rPr>
              <a:t>" </a:t>
            </a:r>
            <a:r>
              <a:rPr lang="en-US" sz="3200" b="1" dirty="0">
                <a:solidFill>
                  <a:srgbClr val="FFFFFF"/>
                </a:solidFill>
                <a:cs typeface="Khmer MN"/>
              </a:rPr>
              <a:t>to me</a:t>
            </a:r>
            <a:r>
              <a:rPr lang="en-US" sz="3200" dirty="0">
                <a:solidFill>
                  <a:srgbClr val="FFFFFF"/>
                </a:solidFill>
                <a:cs typeface="Khmer MN"/>
              </a:rPr>
              <a:t>. </a:t>
            </a:r>
            <a:endParaRPr lang="en-US" sz="3200" dirty="0">
              <a:solidFill>
                <a:schemeClr val="tx1">
                  <a:lumMod val="75000"/>
                  <a:lumOff val="25000"/>
                </a:schemeClr>
              </a:solidFill>
              <a:cs typeface="Khmer MN"/>
            </a:endParaRPr>
          </a:p>
          <a:p>
            <a:pPr marL="0" indent="0">
              <a:buNone/>
            </a:pPr>
            <a:endParaRPr lang="en-US" dirty="0"/>
          </a:p>
        </p:txBody>
      </p:sp>
    </p:spTree>
    <p:extLst>
      <p:ext uri="{BB962C8B-B14F-4D97-AF65-F5344CB8AC3E}">
        <p14:creationId xmlns:p14="http://schemas.microsoft.com/office/powerpoint/2010/main" val="12088840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84139"/>
            <a:ext cx="8229600" cy="1016000"/>
          </a:xfrm>
        </p:spPr>
        <p:txBody>
          <a:bodyPr>
            <a:normAutofit/>
          </a:bodyPr>
          <a:lstStyle/>
          <a:p>
            <a:r>
              <a:rPr lang="en-US" sz="4800" b="1" dirty="0" smtClean="0">
                <a:solidFill>
                  <a:srgbClr val="FFFF00"/>
                </a:solidFill>
                <a:latin typeface="+mn-lt"/>
              </a:rPr>
              <a:t>  This is the </a:t>
            </a:r>
            <a:r>
              <a:rPr lang="en-US" sz="4800" b="1" dirty="0" smtClean="0">
                <a:solidFill>
                  <a:schemeClr val="tx1">
                    <a:lumMod val="50000"/>
                    <a:lumOff val="50000"/>
                  </a:schemeClr>
                </a:solidFill>
                <a:latin typeface="+mn-lt"/>
              </a:rPr>
              <a:t>black</a:t>
            </a:r>
            <a:r>
              <a:rPr lang="en-US" sz="4800" b="1" dirty="0" smtClean="0">
                <a:solidFill>
                  <a:srgbClr val="FFFF00"/>
                </a:solidFill>
                <a:latin typeface="+mn-lt"/>
              </a:rPr>
              <a:t> hole?…</a:t>
            </a:r>
            <a:endParaRPr lang="en-US" sz="4800" b="1" dirty="0">
              <a:solidFill>
                <a:srgbClr val="FFFF00"/>
              </a:solidFill>
              <a:latin typeface="+mn-lt"/>
            </a:endParaRPr>
          </a:p>
        </p:txBody>
      </p:sp>
      <p:pic>
        <p:nvPicPr>
          <p:cNvPr id="6" name="Content Placeholder 5" descr="imgres.jp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324" r="-103"/>
          <a:stretch/>
        </p:blipFill>
        <p:spPr>
          <a:xfrm>
            <a:off x="1893454" y="1408134"/>
            <a:ext cx="5380181" cy="4318000"/>
          </a:xfrm>
        </p:spPr>
      </p:pic>
    </p:spTree>
    <p:extLst>
      <p:ext uri="{BB962C8B-B14F-4D97-AF65-F5344CB8AC3E}">
        <p14:creationId xmlns:p14="http://schemas.microsoft.com/office/powerpoint/2010/main" val="31038113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496455"/>
            <a:ext cx="8229600" cy="5576454"/>
          </a:xfrm>
        </p:spPr>
        <p:txBody>
          <a:bodyPr>
            <a:normAutofit/>
          </a:bodyPr>
          <a:lstStyle/>
          <a:p>
            <a:pPr marL="0" indent="0">
              <a:buNone/>
            </a:pPr>
            <a:r>
              <a:rPr lang="en-US" sz="4800" b="1" dirty="0">
                <a:solidFill>
                  <a:srgbClr val="FFFFFF"/>
                </a:solidFill>
                <a:latin typeface="+mn-lt"/>
                <a:cs typeface="Khmer MN"/>
              </a:rPr>
              <a:t>Perhaps “</a:t>
            </a:r>
            <a:r>
              <a:rPr lang="en-US" sz="4800" b="1" dirty="0">
                <a:solidFill>
                  <a:srgbClr val="FF0000"/>
                </a:solidFill>
                <a:latin typeface="+mn-lt"/>
                <a:cs typeface="Khmer MN"/>
              </a:rPr>
              <a:t>m</a:t>
            </a:r>
            <a:r>
              <a:rPr lang="en-US" sz="4800" b="1" dirty="0">
                <a:solidFill>
                  <a:srgbClr val="008000"/>
                </a:solidFill>
                <a:latin typeface="+mn-lt"/>
                <a:cs typeface="Khmer MN"/>
              </a:rPr>
              <a:t>o</a:t>
            </a:r>
            <a:r>
              <a:rPr lang="en-US" sz="4800" b="1" dirty="0">
                <a:solidFill>
                  <a:schemeClr val="tx2">
                    <a:lumMod val="40000"/>
                    <a:lumOff val="60000"/>
                  </a:schemeClr>
                </a:solidFill>
                <a:latin typeface="+mn-lt"/>
                <a:cs typeface="Khmer MN"/>
              </a:rPr>
              <a:t>r</a:t>
            </a:r>
            <a:r>
              <a:rPr lang="en-US" sz="4800" b="1" dirty="0">
                <a:solidFill>
                  <a:srgbClr val="FF6600"/>
                </a:solidFill>
                <a:latin typeface="+mn-lt"/>
                <a:cs typeface="Khmer MN"/>
              </a:rPr>
              <a:t>a</a:t>
            </a:r>
            <a:r>
              <a:rPr lang="en-US" sz="4800" b="1" dirty="0">
                <a:solidFill>
                  <a:schemeClr val="accent4">
                    <a:lumMod val="40000"/>
                    <a:lumOff val="60000"/>
                  </a:schemeClr>
                </a:solidFill>
                <a:latin typeface="+mn-lt"/>
                <a:cs typeface="Khmer MN"/>
              </a:rPr>
              <a:t>l </a:t>
            </a:r>
            <a:r>
              <a:rPr lang="en-US" sz="4800" b="1" dirty="0">
                <a:solidFill>
                  <a:srgbClr val="FFFFFF"/>
                </a:solidFill>
                <a:latin typeface="+mn-lt"/>
                <a:cs typeface="Khmer MN"/>
              </a:rPr>
              <a:t>rights” as </a:t>
            </a:r>
            <a:r>
              <a:rPr lang="en-US" sz="4800" b="1" dirty="0" smtClean="0">
                <a:solidFill>
                  <a:srgbClr val="FFFFFF"/>
                </a:solidFill>
                <a:latin typeface="+mn-lt"/>
                <a:cs typeface="Khmer MN"/>
              </a:rPr>
              <a:t>a model</a:t>
            </a:r>
            <a:r>
              <a:rPr lang="en-US" sz="4800" b="1" dirty="0" smtClean="0">
                <a:solidFill>
                  <a:srgbClr val="FFFF00"/>
                </a:solidFill>
                <a:latin typeface="+mn-lt"/>
                <a:cs typeface="Khmer MN"/>
              </a:rPr>
              <a:t>*</a:t>
            </a:r>
            <a:endParaRPr lang="en-US" sz="4800" b="1" dirty="0">
              <a:solidFill>
                <a:srgbClr val="FFFF00"/>
              </a:solidFill>
              <a:latin typeface="+mn-lt"/>
              <a:cs typeface="Khmer MN"/>
            </a:endParaRPr>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smtClean="0"/>
          </a:p>
          <a:p>
            <a:pPr marL="0" indent="0">
              <a:buNone/>
            </a:pPr>
            <a:endParaRPr lang="en-US" dirty="0" smtClean="0"/>
          </a:p>
          <a:p>
            <a:pPr marL="0" indent="0">
              <a:buNone/>
            </a:pPr>
            <a:endParaRPr lang="en-US" dirty="0"/>
          </a:p>
          <a:p>
            <a:pPr marL="0" indent="0">
              <a:buNone/>
            </a:pPr>
            <a:r>
              <a:rPr lang="en-US" sz="1600" i="1" dirty="0" smtClean="0">
                <a:latin typeface="+mn-lt"/>
                <a:hlinkClick r:id="rId2"/>
              </a:rPr>
              <a:t>http</a:t>
            </a:r>
            <a:r>
              <a:rPr lang="en-US" sz="1600" i="1" dirty="0">
                <a:latin typeface="+mn-lt"/>
                <a:hlinkClick r:id="rId2"/>
              </a:rPr>
              <a:t>://digitalcommons.law.yale.edu/cgi/viewcontent.cgi?article=1647&amp;context=fss_papers</a:t>
            </a:r>
            <a:r>
              <a:rPr lang="en-CA" sz="1600" dirty="0">
                <a:latin typeface="+mn-lt"/>
              </a:rPr>
              <a:t> </a:t>
            </a:r>
            <a:endParaRPr lang="en-US" sz="1600" dirty="0">
              <a:latin typeface="+mn-lt"/>
            </a:endParaRPr>
          </a:p>
          <a:p>
            <a:pPr marL="0" indent="0">
              <a:buNone/>
            </a:pPr>
            <a:endParaRPr lang="en-US" dirty="0">
              <a:solidFill>
                <a:srgbClr val="FFFF00"/>
              </a:solidFill>
            </a:endParaRPr>
          </a:p>
          <a:p>
            <a:pPr marL="0" indent="0">
              <a:buNone/>
            </a:pPr>
            <a:r>
              <a:rPr lang="en-US" dirty="0" smtClean="0">
                <a:solidFill>
                  <a:srgbClr val="FFFF00"/>
                </a:solidFill>
              </a:rPr>
              <a:t>*Note: </a:t>
            </a:r>
            <a:r>
              <a:rPr lang="en-US" dirty="0" smtClean="0">
                <a:solidFill>
                  <a:schemeClr val="bg1"/>
                </a:solidFill>
              </a:rPr>
              <a:t>Aligns with “Right to be Forgotten” creating further conundrums as “Liberty” aligns with “Property”</a:t>
            </a:r>
            <a:endParaRPr lang="en-US" dirty="0">
              <a:solidFill>
                <a:schemeClr val="bg1"/>
              </a:solidFill>
            </a:endParaRPr>
          </a:p>
        </p:txBody>
      </p:sp>
      <p:pic>
        <p:nvPicPr>
          <p:cNvPr id="4" name="Picture 3" descr="Screen Shot 2015-09-28 at 7.41.4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2399" y="1907787"/>
            <a:ext cx="5822172" cy="2675758"/>
          </a:xfrm>
          <a:prstGeom prst="rect">
            <a:avLst/>
          </a:prstGeom>
        </p:spPr>
      </p:pic>
    </p:spTree>
    <p:extLst>
      <p:ext uri="{BB962C8B-B14F-4D97-AF65-F5344CB8AC3E}">
        <p14:creationId xmlns:p14="http://schemas.microsoft.com/office/powerpoint/2010/main" val="37560323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199" y="1789042"/>
            <a:ext cx="8488017" cy="3937091"/>
          </a:xfrm>
        </p:spPr>
        <p:txBody>
          <a:bodyPr>
            <a:normAutofit/>
          </a:bodyPr>
          <a:lstStyle/>
          <a:p>
            <a:r>
              <a:rPr lang="en-US" b="1" dirty="0" smtClean="0">
                <a:ln w="10541" cmpd="sng">
                  <a:solidFill>
                    <a:schemeClr val="accent1">
                      <a:shade val="88000"/>
                      <a:satMod val="110000"/>
                    </a:schemeClr>
                  </a:solidFill>
                  <a:prstDash val="solid"/>
                </a:ln>
                <a:solidFill>
                  <a:schemeClr val="bg1"/>
                </a:solidFill>
                <a:latin typeface="+mn-lt"/>
              </a:rPr>
              <a:t>Privacy moves from being a physical concept based on proximity to a network concept based on  audience “permissions”</a:t>
            </a:r>
          </a:p>
          <a:p>
            <a:r>
              <a:rPr lang="en-US" b="1" dirty="0" smtClean="0">
                <a:ln w="10541" cmpd="sng">
                  <a:solidFill>
                    <a:schemeClr val="accent1">
                      <a:shade val="88000"/>
                      <a:satMod val="110000"/>
                    </a:schemeClr>
                  </a:solidFill>
                  <a:prstDash val="solid"/>
                </a:ln>
                <a:solidFill>
                  <a:schemeClr val="bg1"/>
                </a:solidFill>
                <a:latin typeface="+mn-lt"/>
              </a:rPr>
              <a:t>Copyright moves from putative property right to a network concept based on audience “permissions” = AKA “Users Rights” limited by “Moral Rights”</a:t>
            </a:r>
          </a:p>
          <a:p>
            <a:r>
              <a:rPr lang="en-US" b="1" dirty="0" smtClean="0">
                <a:ln w="10541" cmpd="sng">
                  <a:solidFill>
                    <a:schemeClr val="accent1">
                      <a:shade val="88000"/>
                      <a:satMod val="110000"/>
                    </a:schemeClr>
                  </a:solidFill>
                  <a:prstDash val="solid"/>
                </a:ln>
                <a:solidFill>
                  <a:schemeClr val="bg1"/>
                </a:solidFill>
                <a:latin typeface="+mn-lt"/>
              </a:rPr>
              <a:t>Permissions revocable </a:t>
            </a:r>
          </a:p>
          <a:p>
            <a:pPr marL="0" indent="0">
              <a:buNone/>
            </a:pPr>
            <a:endParaRPr lang="en-US" b="1" dirty="0">
              <a:ln w="10541" cmpd="sng">
                <a:solidFill>
                  <a:schemeClr val="accent1">
                    <a:shade val="88000"/>
                    <a:satMod val="110000"/>
                  </a:schemeClr>
                </a:solidFill>
                <a:prstDash val="solid"/>
              </a:ln>
              <a:solidFill>
                <a:schemeClr val="tx1"/>
              </a:solidFill>
            </a:endParaRPr>
          </a:p>
          <a:p>
            <a:endParaRPr lang="en-US"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pPr marL="0" indent="0">
              <a:buNone/>
            </a:pPr>
            <a:r>
              <a:rPr lang="en-US"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en-U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endParaRPr lang="en-US"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pPr marL="0" indent="0">
              <a:buNone/>
            </a:pPr>
            <a:r>
              <a:rPr lang="en-U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endParaRPr lang="en-US"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pPr marL="0" indent="0">
              <a:buNone/>
            </a:pPr>
            <a:endParaRPr lang="en-US"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pPr marL="0" indent="0">
              <a:buNone/>
            </a:pPr>
            <a:endParaRPr lang="en-US"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4" name="Title 1"/>
          <p:cNvSpPr>
            <a:spLocks noGrp="1"/>
          </p:cNvSpPr>
          <p:nvPr>
            <p:ph type="title"/>
          </p:nvPr>
        </p:nvSpPr>
        <p:spPr>
          <a:xfrm>
            <a:off x="457200" y="0"/>
            <a:ext cx="8686801" cy="1286260"/>
          </a:xfrm>
        </p:spPr>
        <p:txBody>
          <a:bodyPr>
            <a:noAutofit/>
          </a:bodyPr>
          <a:lstStyle/>
          <a:p>
            <a:r>
              <a:rPr lang="en-US" sz="3600" b="1" dirty="0" smtClean="0"/>
              <a:t/>
            </a:r>
            <a:br>
              <a:rPr lang="en-US" sz="3600" b="1" dirty="0" smtClean="0"/>
            </a:br>
            <a:r>
              <a:rPr lang="en-US" sz="3600" b="1" dirty="0"/>
              <a:t> </a:t>
            </a:r>
            <a:r>
              <a:rPr lang="en-US" sz="3600" b="1" dirty="0" smtClean="0"/>
              <a:t> </a:t>
            </a:r>
            <a:r>
              <a:rPr lang="en-US" sz="4400" b="1" dirty="0" smtClean="0">
                <a:solidFill>
                  <a:srgbClr val="FFFF00"/>
                </a:solidFill>
                <a:latin typeface="Baskerville Old Face"/>
                <a:cs typeface="Baskerville Old Face"/>
              </a:rPr>
              <a:t>Reconciling creativity, privacy &amp; IP</a:t>
            </a:r>
            <a:r>
              <a:rPr lang="en-US" sz="4400" dirty="0" smtClean="0">
                <a:solidFill>
                  <a:srgbClr val="FFFF00"/>
                </a:solidFill>
              </a:rPr>
              <a:t/>
            </a:r>
            <a:br>
              <a:rPr lang="en-US" sz="4400" dirty="0" smtClean="0">
                <a:solidFill>
                  <a:srgbClr val="FFFF00"/>
                </a:solidFill>
              </a:rPr>
            </a:br>
            <a:r>
              <a:rPr lang="en-US" sz="2800" b="1" dirty="0">
                <a:solidFill>
                  <a:srgbClr val="FFFFFF"/>
                </a:solidFill>
                <a:latin typeface="Apple Chancery"/>
                <a:cs typeface="Apple Chancery"/>
              </a:rPr>
              <a:t>What is perhaps most interesting about “</a:t>
            </a:r>
            <a:r>
              <a:rPr lang="en-US" sz="2800" b="1" dirty="0">
                <a:solidFill>
                  <a:srgbClr val="FF0000"/>
                </a:solidFill>
                <a:latin typeface="Apple Chancery"/>
                <a:cs typeface="Apple Chancery"/>
              </a:rPr>
              <a:t>m</a:t>
            </a:r>
            <a:r>
              <a:rPr lang="en-US" sz="2800" b="1" dirty="0">
                <a:solidFill>
                  <a:srgbClr val="008000"/>
                </a:solidFill>
                <a:latin typeface="Apple Chancery"/>
                <a:cs typeface="Apple Chancery"/>
              </a:rPr>
              <a:t>o</a:t>
            </a:r>
            <a:r>
              <a:rPr lang="en-US" sz="2800" b="1" dirty="0">
                <a:solidFill>
                  <a:schemeClr val="tx2"/>
                </a:solidFill>
                <a:latin typeface="Apple Chancery"/>
                <a:cs typeface="Apple Chancery"/>
              </a:rPr>
              <a:t>r</a:t>
            </a:r>
            <a:r>
              <a:rPr lang="en-US" sz="2800" b="1" dirty="0">
                <a:solidFill>
                  <a:srgbClr val="FF6600"/>
                </a:solidFill>
                <a:latin typeface="Apple Chancery"/>
                <a:cs typeface="Apple Chancery"/>
              </a:rPr>
              <a:t>a</a:t>
            </a:r>
            <a:r>
              <a:rPr lang="en-US" sz="2800" b="1" dirty="0">
                <a:solidFill>
                  <a:srgbClr val="660066"/>
                </a:solidFill>
                <a:latin typeface="Apple Chancery"/>
                <a:cs typeface="Apple Chancery"/>
              </a:rPr>
              <a:t>l</a:t>
            </a:r>
            <a:r>
              <a:rPr lang="en-US" sz="2800" b="1" dirty="0">
                <a:solidFill>
                  <a:schemeClr val="tx1">
                    <a:lumMod val="75000"/>
                    <a:lumOff val="25000"/>
                  </a:schemeClr>
                </a:solidFill>
                <a:latin typeface="Apple Chancery"/>
                <a:cs typeface="Apple Chancery"/>
              </a:rPr>
              <a:t> </a:t>
            </a:r>
            <a:r>
              <a:rPr lang="en-US" sz="2800" b="1" dirty="0">
                <a:solidFill>
                  <a:srgbClr val="FFFFFF"/>
                </a:solidFill>
                <a:latin typeface="Apple Chancery"/>
                <a:cs typeface="Apple Chancery"/>
              </a:rPr>
              <a:t>rights” is that </a:t>
            </a:r>
            <a:r>
              <a:rPr lang="en-US" sz="2800" b="1" dirty="0" smtClean="0">
                <a:solidFill>
                  <a:srgbClr val="FFFFFF"/>
                </a:solidFill>
                <a:latin typeface="Apple Chancery"/>
                <a:cs typeface="Apple Chancery"/>
              </a:rPr>
              <a:t>it </a:t>
            </a:r>
            <a:r>
              <a:rPr lang="en-US" sz="2800" b="1" dirty="0">
                <a:solidFill>
                  <a:srgbClr val="FFFFFF"/>
                </a:solidFill>
                <a:latin typeface="Apple Chancery"/>
                <a:cs typeface="Apple Chancery"/>
              </a:rPr>
              <a:t>is the </a:t>
            </a:r>
            <a:r>
              <a:rPr lang="en-US" sz="2800" b="1" dirty="0">
                <a:solidFill>
                  <a:srgbClr val="FFFF00"/>
                </a:solidFill>
                <a:latin typeface="Apple Chancery"/>
                <a:cs typeface="Apple Chancery"/>
              </a:rPr>
              <a:t>(</a:t>
            </a:r>
            <a:r>
              <a:rPr lang="en-US" sz="2800" b="1" dirty="0" smtClean="0">
                <a:solidFill>
                  <a:srgbClr val="FFFF00"/>
                </a:solidFill>
                <a:latin typeface="Apple Chancery"/>
                <a:cs typeface="Apple Chancery"/>
              </a:rPr>
              <a:t>only) legal </a:t>
            </a:r>
            <a:r>
              <a:rPr lang="en-US" sz="2800" b="1" dirty="0">
                <a:solidFill>
                  <a:srgbClr val="FFFF00"/>
                </a:solidFill>
                <a:latin typeface="Apple Chancery"/>
                <a:cs typeface="Apple Chancery"/>
              </a:rPr>
              <a:t>concept that </a:t>
            </a:r>
            <a:r>
              <a:rPr lang="en-US" sz="2800" b="1" dirty="0">
                <a:solidFill>
                  <a:srgbClr val="FFFFFF"/>
                </a:solidFill>
                <a:latin typeface="Apple Chancery"/>
                <a:cs typeface="Apple Chancery"/>
              </a:rPr>
              <a:t>assumes </a:t>
            </a:r>
            <a:r>
              <a:rPr lang="en-US" sz="2800" b="1" dirty="0" smtClean="0">
                <a:solidFill>
                  <a:srgbClr val="FFFF00"/>
                </a:solidFill>
                <a:latin typeface="Apple Chancery"/>
                <a:cs typeface="Apple Chancery"/>
              </a:rPr>
              <a:t>Creativity?</a:t>
            </a:r>
            <a:endParaRPr lang="en-US" sz="2800" dirty="0">
              <a:solidFill>
                <a:srgbClr val="FFFF00"/>
              </a:solidFill>
            </a:endParaRPr>
          </a:p>
        </p:txBody>
      </p:sp>
      <p:sp>
        <p:nvSpPr>
          <p:cNvPr id="5" name="Rectangle 4"/>
          <p:cNvSpPr/>
          <p:nvPr/>
        </p:nvSpPr>
        <p:spPr>
          <a:xfrm>
            <a:off x="1794771" y="4174435"/>
            <a:ext cx="5405577" cy="175591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Concept </a:t>
            </a:r>
            <a:r>
              <a:rPr 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of </a:t>
            </a:r>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a:p>
            <a:pPr algn="ctr"/>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“Intellectual Property”</a:t>
            </a:r>
            <a:r>
              <a:rPr 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endPar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algn="ctr"/>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Itself a “Bug” not a “Feature”?</a:t>
            </a:r>
            <a:endParaRPr 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algn="ctr"/>
            <a:endParaRPr lang="en-US" dirty="0"/>
          </a:p>
        </p:txBody>
      </p:sp>
    </p:spTree>
    <p:extLst>
      <p:ext uri="{BB962C8B-B14F-4D97-AF65-F5344CB8AC3E}">
        <p14:creationId xmlns:p14="http://schemas.microsoft.com/office/powerpoint/2010/main" val="32431074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5917"/>
            <a:ext cx="8686800" cy="1016000"/>
          </a:xfrm>
        </p:spPr>
        <p:txBody>
          <a:bodyPr>
            <a:normAutofit fontScale="90000"/>
          </a:bodyPr>
          <a:lstStyle/>
          <a:p>
            <a:r>
              <a:rPr lang="en-US" b="1" dirty="0" smtClean="0">
                <a:solidFill>
                  <a:srgbClr val="FFFF00"/>
                </a:solidFill>
                <a:latin typeface="+mn-lt"/>
              </a:rPr>
              <a:t>Freedom of Expression Writing Prize </a:t>
            </a:r>
            <a:endParaRPr lang="en-US" b="1" dirty="0">
              <a:solidFill>
                <a:srgbClr val="FFFF00"/>
              </a:solidFill>
              <a:latin typeface="+mn-lt"/>
            </a:endParaRPr>
          </a:p>
        </p:txBody>
      </p:sp>
      <p:pic>
        <p:nvPicPr>
          <p:cNvPr id="4" name="Content Placeholder 3" descr="Screen Shot 2015-09-21 at 8.25.11 P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239" r="-106"/>
          <a:stretch/>
        </p:blipFill>
        <p:spPr>
          <a:xfrm>
            <a:off x="2242479" y="1071917"/>
            <a:ext cx="4392335" cy="4820497"/>
          </a:xfrm>
        </p:spPr>
      </p:pic>
    </p:spTree>
    <p:extLst>
      <p:ext uri="{BB962C8B-B14F-4D97-AF65-F5344CB8AC3E}">
        <p14:creationId xmlns:p14="http://schemas.microsoft.com/office/powerpoint/2010/main" val="9191378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223818" y="750455"/>
            <a:ext cx="7462982" cy="4975679"/>
          </a:xfrm>
        </p:spPr>
        <p:txBody>
          <a:bodyPr>
            <a:normAutofit/>
          </a:bodyPr>
          <a:lstStyle/>
          <a:p>
            <a:pPr marL="0" indent="0">
              <a:buNone/>
            </a:pPr>
            <a:r>
              <a:rPr lang="en-US" sz="9600" b="1" dirty="0" smtClean="0">
                <a:solidFill>
                  <a:srgbClr val="FFFF00"/>
                </a:solidFill>
                <a:latin typeface="Adobe Hebrew"/>
                <a:cs typeface="Adobe Hebrew"/>
              </a:rPr>
              <a:t>The</a:t>
            </a:r>
          </a:p>
          <a:p>
            <a:pPr marL="0" indent="0">
              <a:buNone/>
            </a:pPr>
            <a:r>
              <a:rPr lang="en-US" sz="9600" b="1" dirty="0" smtClean="0">
                <a:solidFill>
                  <a:srgbClr val="FFFF00"/>
                </a:solidFill>
                <a:latin typeface="Adobe Hebrew"/>
                <a:cs typeface="Adobe Hebrew"/>
              </a:rPr>
              <a:t>Real </a:t>
            </a:r>
          </a:p>
          <a:p>
            <a:pPr marL="0" indent="0">
              <a:buNone/>
            </a:pPr>
            <a:r>
              <a:rPr lang="en-US" sz="9600" b="1" dirty="0" smtClean="0">
                <a:solidFill>
                  <a:srgbClr val="FFFF00"/>
                </a:solidFill>
                <a:latin typeface="Adobe Hebrew"/>
                <a:cs typeface="Adobe Hebrew"/>
              </a:rPr>
              <a:t>Question…</a:t>
            </a:r>
            <a:endParaRPr lang="en-US" sz="9600" b="1" dirty="0">
              <a:solidFill>
                <a:srgbClr val="FFFF00"/>
              </a:solidFill>
              <a:latin typeface="Adobe Hebrew"/>
              <a:cs typeface="Adobe Hebrew"/>
            </a:endParaRPr>
          </a:p>
        </p:txBody>
      </p:sp>
    </p:spTree>
    <p:extLst>
      <p:ext uri="{BB962C8B-B14F-4D97-AF65-F5344CB8AC3E}">
        <p14:creationId xmlns:p14="http://schemas.microsoft.com/office/powerpoint/2010/main" val="40938362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0" y="229923"/>
            <a:ext cx="9144000" cy="5496211"/>
          </a:xfrm>
        </p:spPr>
        <p:txBody>
          <a:bodyPr/>
          <a:lstStyle/>
          <a:p>
            <a:pPr marL="0" indent="0">
              <a:buNone/>
            </a:pPr>
            <a:r>
              <a:rPr lang="en-US" sz="5400" b="1" i="1" dirty="0" smtClean="0">
                <a:solidFill>
                  <a:srgbClr val="008000"/>
                </a:solidFill>
              </a:rPr>
              <a:t>    </a:t>
            </a:r>
            <a:r>
              <a:rPr lang="en-US" sz="5400" b="1" i="1" dirty="0" smtClean="0">
                <a:solidFill>
                  <a:srgbClr val="CCFFCC"/>
                </a:solidFill>
              </a:rPr>
              <a:t>IS</a:t>
            </a:r>
            <a:r>
              <a:rPr lang="en-US" sz="5400" b="1" i="1" dirty="0" smtClean="0">
                <a:solidFill>
                  <a:srgbClr val="008000"/>
                </a:solidFill>
              </a:rPr>
              <a:t> </a:t>
            </a:r>
            <a:r>
              <a:rPr lang="en-US" sz="5400" b="1" dirty="0" smtClean="0">
                <a:solidFill>
                  <a:schemeClr val="accent4">
                    <a:lumMod val="60000"/>
                    <a:lumOff val="40000"/>
                  </a:schemeClr>
                </a:solidFill>
                <a:latin typeface="Lucida Handwriting"/>
                <a:cs typeface="Lucida Handwriting"/>
              </a:rPr>
              <a:t>Creativity</a:t>
            </a:r>
            <a:r>
              <a:rPr lang="en-US" sz="5400" b="1" dirty="0" smtClean="0">
                <a:solidFill>
                  <a:srgbClr val="0000FF"/>
                </a:solidFill>
              </a:rPr>
              <a:t> </a:t>
            </a:r>
            <a:r>
              <a:rPr lang="en-US" sz="5400" b="1" dirty="0" smtClean="0">
                <a:solidFill>
                  <a:srgbClr val="FFFFFF"/>
                </a:solidFill>
                <a:latin typeface="American Typewriter"/>
                <a:cs typeface="American Typewriter"/>
              </a:rPr>
              <a:t>More </a:t>
            </a:r>
          </a:p>
          <a:p>
            <a:pPr marL="0" indent="0">
              <a:buNone/>
            </a:pPr>
            <a:r>
              <a:rPr lang="en-US" sz="5400" b="1" dirty="0" smtClean="0">
                <a:solidFill>
                  <a:srgbClr val="FFFFFF"/>
                </a:solidFill>
                <a:latin typeface="American Typewriter"/>
                <a:cs typeface="American Typewriter"/>
              </a:rPr>
              <a:t>Important</a:t>
            </a:r>
            <a:r>
              <a:rPr lang="en-US" sz="5400" b="1" dirty="0" smtClean="0">
                <a:solidFill>
                  <a:schemeClr val="tx1"/>
                </a:solidFill>
                <a:latin typeface="American Typewriter"/>
                <a:cs typeface="American Typewriter"/>
              </a:rPr>
              <a:t> </a:t>
            </a:r>
            <a:r>
              <a:rPr lang="en-US" sz="5400" b="1" dirty="0" smtClean="0">
                <a:solidFill>
                  <a:srgbClr val="8EB4E3"/>
                </a:solidFill>
              </a:rPr>
              <a:t>than</a:t>
            </a:r>
            <a:r>
              <a:rPr lang="en-US" sz="5400" b="1" dirty="0" smtClean="0">
                <a:solidFill>
                  <a:srgbClr val="0000FF"/>
                </a:solidFill>
              </a:rPr>
              <a:t> </a:t>
            </a:r>
            <a:r>
              <a:rPr lang="en-US" sz="5400" b="1" dirty="0" smtClean="0">
                <a:solidFill>
                  <a:schemeClr val="tx1">
                    <a:lumMod val="50000"/>
                    <a:lumOff val="50000"/>
                  </a:schemeClr>
                </a:solidFill>
              </a:rPr>
              <a:t>Property</a:t>
            </a:r>
            <a:r>
              <a:rPr lang="en-US" sz="5400" b="1" dirty="0" smtClean="0">
                <a:solidFill>
                  <a:schemeClr val="tx2">
                    <a:lumMod val="40000"/>
                    <a:lumOff val="60000"/>
                  </a:schemeClr>
                </a:solidFill>
              </a:rPr>
              <a:t>?</a:t>
            </a:r>
          </a:p>
          <a:p>
            <a:pPr marL="0" indent="0">
              <a:buNone/>
            </a:pPr>
            <a:endParaRPr lang="en-US" dirty="0"/>
          </a:p>
        </p:txBody>
      </p:sp>
      <p:pic>
        <p:nvPicPr>
          <p:cNvPr id="6" name="Content Placeholder 5" descr="photo.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2495391"/>
            <a:ext cx="3703790" cy="2730479"/>
          </a:xfrm>
          <a:prstGeom prst="rect">
            <a:avLst/>
          </a:prstGeom>
        </p:spPr>
      </p:pic>
      <p:pic>
        <p:nvPicPr>
          <p:cNvPr id="7" name="Content Placeholder 8" descr="file8711265573763.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535769" y="2495391"/>
            <a:ext cx="3608231" cy="2730479"/>
          </a:xfrm>
          <a:prstGeom prst="rect">
            <a:avLst/>
          </a:prstGeom>
        </p:spPr>
      </p:pic>
      <p:pic>
        <p:nvPicPr>
          <p:cNvPr id="8" name="Content Placeholder 3" descr="IMG-20130402-00658.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703790" y="2495391"/>
            <a:ext cx="1831979" cy="2978384"/>
          </a:xfrm>
          <a:prstGeom prst="rect">
            <a:avLst/>
          </a:prstGeom>
        </p:spPr>
      </p:pic>
    </p:spTree>
    <p:extLst>
      <p:ext uri="{BB962C8B-B14F-4D97-AF65-F5344CB8AC3E}">
        <p14:creationId xmlns:p14="http://schemas.microsoft.com/office/powerpoint/2010/main" val="1705795588"/>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1023724"/>
          </a:xfrm>
        </p:spPr>
        <p:txBody>
          <a:bodyPr>
            <a:normAutofit/>
          </a:bodyPr>
          <a:lstStyle/>
          <a:p>
            <a:r>
              <a:rPr lang="en-US" dirty="0" smtClean="0"/>
              <a:t>      </a:t>
            </a:r>
            <a:r>
              <a:rPr lang="en-US" sz="4400" b="1" dirty="0" smtClean="0">
                <a:solidFill>
                  <a:srgbClr val="FFFF00"/>
                </a:solidFill>
                <a:latin typeface="American Typewriter"/>
                <a:cs typeface="American Typewriter"/>
              </a:rPr>
              <a:t>Videogames as </a:t>
            </a:r>
            <a:r>
              <a:rPr lang="en-US" sz="4400" b="1" dirty="0" smtClean="0">
                <a:solidFill>
                  <a:schemeClr val="accent5"/>
                </a:solidFill>
                <a:latin typeface="Apple Chancery"/>
                <a:cs typeface="Apple Chancery"/>
              </a:rPr>
              <a:t>Metaphor </a:t>
            </a:r>
            <a:endParaRPr lang="en-US" sz="4400" b="1" dirty="0">
              <a:solidFill>
                <a:schemeClr val="accent5"/>
              </a:solidFill>
              <a:latin typeface="Apple Chancery"/>
              <a:cs typeface="Apple Chancery"/>
            </a:endParaRPr>
          </a:p>
        </p:txBody>
      </p:sp>
      <p:sp>
        <p:nvSpPr>
          <p:cNvPr id="3" name="Content Placeholder 2"/>
          <p:cNvSpPr>
            <a:spLocks noGrp="1"/>
          </p:cNvSpPr>
          <p:nvPr>
            <p:ph sz="quarter" idx="10"/>
          </p:nvPr>
        </p:nvSpPr>
        <p:spPr>
          <a:xfrm>
            <a:off x="457200" y="1023725"/>
            <a:ext cx="8229600" cy="5308195"/>
          </a:xfrm>
        </p:spPr>
        <p:txBody>
          <a:bodyPr>
            <a:normAutofit/>
          </a:bodyPr>
          <a:lstStyle/>
          <a:p>
            <a:r>
              <a:rPr lang="en-US" dirty="0" smtClean="0">
                <a:solidFill>
                  <a:srgbClr val="FFFFFF"/>
                </a:solidFill>
                <a:latin typeface="American Typewriter"/>
                <a:cs typeface="American Typewriter"/>
              </a:rPr>
              <a:t>Video Games as proof of </a:t>
            </a:r>
            <a:r>
              <a:rPr lang="en-US" b="1" dirty="0" smtClean="0">
                <a:solidFill>
                  <a:srgbClr val="FF0000"/>
                </a:solidFill>
                <a:latin typeface="American Typewriter"/>
                <a:cs typeface="American Typewriter"/>
              </a:rPr>
              <a:t>mutually reliant </a:t>
            </a:r>
            <a:r>
              <a:rPr lang="en-US" b="1" i="1" spc="300" dirty="0" smtClean="0">
                <a:ln w="11430" cmpd="sng">
                  <a:solidFill>
                    <a:schemeClr val="accent1">
                      <a:tint val="10000"/>
                    </a:schemeClr>
                  </a:solidFill>
                  <a:prstDash val="solid"/>
                  <a:miter lim="800000"/>
                </a:ln>
                <a:solidFill>
                  <a:srgbClr val="0000FF"/>
                </a:solidFill>
                <a:effectLst>
                  <a:glow rad="45500">
                    <a:schemeClr val="accent1">
                      <a:satMod val="220000"/>
                      <a:alpha val="35000"/>
                    </a:schemeClr>
                  </a:glow>
                </a:effectLst>
                <a:latin typeface="American Typewriter"/>
                <a:cs typeface="American Typewriter"/>
              </a:rPr>
              <a:t>and</a:t>
            </a:r>
            <a:r>
              <a:rPr lang="en-US" dirty="0" smtClean="0">
                <a:latin typeface="American Typewriter"/>
                <a:cs typeface="American Typewriter"/>
              </a:rPr>
              <a:t> </a:t>
            </a:r>
            <a:r>
              <a:rPr lang="en-US" b="1" dirty="0" smtClean="0">
                <a:solidFill>
                  <a:srgbClr val="FF0000"/>
                </a:solidFill>
                <a:latin typeface="American Typewriter"/>
                <a:cs typeface="American Typewriter"/>
              </a:rPr>
              <a:t>merged</a:t>
            </a:r>
            <a:r>
              <a:rPr lang="en-US" dirty="0" smtClean="0">
                <a:latin typeface="American Typewriter"/>
                <a:cs typeface="American Typewriter"/>
              </a:rPr>
              <a:t> </a:t>
            </a:r>
            <a:r>
              <a:rPr lang="en-US" dirty="0" smtClean="0">
                <a:solidFill>
                  <a:srgbClr val="FFFFFF"/>
                </a:solidFill>
                <a:latin typeface="American Typewriter"/>
                <a:cs typeface="American Typewriter"/>
              </a:rPr>
              <a:t>creativity? </a:t>
            </a:r>
            <a:endParaRPr lang="en-US" dirty="0">
              <a:solidFill>
                <a:srgbClr val="FFFFFF"/>
              </a:solidFill>
              <a:latin typeface="American Typewriter"/>
              <a:cs typeface="American Typewriter"/>
            </a:endParaRPr>
          </a:p>
          <a:p>
            <a:r>
              <a:rPr lang="en-US" dirty="0" smtClean="0">
                <a:solidFill>
                  <a:srgbClr val="C3D69B"/>
                </a:solidFill>
                <a:latin typeface="American Typewriter"/>
                <a:cs typeface="American Typewriter"/>
              </a:rPr>
              <a:t>Player’s creative </a:t>
            </a:r>
            <a:r>
              <a:rPr lang="en-US" dirty="0" smtClean="0">
                <a:solidFill>
                  <a:srgbClr val="FFFFFF"/>
                </a:solidFill>
                <a:latin typeface="American Typewriter"/>
                <a:cs typeface="American Typewriter"/>
              </a:rPr>
              <a:t>input is necessary to the game &amp; game designer. </a:t>
            </a:r>
            <a:r>
              <a:rPr lang="en-US" dirty="0" smtClean="0">
                <a:solidFill>
                  <a:srgbClr val="C3D69B"/>
                </a:solidFill>
                <a:latin typeface="American Typewriter"/>
                <a:cs typeface="American Typewriter"/>
              </a:rPr>
              <a:t>Game designer’s creativity </a:t>
            </a:r>
            <a:r>
              <a:rPr lang="en-US" dirty="0">
                <a:solidFill>
                  <a:srgbClr val="FFFFFF"/>
                </a:solidFill>
                <a:latin typeface="American Typewriter"/>
                <a:cs typeface="American Typewriter"/>
              </a:rPr>
              <a:t>is </a:t>
            </a:r>
            <a:r>
              <a:rPr lang="en-US" dirty="0" smtClean="0">
                <a:solidFill>
                  <a:srgbClr val="FFFFFF"/>
                </a:solidFill>
                <a:latin typeface="American Typewriter"/>
                <a:cs typeface="American Typewriter"/>
              </a:rPr>
              <a:t>(obviously) necessary for </a:t>
            </a:r>
            <a:r>
              <a:rPr lang="en-US" dirty="0">
                <a:solidFill>
                  <a:srgbClr val="FFFFFF"/>
                </a:solidFill>
                <a:latin typeface="American Typewriter"/>
                <a:cs typeface="American Typewriter"/>
              </a:rPr>
              <a:t>the </a:t>
            </a:r>
            <a:r>
              <a:rPr lang="en-US" dirty="0" smtClean="0">
                <a:solidFill>
                  <a:srgbClr val="FFFFFF"/>
                </a:solidFill>
                <a:latin typeface="American Typewriter"/>
                <a:cs typeface="American Typewriter"/>
              </a:rPr>
              <a:t>game to exist</a:t>
            </a:r>
            <a:r>
              <a:rPr lang="en-US" dirty="0" smtClean="0">
                <a:solidFill>
                  <a:srgbClr val="000000"/>
                </a:solidFill>
                <a:latin typeface="American Typewriter"/>
                <a:cs typeface="American Typewriter"/>
              </a:rPr>
              <a:t>. </a:t>
            </a:r>
          </a:p>
          <a:p>
            <a:endParaRPr lang="en-US" dirty="0">
              <a:latin typeface="American Typewriter"/>
              <a:cs typeface="American Typewriter"/>
            </a:endParaRPr>
          </a:p>
          <a:p>
            <a:endParaRPr lang="en-US" dirty="0" smtClean="0">
              <a:latin typeface="American Typewriter"/>
              <a:cs typeface="American Typewriter"/>
            </a:endParaRPr>
          </a:p>
          <a:p>
            <a:endParaRPr lang="en-US" dirty="0">
              <a:latin typeface="American Typewriter"/>
              <a:cs typeface="American Typewriter"/>
            </a:endParaRPr>
          </a:p>
          <a:p>
            <a:endParaRPr lang="en-US" dirty="0" smtClean="0">
              <a:latin typeface="American Typewriter"/>
              <a:cs typeface="American Typewriter"/>
            </a:endParaRPr>
          </a:p>
          <a:p>
            <a:pPr marL="0" indent="0">
              <a:buNone/>
            </a:pPr>
            <a:endParaRPr lang="en-US" dirty="0">
              <a:latin typeface="American Typewriter"/>
              <a:cs typeface="American Typewriter"/>
            </a:endParaRPr>
          </a:p>
          <a:p>
            <a:endParaRPr lang="en-US" dirty="0" smtClean="0">
              <a:latin typeface="American Typewriter"/>
              <a:cs typeface="American Typewriter"/>
            </a:endParaRPr>
          </a:p>
          <a:p>
            <a:r>
              <a:rPr lang="en-US" b="1" dirty="0">
                <a:solidFill>
                  <a:srgbClr val="FFFF00"/>
                </a:solidFill>
                <a:latin typeface="American Typewriter"/>
                <a:cs typeface="American Typewriter"/>
              </a:rPr>
              <a:t>Video-games: </a:t>
            </a:r>
            <a:r>
              <a:rPr lang="en-US" b="1" dirty="0">
                <a:solidFill>
                  <a:srgbClr val="FFFFFF"/>
                </a:solidFill>
                <a:latin typeface="American Typewriter"/>
                <a:cs typeface="American Typewriter"/>
              </a:rPr>
              <a:t>Either </a:t>
            </a:r>
            <a:r>
              <a:rPr lang="en-US" b="1" i="1" dirty="0">
                <a:solidFill>
                  <a:srgbClr val="FF0000"/>
                </a:solidFill>
                <a:latin typeface="American Typewriter"/>
                <a:cs typeface="American Typewriter"/>
              </a:rPr>
              <a:t>exception</a:t>
            </a:r>
            <a:r>
              <a:rPr lang="en-US" dirty="0">
                <a:latin typeface="American Typewriter"/>
                <a:cs typeface="American Typewriter"/>
              </a:rPr>
              <a:t> </a:t>
            </a:r>
            <a:r>
              <a:rPr lang="en-US" dirty="0">
                <a:solidFill>
                  <a:srgbClr val="FFFFFF"/>
                </a:solidFill>
                <a:latin typeface="American Typewriter"/>
                <a:cs typeface="American Typewriter"/>
              </a:rPr>
              <a:t>where all creativity is connected (by design) </a:t>
            </a:r>
            <a:r>
              <a:rPr lang="en-US" b="1" dirty="0">
                <a:solidFill>
                  <a:schemeClr val="accent3">
                    <a:lumMod val="60000"/>
                    <a:lumOff val="40000"/>
                  </a:schemeClr>
                </a:solidFill>
                <a:latin typeface="American Typewriter"/>
                <a:cs typeface="American Typewriter"/>
              </a:rPr>
              <a:t>or</a:t>
            </a:r>
            <a:r>
              <a:rPr lang="en-US" dirty="0">
                <a:latin typeface="American Typewriter"/>
                <a:cs typeface="American Typewriter"/>
              </a:rPr>
              <a:t> </a:t>
            </a:r>
            <a:r>
              <a:rPr lang="en-US" b="1" i="1" dirty="0">
                <a:solidFill>
                  <a:srgbClr val="FF0000"/>
                </a:solidFill>
                <a:latin typeface="American Typewriter"/>
                <a:cs typeface="American Typewriter"/>
              </a:rPr>
              <a:t>more</a:t>
            </a:r>
            <a:r>
              <a:rPr lang="en-US" dirty="0">
                <a:latin typeface="American Typewriter"/>
                <a:cs typeface="American Typewriter"/>
              </a:rPr>
              <a:t> </a:t>
            </a:r>
            <a:r>
              <a:rPr lang="en-US" b="1" i="1" dirty="0">
                <a:solidFill>
                  <a:srgbClr val="FF0000"/>
                </a:solidFill>
                <a:latin typeface="American Typewriter"/>
                <a:cs typeface="American Typewriter"/>
              </a:rPr>
              <a:t>proof</a:t>
            </a:r>
            <a:r>
              <a:rPr lang="en-US" dirty="0">
                <a:latin typeface="American Typewriter"/>
                <a:cs typeface="American Typewriter"/>
              </a:rPr>
              <a:t> </a:t>
            </a:r>
            <a:r>
              <a:rPr lang="en-US" dirty="0">
                <a:solidFill>
                  <a:schemeClr val="bg1"/>
                </a:solidFill>
                <a:latin typeface="American Typewriter"/>
                <a:cs typeface="American Typewriter"/>
              </a:rPr>
              <a:t>that all creativity is connected generally</a:t>
            </a:r>
            <a:r>
              <a:rPr lang="en-US" b="1" dirty="0">
                <a:solidFill>
                  <a:schemeClr val="bg1"/>
                </a:solidFill>
                <a:latin typeface="American Typewriter"/>
                <a:cs typeface="American Typewriter"/>
              </a:rPr>
              <a:t>??? </a:t>
            </a:r>
          </a:p>
          <a:p>
            <a:endParaRPr lang="en-US" dirty="0" smtClean="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smtClean="0"/>
          </a:p>
          <a:p>
            <a:pPr marL="0" indent="0">
              <a:buNone/>
            </a:pPr>
            <a:endParaRPr lang="en-US" dirty="0" smtClean="0"/>
          </a:p>
          <a:p>
            <a:endParaRPr lang="en-US" dirty="0"/>
          </a:p>
          <a:p>
            <a:endParaRPr lang="en-US" dirty="0"/>
          </a:p>
        </p:txBody>
      </p:sp>
      <p:pic>
        <p:nvPicPr>
          <p:cNvPr id="4" name="Picture 3"/>
          <p:cNvPicPr>
            <a:picLocks noChangeAspect="1"/>
          </p:cNvPicPr>
          <p:nvPr/>
        </p:nvPicPr>
        <p:blipFill>
          <a:blip r:embed="rId2"/>
          <a:stretch>
            <a:fillRect/>
          </a:stretch>
        </p:blipFill>
        <p:spPr>
          <a:xfrm>
            <a:off x="5365096" y="2521391"/>
            <a:ext cx="2159251" cy="2153866"/>
          </a:xfrm>
          <a:prstGeom prst="rect">
            <a:avLst/>
          </a:prstGeom>
        </p:spPr>
      </p:pic>
      <p:pic>
        <p:nvPicPr>
          <p:cNvPr id="5" name="Picture 4" descr="800px-1_main_channel.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93436" y="2938465"/>
            <a:ext cx="3115322" cy="1736792"/>
          </a:xfrm>
          <a:prstGeom prst="rect">
            <a:avLst/>
          </a:prstGeom>
        </p:spPr>
      </p:pic>
    </p:spTree>
    <p:extLst>
      <p:ext uri="{BB962C8B-B14F-4D97-AF65-F5344CB8AC3E}">
        <p14:creationId xmlns:p14="http://schemas.microsoft.com/office/powerpoint/2010/main" val="3779553320"/>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326593"/>
            <a:ext cx="5593666" cy="5399541"/>
          </a:xfrm>
        </p:spPr>
        <p:txBody>
          <a:bodyPr/>
          <a:lstStyle/>
          <a:p>
            <a:pPr marL="0" indent="0">
              <a:buNone/>
            </a:pPr>
            <a:r>
              <a:rPr lang="en-US" sz="4400" dirty="0" smtClean="0">
                <a:solidFill>
                  <a:srgbClr val="FFFF00"/>
                </a:solidFill>
              </a:rPr>
              <a:t> …Evolving a</a:t>
            </a:r>
          </a:p>
          <a:p>
            <a:pPr marL="0" indent="0">
              <a:buNone/>
            </a:pPr>
            <a:r>
              <a:rPr lang="en-US" sz="4400" dirty="0" smtClean="0">
                <a:solidFill>
                  <a:srgbClr val="FFFF00"/>
                </a:solidFill>
              </a:rPr>
              <a:t> </a:t>
            </a:r>
            <a:r>
              <a:rPr lang="en-US" sz="4400" b="1" i="1" dirty="0" smtClean="0">
                <a:solidFill>
                  <a:srgbClr val="FFFF00"/>
                </a:solidFill>
                <a:latin typeface="Apple Chancery"/>
                <a:cs typeface="Apple Chancery"/>
              </a:rPr>
              <a:t>single standard</a:t>
            </a:r>
            <a:r>
              <a:rPr lang="en-US" sz="4400" dirty="0" smtClean="0">
                <a:solidFill>
                  <a:srgbClr val="FFFF00"/>
                </a:solidFill>
              </a:rPr>
              <a:t>:</a:t>
            </a:r>
          </a:p>
          <a:p>
            <a:endParaRPr lang="en-US" sz="2800" dirty="0"/>
          </a:p>
          <a:p>
            <a:r>
              <a:rPr lang="en-US" sz="2800" dirty="0" smtClean="0">
                <a:solidFill>
                  <a:srgbClr val="FFFFFF"/>
                </a:solidFill>
                <a:latin typeface="+mn-lt"/>
              </a:rPr>
              <a:t>For</a:t>
            </a:r>
            <a:r>
              <a:rPr lang="en-US" sz="2800" dirty="0" smtClean="0">
                <a:latin typeface="+mn-lt"/>
              </a:rPr>
              <a:t> </a:t>
            </a:r>
            <a:r>
              <a:rPr lang="en-US" sz="2800" b="1" dirty="0" smtClean="0">
                <a:solidFill>
                  <a:schemeClr val="tx2">
                    <a:lumMod val="60000"/>
                    <a:lumOff val="40000"/>
                  </a:schemeClr>
                </a:solidFill>
                <a:latin typeface="+mn-lt"/>
              </a:rPr>
              <a:t>CREATORS</a:t>
            </a:r>
            <a:r>
              <a:rPr lang="en-US" sz="2800" dirty="0" smtClean="0">
                <a:latin typeface="+mn-lt"/>
              </a:rPr>
              <a:t> </a:t>
            </a:r>
            <a:r>
              <a:rPr lang="en-US" sz="2800" b="1" dirty="0" smtClean="0">
                <a:solidFill>
                  <a:srgbClr val="FFFFFF"/>
                </a:solidFill>
                <a:latin typeface="+mn-lt"/>
              </a:rPr>
              <a:t>as</a:t>
            </a:r>
            <a:r>
              <a:rPr lang="en-US" sz="2800" dirty="0" smtClean="0">
                <a:latin typeface="+mn-lt"/>
              </a:rPr>
              <a:t> </a:t>
            </a:r>
            <a:r>
              <a:rPr lang="en-US" sz="2800" b="1" dirty="0" smtClean="0">
                <a:solidFill>
                  <a:schemeClr val="accent2"/>
                </a:solidFill>
                <a:latin typeface="+mn-lt"/>
              </a:rPr>
              <a:t>USERS</a:t>
            </a:r>
            <a:r>
              <a:rPr lang="en-US" sz="2800" dirty="0" smtClean="0">
                <a:solidFill>
                  <a:srgbClr val="FFFFFF"/>
                </a:solidFill>
                <a:latin typeface="+mn-lt"/>
              </a:rPr>
              <a:t>,</a:t>
            </a:r>
            <a:r>
              <a:rPr lang="en-US" sz="2800" b="1" dirty="0" smtClean="0">
                <a:solidFill>
                  <a:srgbClr val="FFFFFF"/>
                </a:solidFill>
                <a:latin typeface="+mn-lt"/>
              </a:rPr>
              <a:t> </a:t>
            </a:r>
            <a:r>
              <a:rPr lang="en-US" sz="2800" b="1" dirty="0" smtClean="0">
                <a:solidFill>
                  <a:srgbClr val="FFFF00"/>
                </a:solidFill>
                <a:latin typeface="+mn-lt"/>
              </a:rPr>
              <a:t>&amp;</a:t>
            </a:r>
            <a:r>
              <a:rPr lang="en-US" sz="2800" dirty="0" smtClean="0">
                <a:solidFill>
                  <a:srgbClr val="FFFFFF"/>
                </a:solidFill>
                <a:latin typeface="+mn-lt"/>
              </a:rPr>
              <a:t> </a:t>
            </a:r>
            <a:endParaRPr lang="en-US" sz="2800" dirty="0">
              <a:solidFill>
                <a:srgbClr val="FFFFFF"/>
              </a:solidFill>
              <a:latin typeface="+mn-lt"/>
            </a:endParaRPr>
          </a:p>
          <a:p>
            <a:r>
              <a:rPr lang="en-US" sz="2800" dirty="0" smtClean="0">
                <a:solidFill>
                  <a:srgbClr val="FFFFFF"/>
                </a:solidFill>
                <a:latin typeface="+mn-lt"/>
              </a:rPr>
              <a:t>For </a:t>
            </a:r>
            <a:r>
              <a:rPr lang="en-US" sz="2800" b="1" dirty="0" smtClean="0">
                <a:solidFill>
                  <a:srgbClr val="C0504D"/>
                </a:solidFill>
                <a:latin typeface="+mn-lt"/>
              </a:rPr>
              <a:t>USERS</a:t>
            </a:r>
            <a:r>
              <a:rPr lang="en-US" sz="2800" dirty="0" smtClean="0">
                <a:latin typeface="+mn-lt"/>
              </a:rPr>
              <a:t> </a:t>
            </a:r>
            <a:r>
              <a:rPr lang="en-US" sz="2800" b="1" dirty="0" smtClean="0">
                <a:solidFill>
                  <a:srgbClr val="FFFFFF"/>
                </a:solidFill>
                <a:latin typeface="+mn-lt"/>
              </a:rPr>
              <a:t>as</a:t>
            </a:r>
            <a:r>
              <a:rPr lang="en-US" sz="2800" dirty="0" smtClean="0">
                <a:latin typeface="+mn-lt"/>
              </a:rPr>
              <a:t> </a:t>
            </a:r>
            <a:r>
              <a:rPr lang="en-US" sz="2800" b="1" dirty="0" smtClean="0">
                <a:solidFill>
                  <a:srgbClr val="558ED5"/>
                </a:solidFill>
                <a:latin typeface="+mn-lt"/>
              </a:rPr>
              <a:t>CREATORS</a:t>
            </a:r>
          </a:p>
          <a:p>
            <a:pPr marL="0" indent="0">
              <a:buNone/>
            </a:pPr>
            <a:endParaRPr lang="en-US" dirty="0">
              <a:solidFill>
                <a:srgbClr val="000000"/>
              </a:solidFill>
            </a:endParaRPr>
          </a:p>
          <a:p>
            <a:pPr marL="0" indent="0">
              <a:buNone/>
            </a:pPr>
            <a:endParaRPr lang="en-US" dirty="0" smtClean="0">
              <a:solidFill>
                <a:srgbClr val="000000"/>
              </a:solidFill>
            </a:endParaRPr>
          </a:p>
          <a:p>
            <a:pPr marL="0" indent="0">
              <a:buNone/>
            </a:pPr>
            <a:endParaRPr lang="en-US" dirty="0" smtClean="0">
              <a:solidFill>
                <a:srgbClr val="000000"/>
              </a:solidFill>
            </a:endParaRPr>
          </a:p>
          <a:p>
            <a:pPr marL="0" indent="0">
              <a:buNone/>
            </a:pPr>
            <a:endParaRPr lang="en-US" dirty="0">
              <a:solidFill>
                <a:srgbClr val="000000"/>
              </a:solidFill>
            </a:endParaRPr>
          </a:p>
          <a:p>
            <a:pPr marL="0" indent="0">
              <a:buNone/>
            </a:pPr>
            <a:endParaRPr lang="en-US" dirty="0">
              <a:solidFill>
                <a:srgbClr val="000000"/>
              </a:solidFill>
            </a:endParaRPr>
          </a:p>
        </p:txBody>
      </p:sp>
      <p:pic>
        <p:nvPicPr>
          <p:cNvPr id="4" name="Picture 3"/>
          <p:cNvPicPr>
            <a:picLocks noChangeAspect="1"/>
          </p:cNvPicPr>
          <p:nvPr/>
        </p:nvPicPr>
        <p:blipFill>
          <a:blip r:embed="rId2"/>
          <a:stretch>
            <a:fillRect/>
          </a:stretch>
        </p:blipFill>
        <p:spPr>
          <a:xfrm>
            <a:off x="4237190" y="3529372"/>
            <a:ext cx="4906810" cy="2371534"/>
          </a:xfrm>
          <a:prstGeom prst="rect">
            <a:avLst/>
          </a:prstGeom>
        </p:spPr>
      </p:pic>
      <p:pic>
        <p:nvPicPr>
          <p:cNvPr id="5" name="Picture 4"/>
          <p:cNvPicPr>
            <a:picLocks noChangeAspect="1"/>
          </p:cNvPicPr>
          <p:nvPr/>
        </p:nvPicPr>
        <p:blipFill>
          <a:blip r:embed="rId3"/>
          <a:stretch>
            <a:fillRect/>
          </a:stretch>
        </p:blipFill>
        <p:spPr>
          <a:xfrm>
            <a:off x="0" y="3174569"/>
            <a:ext cx="4237191" cy="2726338"/>
          </a:xfrm>
          <a:prstGeom prst="rect">
            <a:avLst/>
          </a:prstGeom>
        </p:spPr>
      </p:pic>
      <p:pic>
        <p:nvPicPr>
          <p:cNvPr id="6" name="Content Placeholder 3"/>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050866" y="326593"/>
            <a:ext cx="2635934" cy="3093701"/>
          </a:xfrm>
          <a:prstGeom prst="rect">
            <a:avLst/>
          </a:prstGeom>
        </p:spPr>
      </p:pic>
    </p:spTree>
    <p:extLst>
      <p:ext uri="{BB962C8B-B14F-4D97-AF65-F5344CB8AC3E}">
        <p14:creationId xmlns:p14="http://schemas.microsoft.com/office/powerpoint/2010/main" val="3417096150"/>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43998" cy="1170696"/>
          </a:xfrm>
        </p:spPr>
        <p:txBody>
          <a:bodyPr>
            <a:normAutofit/>
          </a:bodyPr>
          <a:lstStyle/>
          <a:p>
            <a:r>
              <a:rPr lang="en-US" sz="4400" b="1" dirty="0" smtClean="0">
                <a:solidFill>
                  <a:srgbClr val="FFFF00"/>
                </a:solidFill>
                <a:latin typeface="+mn-lt"/>
              </a:rPr>
              <a:t>   Right to Remix/Mod/</a:t>
            </a:r>
            <a:r>
              <a:rPr lang="en-US" sz="4400" b="1" dirty="0" err="1" smtClean="0">
                <a:solidFill>
                  <a:schemeClr val="accent5"/>
                </a:solidFill>
                <a:latin typeface="+mn-lt"/>
              </a:rPr>
              <a:t>CREAtE</a:t>
            </a:r>
            <a:r>
              <a:rPr lang="en-US" sz="4400" b="1" dirty="0" smtClean="0">
                <a:solidFill>
                  <a:schemeClr val="accent5"/>
                </a:solidFill>
                <a:latin typeface="+mn-lt"/>
              </a:rPr>
              <a:t> </a:t>
            </a:r>
            <a:r>
              <a:rPr lang="en-US" sz="4400" b="1" dirty="0" smtClean="0">
                <a:solidFill>
                  <a:srgbClr val="FFFF00"/>
                </a:solidFill>
                <a:latin typeface="+mn-lt"/>
              </a:rPr>
              <a:t>?</a:t>
            </a:r>
            <a:endParaRPr lang="en-US" sz="4400" b="1" dirty="0">
              <a:solidFill>
                <a:srgbClr val="FFFF00"/>
              </a:solidFill>
              <a:latin typeface="+mn-lt"/>
            </a:endParaRPr>
          </a:p>
        </p:txBody>
      </p:sp>
      <p:sp>
        <p:nvSpPr>
          <p:cNvPr id="3" name="Content Placeholder 2"/>
          <p:cNvSpPr>
            <a:spLocks noGrp="1"/>
          </p:cNvSpPr>
          <p:nvPr>
            <p:ph sz="quarter" idx="10"/>
          </p:nvPr>
        </p:nvSpPr>
        <p:spPr>
          <a:xfrm>
            <a:off x="115454" y="1170696"/>
            <a:ext cx="5957391" cy="4881209"/>
          </a:xfrm>
        </p:spPr>
        <p:txBody>
          <a:bodyPr>
            <a:normAutofit lnSpcReduction="10000"/>
          </a:bodyPr>
          <a:lstStyle/>
          <a:p>
            <a:pPr marL="0" indent="0">
              <a:buNone/>
            </a:pPr>
            <a:r>
              <a:rPr lang="en-US" sz="4400" b="1" dirty="0" smtClean="0">
                <a:solidFill>
                  <a:srgbClr val="FF0000"/>
                </a:solidFill>
              </a:rPr>
              <a:t>“</a:t>
            </a:r>
            <a:r>
              <a:rPr lang="en-US" sz="4400" b="1" dirty="0">
                <a:solidFill>
                  <a:srgbClr val="FF0000"/>
                </a:solidFill>
              </a:rPr>
              <a:t>Right </a:t>
            </a:r>
            <a:r>
              <a:rPr lang="en-US" sz="4400" b="1" dirty="0">
                <a:solidFill>
                  <a:srgbClr val="8EB4E3"/>
                </a:solidFill>
              </a:rPr>
              <a:t>to</a:t>
            </a:r>
            <a:r>
              <a:rPr lang="en-US" sz="4400" b="1" dirty="0">
                <a:solidFill>
                  <a:srgbClr val="FF0000"/>
                </a:solidFill>
              </a:rPr>
              <a:t> </a:t>
            </a:r>
            <a:r>
              <a:rPr lang="en-US" sz="4400" b="1" dirty="0" err="1" smtClean="0">
                <a:solidFill>
                  <a:srgbClr val="FF0000"/>
                </a:solidFill>
              </a:rPr>
              <a:t>CREAtE</a:t>
            </a:r>
            <a:r>
              <a:rPr lang="en-US" sz="4400" b="1" dirty="0" smtClean="0">
                <a:solidFill>
                  <a:srgbClr val="FF0000"/>
                </a:solidFill>
              </a:rPr>
              <a:t>” </a:t>
            </a:r>
            <a:endParaRPr lang="en-US" sz="4400" b="1" dirty="0">
              <a:solidFill>
                <a:srgbClr val="FF0000"/>
              </a:solidFill>
            </a:endParaRPr>
          </a:p>
          <a:p>
            <a:pPr marL="0" indent="0">
              <a:buNone/>
            </a:pPr>
            <a:r>
              <a:rPr lang="en-US" sz="4400" b="1" dirty="0" smtClean="0">
                <a:solidFill>
                  <a:srgbClr val="FFFF00"/>
                </a:solidFill>
              </a:rPr>
              <a:t>  Not</a:t>
            </a:r>
            <a:r>
              <a:rPr lang="en-US" sz="4400" b="1" dirty="0" smtClean="0">
                <a:solidFill>
                  <a:schemeClr val="accent5"/>
                </a:solidFill>
              </a:rPr>
              <a:t> </a:t>
            </a:r>
            <a:r>
              <a:rPr lang="en-US" sz="4400" b="1" dirty="0">
                <a:solidFill>
                  <a:srgbClr val="8EB4E3"/>
                </a:solidFill>
              </a:rPr>
              <a:t>“Right </a:t>
            </a:r>
            <a:r>
              <a:rPr lang="en-US" sz="4400" b="1" dirty="0">
                <a:solidFill>
                  <a:srgbClr val="FF0000"/>
                </a:solidFill>
              </a:rPr>
              <a:t>in the </a:t>
            </a:r>
            <a:r>
              <a:rPr lang="en-US" sz="4400" b="1" dirty="0" smtClean="0">
                <a:solidFill>
                  <a:srgbClr val="FF0000"/>
                </a:solidFill>
              </a:rPr>
              <a:t> </a:t>
            </a:r>
          </a:p>
          <a:p>
            <a:pPr marL="0" indent="0">
              <a:buNone/>
            </a:pPr>
            <a:r>
              <a:rPr lang="en-US" sz="4400" b="1" dirty="0">
                <a:solidFill>
                  <a:srgbClr val="8EB4E3"/>
                </a:solidFill>
              </a:rPr>
              <a:t> </a:t>
            </a:r>
            <a:r>
              <a:rPr lang="en-US" sz="4400" b="1" dirty="0" smtClean="0">
                <a:solidFill>
                  <a:srgbClr val="8EB4E3"/>
                </a:solidFill>
              </a:rPr>
              <a:t>          Creation</a:t>
            </a:r>
            <a:r>
              <a:rPr lang="en-US" sz="4400" b="1" dirty="0">
                <a:solidFill>
                  <a:srgbClr val="8EB4E3"/>
                </a:solidFill>
              </a:rPr>
              <a:t>” </a:t>
            </a:r>
            <a:endParaRPr lang="en-US" sz="4400" b="1" dirty="0" smtClean="0">
              <a:solidFill>
                <a:srgbClr val="8EB4E3"/>
              </a:solidFill>
            </a:endParaRPr>
          </a:p>
          <a:p>
            <a:pPr marL="0" indent="0">
              <a:lnSpc>
                <a:spcPct val="110000"/>
              </a:lnSpc>
              <a:buNone/>
            </a:pPr>
            <a:r>
              <a:rPr lang="en-US" sz="3600" b="1" dirty="0">
                <a:solidFill>
                  <a:schemeClr val="bg1"/>
                </a:solidFill>
                <a:latin typeface="+mn-lt"/>
                <a:cs typeface="Lucida Console"/>
              </a:rPr>
              <a:t>Right to Remix-</a:t>
            </a:r>
            <a:r>
              <a:rPr lang="en-US" sz="3600" b="1" dirty="0" err="1">
                <a:solidFill>
                  <a:schemeClr val="bg1"/>
                </a:solidFill>
                <a:latin typeface="+mn-lt"/>
                <a:cs typeface="Lucida Console"/>
              </a:rPr>
              <a:t>CREAtE</a:t>
            </a:r>
            <a:r>
              <a:rPr lang="en-US" sz="3600" b="1" dirty="0">
                <a:solidFill>
                  <a:schemeClr val="bg1"/>
                </a:solidFill>
                <a:latin typeface="+mn-lt"/>
                <a:cs typeface="Lucida Console"/>
              </a:rPr>
              <a:t>-Mod as a creative/expressive right </a:t>
            </a:r>
            <a:r>
              <a:rPr lang="en-US" sz="3600" b="1" dirty="0">
                <a:solidFill>
                  <a:schemeClr val="tx2">
                    <a:lumMod val="40000"/>
                    <a:lumOff val="60000"/>
                  </a:schemeClr>
                </a:solidFill>
                <a:latin typeface="+mn-lt"/>
                <a:cs typeface="Lucida Console"/>
              </a:rPr>
              <a:t>rather than</a:t>
            </a:r>
            <a:r>
              <a:rPr lang="en-US" sz="3600" b="1" dirty="0">
                <a:solidFill>
                  <a:schemeClr val="bg1"/>
                </a:solidFill>
                <a:latin typeface="+mn-lt"/>
                <a:cs typeface="Lucida Console"/>
              </a:rPr>
              <a:t> an IP right</a:t>
            </a:r>
            <a:r>
              <a:rPr lang="en-US" sz="3600" b="1" dirty="0" smtClean="0">
                <a:solidFill>
                  <a:schemeClr val="bg1"/>
                </a:solidFill>
                <a:latin typeface="+mn-lt"/>
                <a:cs typeface="Lucida Console"/>
              </a:rPr>
              <a:t>/property protection.</a:t>
            </a:r>
            <a:endParaRPr lang="en-US" sz="3600" b="1" dirty="0">
              <a:solidFill>
                <a:schemeClr val="bg1"/>
              </a:solidFill>
              <a:latin typeface="+mn-lt"/>
              <a:cs typeface="Lucida Console"/>
            </a:endParaRPr>
          </a:p>
          <a:p>
            <a:pPr marL="0" indent="0">
              <a:buNone/>
            </a:pPr>
            <a:endParaRPr lang="en-US" sz="4400" b="1" dirty="0">
              <a:solidFill>
                <a:schemeClr val="accent5"/>
              </a:solidFill>
            </a:endParaRPr>
          </a:p>
          <a:p>
            <a:endParaRPr lang="en-US" b="1" i="1" u="sng" dirty="0"/>
          </a:p>
          <a:p>
            <a:pPr marL="0" indent="0">
              <a:buNone/>
            </a:pPr>
            <a:endParaRPr lang="en-US" b="1" i="1" u="sng" dirty="0"/>
          </a:p>
          <a:p>
            <a:endParaRPr lang="en-US" dirty="0"/>
          </a:p>
          <a:p>
            <a:endParaRPr lang="en-US" dirty="0"/>
          </a:p>
        </p:txBody>
      </p:sp>
      <p:pic>
        <p:nvPicPr>
          <p:cNvPr id="4" name="Content Placeholder 3" descr="IMG_0009.jpg"/>
          <p:cNvPicPr>
            <a:picLocks noChangeAspect="1"/>
          </p:cNvPicPr>
          <p:nvPr/>
        </p:nvPicPr>
        <p:blipFill rotWithShape="1">
          <a:blip r:embed="rId2" cstate="print">
            <a:extLst>
              <a:ext uri="{28A0092B-C50C-407E-A947-70E740481C1C}">
                <a14:useLocalDpi xmlns:a14="http://schemas.microsoft.com/office/drawing/2010/main"/>
              </a:ext>
            </a:extLst>
          </a:blip>
          <a:srcRect l="-608" r="-853"/>
          <a:stretch/>
        </p:blipFill>
        <p:spPr>
          <a:xfrm>
            <a:off x="6072846" y="1527858"/>
            <a:ext cx="3071153" cy="4244368"/>
          </a:xfrm>
          <a:prstGeom prst="rect">
            <a:avLst/>
          </a:prstGeom>
        </p:spPr>
      </p:pic>
    </p:spTree>
    <p:extLst>
      <p:ext uri="{BB962C8B-B14F-4D97-AF65-F5344CB8AC3E}">
        <p14:creationId xmlns:p14="http://schemas.microsoft.com/office/powerpoint/2010/main" val="7967804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solidFill>
                  <a:srgbClr val="FFFF00"/>
                </a:solidFill>
                <a:latin typeface="+mn-lt"/>
              </a:rPr>
              <a:t>       Pause once again…</a:t>
            </a:r>
            <a:endParaRPr lang="en-US" sz="4800" b="1" dirty="0">
              <a:solidFill>
                <a:srgbClr val="FFFF00"/>
              </a:solidFill>
              <a:latin typeface="+mn-lt"/>
            </a:endParaRPr>
          </a:p>
        </p:txBody>
      </p:sp>
      <p:pic>
        <p:nvPicPr>
          <p:cNvPr id="4" name="Content Placeholder 3" descr="imgres-2.jp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536" r="-534" b="-3218"/>
          <a:stretch/>
        </p:blipFill>
        <p:spPr>
          <a:xfrm>
            <a:off x="2389909" y="1408133"/>
            <a:ext cx="4364182" cy="4456957"/>
          </a:xfrm>
        </p:spPr>
      </p:pic>
    </p:spTree>
    <p:extLst>
      <p:ext uri="{BB962C8B-B14F-4D97-AF65-F5344CB8AC3E}">
        <p14:creationId xmlns:p14="http://schemas.microsoft.com/office/powerpoint/2010/main" val="16182006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582115" y="1782917"/>
            <a:ext cx="7104684" cy="4318000"/>
          </a:xfrm>
        </p:spPr>
        <p:txBody>
          <a:bodyPr>
            <a:normAutofit/>
          </a:bodyPr>
          <a:lstStyle/>
          <a:p>
            <a:pPr marL="0" indent="0">
              <a:buNone/>
            </a:pPr>
            <a:r>
              <a:rPr lang="en-US" sz="9600" dirty="0" smtClean="0">
                <a:solidFill>
                  <a:srgbClr val="FFFF00"/>
                </a:solidFill>
                <a:latin typeface="Apple Chancery"/>
                <a:cs typeface="Apple Chancery"/>
              </a:rPr>
              <a:t>Reactions?</a:t>
            </a:r>
            <a:endParaRPr lang="en-US" sz="9600" dirty="0">
              <a:solidFill>
                <a:srgbClr val="FFFF00"/>
              </a:solidFill>
              <a:latin typeface="Apple Chancery"/>
              <a:cs typeface="Apple Chancery"/>
            </a:endParaRPr>
          </a:p>
        </p:txBody>
      </p:sp>
    </p:spTree>
    <p:extLst>
      <p:ext uri="{BB962C8B-B14F-4D97-AF65-F5344CB8AC3E}">
        <p14:creationId xmlns:p14="http://schemas.microsoft.com/office/powerpoint/2010/main" val="20473013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26781"/>
          </a:xfrm>
        </p:spPr>
        <p:txBody>
          <a:bodyPr>
            <a:noAutofit/>
          </a:bodyPr>
          <a:lstStyle/>
          <a:p>
            <a:r>
              <a:rPr lang="en-US" sz="3600" b="1" dirty="0" smtClean="0">
                <a:latin typeface="+mn-lt"/>
              </a:rPr>
              <a:t> </a:t>
            </a:r>
            <a:r>
              <a:rPr lang="en-US" sz="3600" b="1" dirty="0" smtClean="0">
                <a:solidFill>
                  <a:srgbClr val="FFFF00"/>
                </a:solidFill>
                <a:latin typeface="+mn-lt"/>
              </a:rPr>
              <a:t>One more </a:t>
            </a:r>
            <a:r>
              <a:rPr lang="en-US" sz="3600" dirty="0" smtClean="0">
                <a:solidFill>
                  <a:srgbClr val="FFFF00"/>
                </a:solidFill>
                <a:latin typeface="+mn-lt"/>
              </a:rPr>
              <a:t>(</a:t>
            </a:r>
            <a:r>
              <a:rPr lang="en-US" sz="3600" dirty="0" smtClean="0">
                <a:solidFill>
                  <a:srgbClr val="FF6600"/>
                </a:solidFill>
                <a:latin typeface="+mn-lt"/>
              </a:rPr>
              <a:t>wild</a:t>
            </a:r>
            <a:r>
              <a:rPr lang="en-US" sz="3600" dirty="0" smtClean="0">
                <a:solidFill>
                  <a:schemeClr val="tx2"/>
                </a:solidFill>
                <a:latin typeface="+mn-lt"/>
              </a:rPr>
              <a:t> </a:t>
            </a:r>
            <a:r>
              <a:rPr lang="en-US" sz="3600" dirty="0" smtClean="0">
                <a:solidFill>
                  <a:schemeClr val="tx2">
                    <a:lumMod val="40000"/>
                    <a:lumOff val="60000"/>
                  </a:schemeClr>
                </a:solidFill>
                <a:latin typeface="+mn-lt"/>
              </a:rPr>
              <a:t>&amp;</a:t>
            </a:r>
            <a:r>
              <a:rPr lang="en-US" sz="3600" dirty="0" smtClean="0">
                <a:solidFill>
                  <a:schemeClr val="tx2"/>
                </a:solidFill>
                <a:latin typeface="+mn-lt"/>
              </a:rPr>
              <a:t> </a:t>
            </a:r>
            <a:r>
              <a:rPr lang="en-US" sz="3600" dirty="0" smtClean="0">
                <a:solidFill>
                  <a:srgbClr val="FF0000"/>
                </a:solidFill>
                <a:latin typeface="+mn-lt"/>
              </a:rPr>
              <a:t>crazy</a:t>
            </a:r>
            <a:r>
              <a:rPr lang="en-US" sz="3600" dirty="0" smtClean="0">
                <a:solidFill>
                  <a:srgbClr val="FFFF00"/>
                </a:solidFill>
                <a:latin typeface="+mn-lt"/>
              </a:rPr>
              <a:t>) </a:t>
            </a:r>
            <a:r>
              <a:rPr lang="en-US" sz="3600" b="1" dirty="0" smtClean="0">
                <a:solidFill>
                  <a:srgbClr val="FFFF00"/>
                </a:solidFill>
                <a:latin typeface="+mn-lt"/>
              </a:rPr>
              <a:t>thing on </a:t>
            </a:r>
            <a:r>
              <a:rPr lang="en-US" sz="3600" b="1" dirty="0" smtClean="0">
                <a:solidFill>
                  <a:srgbClr val="008000"/>
                </a:solidFill>
                <a:latin typeface="Apple Chancery"/>
                <a:cs typeface="Apple Chancery"/>
              </a:rPr>
              <a:t>freedoms</a:t>
            </a:r>
            <a:endParaRPr lang="en-US" sz="3600" b="1" dirty="0"/>
          </a:p>
        </p:txBody>
      </p:sp>
      <p:sp>
        <p:nvSpPr>
          <p:cNvPr id="3" name="Content Placeholder 2"/>
          <p:cNvSpPr>
            <a:spLocks noGrp="1"/>
          </p:cNvSpPr>
          <p:nvPr>
            <p:ph sz="quarter" idx="10"/>
          </p:nvPr>
        </p:nvSpPr>
        <p:spPr>
          <a:xfrm>
            <a:off x="242958" y="1126780"/>
            <a:ext cx="5389216" cy="5285629"/>
          </a:xfrm>
        </p:spPr>
        <p:txBody>
          <a:bodyPr>
            <a:normAutofit/>
          </a:bodyPr>
          <a:lstStyle/>
          <a:p>
            <a:pPr marL="0" indent="0">
              <a:buNone/>
            </a:pPr>
            <a:r>
              <a:rPr lang="en-US" sz="2800" dirty="0" smtClean="0">
                <a:solidFill>
                  <a:srgbClr val="008000"/>
                </a:solidFill>
                <a:latin typeface="+mn-lt"/>
                <a:cs typeface="Lucida Console"/>
              </a:rPr>
              <a:t>Economic growth</a:t>
            </a:r>
            <a:r>
              <a:rPr lang="en-US" sz="2800" dirty="0" smtClean="0">
                <a:latin typeface="+mn-lt"/>
                <a:cs typeface="Lucida Console"/>
              </a:rPr>
              <a:t> </a:t>
            </a:r>
            <a:r>
              <a:rPr lang="en-US" sz="2800" dirty="0" smtClean="0">
                <a:solidFill>
                  <a:srgbClr val="FFFFFF"/>
                </a:solidFill>
                <a:latin typeface="+mn-lt"/>
                <a:cs typeface="Lucida Console"/>
              </a:rPr>
              <a:t>&amp;</a:t>
            </a:r>
            <a:r>
              <a:rPr lang="en-US" sz="2800" dirty="0" smtClean="0">
                <a:latin typeface="+mn-lt"/>
                <a:cs typeface="Lucida Console"/>
              </a:rPr>
              <a:t> </a:t>
            </a:r>
            <a:r>
              <a:rPr lang="en-US" sz="2800" dirty="0" smtClean="0">
                <a:solidFill>
                  <a:srgbClr val="FF0000"/>
                </a:solidFill>
                <a:latin typeface="+mn-lt"/>
                <a:cs typeface="Lucida Console"/>
              </a:rPr>
              <a:t>IP freedoms </a:t>
            </a:r>
            <a:r>
              <a:rPr lang="en-US" sz="2800" dirty="0" smtClean="0">
                <a:solidFill>
                  <a:srgbClr val="FFFFFF"/>
                </a:solidFill>
                <a:latin typeface="+mn-lt"/>
                <a:cs typeface="Lucida Console"/>
              </a:rPr>
              <a:t>(freedom </a:t>
            </a:r>
            <a:r>
              <a:rPr lang="en-US" sz="2800" b="1" dirty="0" smtClean="0">
                <a:solidFill>
                  <a:srgbClr val="0000FF"/>
                </a:solidFill>
                <a:latin typeface="+mn-lt"/>
                <a:cs typeface="Lucida Console"/>
              </a:rPr>
              <a:t>from</a:t>
            </a:r>
            <a:r>
              <a:rPr lang="en-US" sz="2800" dirty="0" smtClean="0">
                <a:solidFill>
                  <a:schemeClr val="tx1">
                    <a:lumMod val="85000"/>
                    <a:lumOff val="15000"/>
                  </a:schemeClr>
                </a:solidFill>
                <a:latin typeface="+mn-lt"/>
                <a:cs typeface="Lucida Console"/>
              </a:rPr>
              <a:t> </a:t>
            </a:r>
            <a:r>
              <a:rPr lang="en-US" sz="2800" dirty="0" smtClean="0">
                <a:solidFill>
                  <a:srgbClr val="FFFFFF"/>
                </a:solidFill>
                <a:latin typeface="+mn-lt"/>
                <a:cs typeface="Lucida Console"/>
              </a:rPr>
              <a:t>IP) – </a:t>
            </a:r>
            <a:r>
              <a:rPr lang="en-US" sz="2800" i="1" dirty="0" smtClean="0">
                <a:solidFill>
                  <a:srgbClr val="FFFFFF"/>
                </a:solidFill>
                <a:latin typeface="+mn-lt"/>
                <a:cs typeface="Lucida Console"/>
              </a:rPr>
              <a:t>Where would a data-crunch take us?</a:t>
            </a:r>
            <a:endParaRPr lang="en-US" sz="2800" i="1" dirty="0" smtClean="0">
              <a:solidFill>
                <a:srgbClr val="FFFF00"/>
              </a:solidFill>
              <a:latin typeface="+mn-lt"/>
              <a:cs typeface="Lucida Console"/>
            </a:endParaRPr>
          </a:p>
          <a:p>
            <a:pPr marL="0" indent="0">
              <a:buNone/>
            </a:pPr>
            <a:r>
              <a:rPr lang="en-US" sz="2800" dirty="0" smtClean="0">
                <a:solidFill>
                  <a:srgbClr val="FFFF00"/>
                </a:solidFill>
                <a:latin typeface="+mn-lt"/>
                <a:cs typeface="Lucida Console"/>
              </a:rPr>
              <a:t>“</a:t>
            </a:r>
            <a:r>
              <a:rPr lang="en-US" sz="2800" b="1" i="1" dirty="0" smtClean="0">
                <a:solidFill>
                  <a:srgbClr val="FFFF00"/>
                </a:solidFill>
                <a:latin typeface="+mn-lt"/>
                <a:cs typeface="Lucida Console"/>
              </a:rPr>
              <a:t>It seems simple, really</a:t>
            </a:r>
            <a:r>
              <a:rPr lang="en-US" sz="2800" dirty="0" smtClean="0">
                <a:solidFill>
                  <a:srgbClr val="FFFF00"/>
                </a:solidFill>
                <a:latin typeface="+mn-lt"/>
                <a:cs typeface="Lucida Console"/>
              </a:rPr>
              <a:t>” </a:t>
            </a:r>
            <a:r>
              <a:rPr lang="en-US" sz="2800" dirty="0" smtClean="0">
                <a:solidFill>
                  <a:srgbClr val="FFFFFF"/>
                </a:solidFill>
                <a:latin typeface="+mn-lt"/>
                <a:cs typeface="Lucida Console"/>
              </a:rPr>
              <a:t>(Kevin Smith @ Duke) </a:t>
            </a:r>
          </a:p>
          <a:p>
            <a:pPr marL="0" indent="0">
              <a:buNone/>
            </a:pPr>
            <a:r>
              <a:rPr lang="en-US" sz="2800" b="1" dirty="0" smtClean="0">
                <a:solidFill>
                  <a:schemeClr val="bg1"/>
                </a:solidFill>
                <a:latin typeface="+mn-lt"/>
                <a:cs typeface="Lucida Console"/>
              </a:rPr>
              <a:t>CORRELATES STRONG ECONOMIES &amp; WEAK IP LAWS</a:t>
            </a:r>
          </a:p>
          <a:p>
            <a:pPr marL="0" indent="0">
              <a:buNone/>
            </a:pPr>
            <a:r>
              <a:rPr lang="en-US" sz="2800" b="1" dirty="0" smtClean="0">
                <a:solidFill>
                  <a:schemeClr val="bg1"/>
                </a:solidFill>
                <a:latin typeface="+mn-lt"/>
                <a:cs typeface="Lucida Console"/>
              </a:rPr>
              <a:t>(BRIC – Brazil, India, Russia and China)</a:t>
            </a:r>
          </a:p>
          <a:p>
            <a:pPr marL="0" indent="0">
              <a:buNone/>
            </a:pPr>
            <a:endParaRPr lang="en-US" b="1" dirty="0" smtClean="0">
              <a:solidFill>
                <a:srgbClr val="000000"/>
              </a:solidFill>
            </a:endParaRPr>
          </a:p>
          <a:p>
            <a:pPr marL="0" indent="0">
              <a:buNone/>
            </a:pPr>
            <a:endParaRPr lang="en-US" dirty="0">
              <a:solidFill>
                <a:srgbClr val="000000"/>
              </a:solidFill>
            </a:endParaRPr>
          </a:p>
          <a:p>
            <a:endParaRPr lang="en-US" dirty="0" smtClean="0">
              <a:solidFill>
                <a:srgbClr val="000000"/>
              </a:solidFill>
            </a:endParaRPr>
          </a:p>
          <a:p>
            <a:endParaRPr lang="en-US" i="1" dirty="0" smtClean="0">
              <a:solidFill>
                <a:srgbClr val="000000"/>
              </a:solidFill>
            </a:endParaRPr>
          </a:p>
          <a:p>
            <a:pPr marL="0" indent="0">
              <a:buNone/>
            </a:pPr>
            <a:endParaRPr lang="en-US" i="1" dirty="0" smtClean="0">
              <a:solidFill>
                <a:srgbClr val="000000"/>
              </a:solidFill>
            </a:endParaRPr>
          </a:p>
          <a:p>
            <a:endParaRPr lang="en-US" i="1" dirty="0" smtClean="0">
              <a:solidFill>
                <a:srgbClr val="000000"/>
              </a:solidFill>
            </a:endParaRPr>
          </a:p>
          <a:p>
            <a:endParaRPr lang="en-US" dirty="0" smtClean="0">
              <a:solidFill>
                <a:srgbClr val="000000"/>
              </a:solidFill>
            </a:endParaRPr>
          </a:p>
          <a:p>
            <a:endParaRPr lang="en-US" dirty="0">
              <a:solidFill>
                <a:srgbClr val="000000"/>
              </a:solidFill>
            </a:endParaRPr>
          </a:p>
        </p:txBody>
      </p:sp>
      <p:pic>
        <p:nvPicPr>
          <p:cNvPr id="5" name="Picture 4" descr="Screen Shot 2014-09-16 at 11.44.2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1960" y="1325218"/>
            <a:ext cx="2637431" cy="3600173"/>
          </a:xfrm>
          <a:prstGeom prst="rect">
            <a:avLst/>
          </a:prstGeom>
        </p:spPr>
      </p:pic>
      <p:sp>
        <p:nvSpPr>
          <p:cNvPr id="7" name="Rectangle 6"/>
          <p:cNvSpPr/>
          <p:nvPr/>
        </p:nvSpPr>
        <p:spPr>
          <a:xfrm>
            <a:off x="6351959" y="4939052"/>
            <a:ext cx="2637431" cy="646331"/>
          </a:xfrm>
          <a:prstGeom prst="rect">
            <a:avLst/>
          </a:prstGeom>
        </p:spPr>
        <p:txBody>
          <a:bodyPr wrap="square">
            <a:spAutoFit/>
          </a:bodyPr>
          <a:lstStyle/>
          <a:p>
            <a:r>
              <a:rPr lang="en-US" sz="1200" dirty="0">
                <a:solidFill>
                  <a:srgbClr val="000000"/>
                </a:solidFill>
                <a:cs typeface="Lucida Console"/>
                <a:hlinkClick r:id="rId3"/>
              </a:rPr>
              <a:t>http://blogs.library.duke.edu/scholcomm/2012/12/14/it-seems-simple-really/</a:t>
            </a:r>
            <a:endParaRPr lang="en-US" sz="1200" dirty="0">
              <a:solidFill>
                <a:schemeClr val="bg1"/>
              </a:solidFill>
              <a:cs typeface="Lucida Console"/>
            </a:endParaRPr>
          </a:p>
        </p:txBody>
      </p:sp>
    </p:spTree>
    <p:extLst>
      <p:ext uri="{BB962C8B-B14F-4D97-AF65-F5344CB8AC3E}">
        <p14:creationId xmlns:p14="http://schemas.microsoft.com/office/powerpoint/2010/main" val="7079480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26366"/>
            <a:ext cx="9144000" cy="1404895"/>
          </a:xfrm>
        </p:spPr>
        <p:txBody>
          <a:bodyPr>
            <a:normAutofit fontScale="90000"/>
          </a:bodyPr>
          <a:lstStyle/>
          <a:p>
            <a:r>
              <a:rPr lang="en-US" sz="4800" b="1" dirty="0" smtClean="0">
                <a:solidFill>
                  <a:srgbClr val="0000FF"/>
                </a:solidFill>
                <a:latin typeface="Apple Casual"/>
                <a:cs typeface="Apple Casual"/>
              </a:rPr>
              <a:t>    </a:t>
            </a:r>
            <a:r>
              <a:rPr lang="en-US" sz="4800" b="1" dirty="0" smtClean="0">
                <a:solidFill>
                  <a:srgbClr val="FFFF00"/>
                </a:solidFill>
                <a:latin typeface="Apple Casual"/>
                <a:cs typeface="Apple Casual"/>
              </a:rPr>
              <a:t>My Version: </a:t>
            </a:r>
            <a:r>
              <a:rPr lang="en-US" sz="3100" dirty="0" smtClean="0">
                <a:solidFill>
                  <a:schemeClr val="bg1"/>
                </a:solidFill>
              </a:rPr>
              <a:t>attempt </a:t>
            </a:r>
            <a:r>
              <a:rPr lang="en-US" sz="3100" dirty="0">
                <a:solidFill>
                  <a:schemeClr val="bg1"/>
                </a:solidFill>
              </a:rPr>
              <a:t>to correlate </a:t>
            </a:r>
            <a:r>
              <a:rPr lang="en-US" sz="3100" dirty="0" smtClean="0"/>
              <a:t/>
            </a:r>
            <a:br>
              <a:rPr lang="en-US" sz="3100" dirty="0" smtClean="0"/>
            </a:br>
            <a:r>
              <a:rPr lang="en-US" sz="3100" dirty="0" smtClean="0"/>
              <a:t>  </a:t>
            </a:r>
            <a:r>
              <a:rPr lang="en-US" sz="3100" dirty="0" smtClean="0">
                <a:solidFill>
                  <a:srgbClr val="008000"/>
                </a:solidFill>
              </a:rPr>
              <a:t>Economic </a:t>
            </a:r>
            <a:r>
              <a:rPr lang="en-US" sz="3100" dirty="0">
                <a:solidFill>
                  <a:srgbClr val="008000"/>
                </a:solidFill>
              </a:rPr>
              <a:t>Success </a:t>
            </a:r>
            <a:r>
              <a:rPr lang="en-US" sz="3100" dirty="0">
                <a:solidFill>
                  <a:srgbClr val="FFFFFF"/>
                </a:solidFill>
              </a:rPr>
              <a:t>&amp;</a:t>
            </a:r>
            <a:r>
              <a:rPr lang="en-US" sz="3100" dirty="0"/>
              <a:t> </a:t>
            </a:r>
            <a:r>
              <a:rPr lang="en-US" sz="3100" dirty="0" smtClean="0">
                <a:solidFill>
                  <a:srgbClr val="FF0000"/>
                </a:solidFill>
              </a:rPr>
              <a:t>Facilitating </a:t>
            </a:r>
            <a:r>
              <a:rPr lang="en-US" sz="3100" dirty="0">
                <a:solidFill>
                  <a:srgbClr val="FF0000"/>
                </a:solidFill>
              </a:rPr>
              <a:t>Creativity </a:t>
            </a:r>
            <a:r>
              <a:rPr lang="en-US" sz="3100" dirty="0">
                <a:solidFill>
                  <a:srgbClr val="CCFFCC"/>
                </a:solidFill>
              </a:rPr>
              <a:t>but </a:t>
            </a:r>
            <a:r>
              <a:rPr lang="en-US" sz="3100" u="sng" dirty="0">
                <a:solidFill>
                  <a:srgbClr val="CCFFCC"/>
                </a:solidFill>
              </a:rPr>
              <a:t>add</a:t>
            </a:r>
            <a:r>
              <a:rPr lang="en-US" sz="3100" dirty="0">
                <a:solidFill>
                  <a:srgbClr val="CCFFCC"/>
                </a:solidFill>
              </a:rPr>
              <a:t> </a:t>
            </a:r>
            <a:r>
              <a:rPr lang="en-US" sz="3100" dirty="0" smtClean="0">
                <a:solidFill>
                  <a:srgbClr val="CCFFCC"/>
                </a:solidFill>
              </a:rPr>
              <a:t> </a:t>
            </a:r>
            <a:br>
              <a:rPr lang="en-US" sz="3100" dirty="0" smtClean="0">
                <a:solidFill>
                  <a:srgbClr val="CCFFCC"/>
                </a:solidFill>
              </a:rPr>
            </a:br>
            <a:r>
              <a:rPr lang="en-US" sz="3100" dirty="0">
                <a:solidFill>
                  <a:srgbClr val="CCFFCC"/>
                </a:solidFill>
              </a:rPr>
              <a:t> </a:t>
            </a:r>
            <a:r>
              <a:rPr lang="en-US" sz="3100" dirty="0" smtClean="0">
                <a:solidFill>
                  <a:srgbClr val="CCFFCC"/>
                </a:solidFill>
              </a:rPr>
              <a:t>           </a:t>
            </a:r>
            <a:r>
              <a:rPr lang="en-US" sz="3100" b="1" dirty="0" smtClean="0">
                <a:solidFill>
                  <a:srgbClr val="CCFFCC"/>
                </a:solidFill>
                <a:latin typeface="Baskerville Old Face"/>
                <a:cs typeface="Baskerville Old Face"/>
              </a:rPr>
              <a:t>   respect </a:t>
            </a:r>
            <a:r>
              <a:rPr lang="en-US" sz="3100" b="1" dirty="0">
                <a:solidFill>
                  <a:srgbClr val="CCFFCC"/>
                </a:solidFill>
                <a:latin typeface="Baskerville Old Face"/>
                <a:cs typeface="Baskerville Old Face"/>
              </a:rPr>
              <a:t>for </a:t>
            </a:r>
            <a:r>
              <a:rPr lang="en-US" sz="3100" dirty="0" smtClean="0">
                <a:solidFill>
                  <a:srgbClr val="CCFFCC"/>
                </a:solidFill>
              </a:rPr>
              <a:t>Fundamental </a:t>
            </a:r>
            <a:r>
              <a:rPr lang="en-US" sz="3100" dirty="0">
                <a:solidFill>
                  <a:srgbClr val="CCFFCC"/>
                </a:solidFill>
              </a:rPr>
              <a:t>Rights</a:t>
            </a:r>
            <a:r>
              <a:rPr lang="en-US" sz="2700" dirty="0">
                <a:solidFill>
                  <a:srgbClr val="CCFFCC"/>
                </a:solidFill>
              </a:rPr>
              <a:t/>
            </a:r>
            <a:br>
              <a:rPr lang="en-US" sz="2700" dirty="0">
                <a:solidFill>
                  <a:srgbClr val="CCFFCC"/>
                </a:solidFill>
              </a:rPr>
            </a:br>
            <a:endParaRPr lang="en-US" sz="2700" b="1" dirty="0">
              <a:solidFill>
                <a:srgbClr val="CCFFCC"/>
              </a:solidFill>
              <a:latin typeface="Apple Casual"/>
              <a:cs typeface="Apple Casual"/>
            </a:endParaRPr>
          </a:p>
        </p:txBody>
      </p:sp>
      <p:sp>
        <p:nvSpPr>
          <p:cNvPr id="3" name="Content Placeholder 2"/>
          <p:cNvSpPr>
            <a:spLocks noGrp="1"/>
          </p:cNvSpPr>
          <p:nvPr>
            <p:ph sz="quarter" idx="10"/>
          </p:nvPr>
        </p:nvSpPr>
        <p:spPr>
          <a:xfrm>
            <a:off x="457200" y="1531262"/>
            <a:ext cx="8565322" cy="4740584"/>
          </a:xfrm>
        </p:spPr>
        <p:txBody>
          <a:bodyPr>
            <a:normAutofit/>
          </a:bodyPr>
          <a:lstStyle/>
          <a:p>
            <a:pPr marL="0" indent="0">
              <a:buNone/>
            </a:pPr>
            <a:r>
              <a:rPr lang="en-US" sz="2000" i="1" dirty="0">
                <a:solidFill>
                  <a:srgbClr val="FFFFFF"/>
                </a:solidFill>
              </a:rPr>
              <a:t> </a:t>
            </a:r>
            <a:r>
              <a:rPr lang="en-US" sz="2000" i="1" dirty="0" smtClean="0">
                <a:solidFill>
                  <a:srgbClr val="FFFFFF"/>
                </a:solidFill>
              </a:rPr>
              <a:t>       </a:t>
            </a:r>
            <a:r>
              <a:rPr lang="en-US" sz="2000" i="1" u="sng" dirty="0" smtClean="0">
                <a:solidFill>
                  <a:srgbClr val="FFFFFF"/>
                </a:solidFill>
              </a:rPr>
              <a:t>CAUTION</a:t>
            </a:r>
            <a:r>
              <a:rPr lang="en-US" sz="2000" i="1" dirty="0">
                <a:solidFill>
                  <a:srgbClr val="FFFFFF"/>
                </a:solidFill>
              </a:rPr>
              <a:t>: </a:t>
            </a:r>
            <a:r>
              <a:rPr lang="en-US" sz="2000" b="1" dirty="0">
                <a:solidFill>
                  <a:srgbClr val="FFFFFF"/>
                </a:solidFill>
              </a:rPr>
              <a:t>(entirely unscientific – gut and Google…)</a:t>
            </a:r>
          </a:p>
          <a:p>
            <a:pPr marL="0" indent="0">
              <a:buNone/>
            </a:pPr>
            <a:r>
              <a:rPr lang="en-US" b="1" dirty="0" smtClean="0">
                <a:solidFill>
                  <a:srgbClr val="FFFFFF"/>
                </a:solidFill>
              </a:rPr>
              <a:t>1</a:t>
            </a:r>
            <a:r>
              <a:rPr lang="en-US" b="1" dirty="0">
                <a:solidFill>
                  <a:srgbClr val="FFFFFF"/>
                </a:solidFill>
              </a:rPr>
              <a:t>.</a:t>
            </a:r>
            <a:r>
              <a:rPr lang="en-US" dirty="0">
                <a:solidFill>
                  <a:srgbClr val="FFFFFF"/>
                </a:solidFill>
              </a:rPr>
              <a:t>The World Justice Project </a:t>
            </a:r>
            <a:r>
              <a:rPr lang="en-US" i="1" dirty="0">
                <a:solidFill>
                  <a:srgbClr val="FFFFFF"/>
                </a:solidFill>
              </a:rPr>
              <a:t>| </a:t>
            </a:r>
            <a:r>
              <a:rPr lang="en-US" dirty="0">
                <a:solidFill>
                  <a:srgbClr val="FFFFFF"/>
                </a:solidFill>
              </a:rPr>
              <a:t>Rule of Law Index 2012-2013 (241 pages):</a:t>
            </a:r>
            <a:r>
              <a:rPr lang="en-US" i="1" dirty="0">
                <a:solidFill>
                  <a:srgbClr val="FFFFFF"/>
                </a:solidFill>
              </a:rPr>
              <a:t> Highest Rankings in “</a:t>
            </a:r>
            <a:r>
              <a:rPr lang="en-US" i="1" dirty="0">
                <a:solidFill>
                  <a:srgbClr val="8064A2"/>
                </a:solidFill>
              </a:rPr>
              <a:t>Fundamental Rights</a:t>
            </a:r>
            <a:r>
              <a:rPr lang="en-US" i="1" dirty="0">
                <a:solidFill>
                  <a:srgbClr val="FFFFFF"/>
                </a:solidFill>
              </a:rPr>
              <a:t>” are Sweden, Denmark &amp; Norway. Highest Rankings in “</a:t>
            </a:r>
            <a:r>
              <a:rPr lang="en-US" i="1" dirty="0">
                <a:solidFill>
                  <a:srgbClr val="8064A2"/>
                </a:solidFill>
              </a:rPr>
              <a:t>Open Government</a:t>
            </a:r>
            <a:r>
              <a:rPr lang="en-US" i="1" dirty="0">
                <a:solidFill>
                  <a:srgbClr val="FFFFFF"/>
                </a:solidFill>
              </a:rPr>
              <a:t>” </a:t>
            </a:r>
            <a:r>
              <a:rPr lang="en-US" i="1" dirty="0">
                <a:solidFill>
                  <a:schemeClr val="bg1"/>
                </a:solidFill>
              </a:rPr>
              <a:t>are Sweden, Netherlands &amp; Norway.</a:t>
            </a:r>
          </a:p>
          <a:p>
            <a:pPr marL="0" indent="0">
              <a:buNone/>
            </a:pPr>
            <a:r>
              <a:rPr lang="en-US" b="1" dirty="0">
                <a:solidFill>
                  <a:srgbClr val="FFFFFF"/>
                </a:solidFill>
              </a:rPr>
              <a:t>2</a:t>
            </a:r>
            <a:r>
              <a:rPr lang="en-US" b="1" i="1" dirty="0">
                <a:solidFill>
                  <a:srgbClr val="FFFFFF"/>
                </a:solidFill>
              </a:rPr>
              <a:t>. </a:t>
            </a:r>
            <a:r>
              <a:rPr lang="en-US" dirty="0">
                <a:solidFill>
                  <a:srgbClr val="FFFFFF"/>
                </a:solidFill>
              </a:rPr>
              <a:t>Worlds best </a:t>
            </a:r>
            <a:r>
              <a:rPr lang="en-US" dirty="0">
                <a:solidFill>
                  <a:srgbClr val="008000"/>
                </a:solidFill>
              </a:rPr>
              <a:t>economies</a:t>
            </a:r>
            <a:r>
              <a:rPr lang="en-US" dirty="0">
                <a:solidFill>
                  <a:srgbClr val="000000"/>
                </a:solidFill>
              </a:rPr>
              <a:t> </a:t>
            </a:r>
            <a:r>
              <a:rPr lang="en-US" dirty="0">
                <a:solidFill>
                  <a:srgbClr val="FFFFFF"/>
                </a:solidFill>
              </a:rPr>
              <a:t>in 2012 (World Economic Forum – Global Competitiveness Report): Finland (3</a:t>
            </a:r>
            <a:r>
              <a:rPr lang="en-US" baseline="30000" dirty="0">
                <a:solidFill>
                  <a:srgbClr val="FFFFFF"/>
                </a:solidFill>
              </a:rPr>
              <a:t>rd</a:t>
            </a:r>
            <a:r>
              <a:rPr lang="en-US" dirty="0">
                <a:solidFill>
                  <a:srgbClr val="FFFFFF"/>
                </a:solidFill>
              </a:rPr>
              <a:t>), Sweden (4</a:t>
            </a:r>
            <a:r>
              <a:rPr lang="en-US" baseline="30000" dirty="0">
                <a:solidFill>
                  <a:srgbClr val="FFFFFF"/>
                </a:solidFill>
              </a:rPr>
              <a:t>th</a:t>
            </a:r>
            <a:r>
              <a:rPr lang="en-US" dirty="0">
                <a:solidFill>
                  <a:srgbClr val="FFFFFF"/>
                </a:solidFill>
              </a:rPr>
              <a:t>) &amp; the Netherlands (5</a:t>
            </a:r>
            <a:r>
              <a:rPr lang="en-US" baseline="30000" dirty="0">
                <a:solidFill>
                  <a:srgbClr val="FFFFFF"/>
                </a:solidFill>
              </a:rPr>
              <a:t>th</a:t>
            </a:r>
            <a:r>
              <a:rPr lang="en-US" dirty="0">
                <a:solidFill>
                  <a:srgbClr val="FFFFFF"/>
                </a:solidFill>
              </a:rPr>
              <a:t>)</a:t>
            </a:r>
          </a:p>
          <a:p>
            <a:pPr marL="0" indent="0">
              <a:buNone/>
            </a:pPr>
            <a:r>
              <a:rPr lang="en-US" b="1" dirty="0">
                <a:solidFill>
                  <a:srgbClr val="FFFFFF"/>
                </a:solidFill>
              </a:rPr>
              <a:t>3. </a:t>
            </a:r>
            <a:r>
              <a:rPr lang="en-US" dirty="0">
                <a:solidFill>
                  <a:srgbClr val="FF0000"/>
                </a:solidFill>
              </a:rPr>
              <a:t>Global Creativity </a:t>
            </a:r>
            <a:r>
              <a:rPr lang="en-US" dirty="0">
                <a:solidFill>
                  <a:srgbClr val="FFFFFF"/>
                </a:solidFill>
              </a:rPr>
              <a:t>Index (Martin Prosperity Institute): Sweden (1</a:t>
            </a:r>
            <a:r>
              <a:rPr lang="en-US" baseline="30000" dirty="0">
                <a:solidFill>
                  <a:srgbClr val="FFFFFF"/>
                </a:solidFill>
              </a:rPr>
              <a:t>st</a:t>
            </a:r>
            <a:r>
              <a:rPr lang="en-US" dirty="0">
                <a:solidFill>
                  <a:srgbClr val="FFFFFF"/>
                </a:solidFill>
              </a:rPr>
              <a:t>), Finland (3</a:t>
            </a:r>
            <a:r>
              <a:rPr lang="en-US" baseline="30000" dirty="0">
                <a:solidFill>
                  <a:srgbClr val="FFFFFF"/>
                </a:solidFill>
              </a:rPr>
              <a:t>rd</a:t>
            </a:r>
            <a:r>
              <a:rPr lang="en-US" dirty="0">
                <a:solidFill>
                  <a:srgbClr val="FFFFFF"/>
                </a:solidFill>
              </a:rPr>
              <a:t>) &amp; Denmark (4</a:t>
            </a:r>
            <a:r>
              <a:rPr lang="en-US" baseline="30000" dirty="0">
                <a:solidFill>
                  <a:srgbClr val="FFFFFF"/>
                </a:solidFill>
              </a:rPr>
              <a:t>th</a:t>
            </a:r>
            <a:r>
              <a:rPr lang="en-US" dirty="0" smtClean="0">
                <a:solidFill>
                  <a:srgbClr val="FFFFFF"/>
                </a:solidFill>
              </a:rPr>
              <a:t>)</a:t>
            </a:r>
          </a:p>
          <a:p>
            <a:pPr marL="0" indent="0">
              <a:buNone/>
            </a:pPr>
            <a:endParaRPr lang="en-US" dirty="0">
              <a:solidFill>
                <a:srgbClr val="FFFFFF"/>
              </a:solidFill>
            </a:endParaRPr>
          </a:p>
          <a:p>
            <a:pPr marL="0" indent="0">
              <a:buNone/>
            </a:pPr>
            <a:r>
              <a:rPr lang="en-US" b="1" dirty="0" smtClean="0">
                <a:solidFill>
                  <a:srgbClr val="FFFF00"/>
                </a:solidFill>
              </a:rPr>
              <a:t> WHAT </a:t>
            </a:r>
            <a:r>
              <a:rPr lang="en-US" b="1" dirty="0">
                <a:solidFill>
                  <a:srgbClr val="FFFF00"/>
                </a:solidFill>
              </a:rPr>
              <a:t>LEVELS OF CREATIVE FREEDOMS ARE IN </a:t>
            </a:r>
            <a:r>
              <a:rPr lang="en-US" b="1" dirty="0" smtClean="0">
                <a:solidFill>
                  <a:srgbClr val="FFFF00"/>
                </a:solidFill>
              </a:rPr>
              <a:t> </a:t>
            </a:r>
          </a:p>
          <a:p>
            <a:pPr marL="0" indent="0">
              <a:buNone/>
            </a:pPr>
            <a:r>
              <a:rPr lang="en-US" b="1" dirty="0">
                <a:solidFill>
                  <a:srgbClr val="FFFF00"/>
                </a:solidFill>
              </a:rPr>
              <a:t> </a:t>
            </a:r>
            <a:r>
              <a:rPr lang="en-US" b="1" dirty="0" smtClean="0">
                <a:solidFill>
                  <a:srgbClr val="FFFF00"/>
                </a:solidFill>
              </a:rPr>
              <a:t>THOSE </a:t>
            </a:r>
            <a:r>
              <a:rPr lang="en-US" b="1" dirty="0">
                <a:solidFill>
                  <a:srgbClr val="FFFF00"/>
                </a:solidFill>
              </a:rPr>
              <a:t>COUNTRIES IP/COPYRIGHT REGIMES?</a:t>
            </a:r>
          </a:p>
          <a:p>
            <a:pPr marL="0" indent="0">
              <a:buNone/>
            </a:pPr>
            <a:endParaRPr lang="en-US" dirty="0"/>
          </a:p>
        </p:txBody>
      </p:sp>
    </p:spTree>
    <p:extLst>
      <p:ext uri="{BB962C8B-B14F-4D97-AF65-F5344CB8AC3E}">
        <p14:creationId xmlns:p14="http://schemas.microsoft.com/office/powerpoint/2010/main" val="40734703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Screen Shot 2014-09-17 at 12.37.49 A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841" r="148"/>
          <a:stretch/>
        </p:blipFill>
        <p:spPr>
          <a:xfrm>
            <a:off x="106310" y="254000"/>
            <a:ext cx="8936275" cy="4886830"/>
          </a:xfrm>
        </p:spPr>
      </p:pic>
      <p:sp>
        <p:nvSpPr>
          <p:cNvPr id="5" name="Rectangle 4"/>
          <p:cNvSpPr/>
          <p:nvPr/>
        </p:nvSpPr>
        <p:spPr>
          <a:xfrm>
            <a:off x="106310" y="5407943"/>
            <a:ext cx="9037690" cy="307777"/>
          </a:xfrm>
          <a:prstGeom prst="rect">
            <a:avLst/>
          </a:prstGeom>
        </p:spPr>
        <p:txBody>
          <a:bodyPr wrap="square">
            <a:spAutoFit/>
          </a:bodyPr>
          <a:lstStyle/>
          <a:p>
            <a:r>
              <a:rPr lang="en-US" sz="1400" dirty="0">
                <a:hlinkClick r:id="rId3"/>
              </a:rPr>
              <a:t>http://www.gamesindustry.biz/articles/2014-05-21-why-is-the-nordic-region-so-good-at-making-</a:t>
            </a:r>
            <a:r>
              <a:rPr lang="en-US" sz="1400" dirty="0" smtClean="0">
                <a:hlinkClick r:id="rId3"/>
              </a:rPr>
              <a:t>games</a:t>
            </a:r>
            <a:r>
              <a:rPr lang="en-US" sz="1400" dirty="0" smtClean="0"/>
              <a:t> </a:t>
            </a:r>
            <a:endParaRPr lang="en-US" sz="1400" dirty="0"/>
          </a:p>
        </p:txBody>
      </p:sp>
    </p:spTree>
    <p:extLst>
      <p:ext uri="{BB962C8B-B14F-4D97-AF65-F5344CB8AC3E}">
        <p14:creationId xmlns:p14="http://schemas.microsoft.com/office/powerpoint/2010/main" val="24515564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2261" y="14274"/>
            <a:ext cx="8374540" cy="1016000"/>
          </a:xfrm>
        </p:spPr>
        <p:txBody>
          <a:bodyPr>
            <a:normAutofit/>
          </a:bodyPr>
          <a:lstStyle/>
          <a:p>
            <a:r>
              <a:rPr lang="en-US" sz="4800" b="1" dirty="0" smtClean="0">
                <a:solidFill>
                  <a:srgbClr val="FFFF00"/>
                </a:solidFill>
                <a:latin typeface="+mn-lt"/>
              </a:rPr>
              <a:t>From where we were…</a:t>
            </a:r>
            <a:endParaRPr lang="en-US" sz="4800" b="1" dirty="0">
              <a:solidFill>
                <a:srgbClr val="FFFF00"/>
              </a:solidFill>
              <a:latin typeface="+mn-lt"/>
            </a:endParaRPr>
          </a:p>
        </p:txBody>
      </p:sp>
      <p:pic>
        <p:nvPicPr>
          <p:cNvPr id="7" name="Content Placeholder 6" descr="Screen Shot 2014-09-11 at 1.40.34 P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1234" r="-1126" b="3865"/>
          <a:stretch/>
        </p:blipFill>
        <p:spPr>
          <a:xfrm>
            <a:off x="166538" y="1030274"/>
            <a:ext cx="4391782" cy="3758614"/>
          </a:xfrm>
        </p:spPr>
      </p:pic>
      <p:sp>
        <p:nvSpPr>
          <p:cNvPr id="8" name="Rectangle 7"/>
          <p:cNvSpPr/>
          <p:nvPr/>
        </p:nvSpPr>
        <p:spPr>
          <a:xfrm>
            <a:off x="541251" y="5611634"/>
            <a:ext cx="8451824" cy="338554"/>
          </a:xfrm>
          <a:prstGeom prst="rect">
            <a:avLst/>
          </a:prstGeom>
        </p:spPr>
        <p:txBody>
          <a:bodyPr wrap="square">
            <a:spAutoFit/>
          </a:bodyPr>
          <a:lstStyle/>
          <a:p>
            <a:r>
              <a:rPr lang="en-US" sz="1600" dirty="0">
                <a:hlinkClick r:id="rId3"/>
              </a:rPr>
              <a:t>http://www.vice.com/read/leigh-alexander-understanding-video-games-column-destiny-</a:t>
            </a:r>
            <a:r>
              <a:rPr lang="en-US" sz="1600" dirty="0" smtClean="0">
                <a:hlinkClick r:id="rId3"/>
              </a:rPr>
              <a:t>105</a:t>
            </a:r>
            <a:r>
              <a:rPr lang="en-US" sz="1600" dirty="0" smtClean="0"/>
              <a:t> </a:t>
            </a:r>
            <a:endParaRPr lang="en-US" sz="1600" dirty="0"/>
          </a:p>
        </p:txBody>
      </p:sp>
      <p:sp>
        <p:nvSpPr>
          <p:cNvPr id="9" name="Rectangle 8"/>
          <p:cNvSpPr/>
          <p:nvPr/>
        </p:nvSpPr>
        <p:spPr>
          <a:xfrm>
            <a:off x="4558321" y="1199640"/>
            <a:ext cx="4434754" cy="4524315"/>
          </a:xfrm>
          <a:prstGeom prst="rect">
            <a:avLst/>
          </a:prstGeom>
        </p:spPr>
        <p:txBody>
          <a:bodyPr wrap="square">
            <a:spAutoFit/>
          </a:bodyPr>
          <a:lstStyle/>
          <a:p>
            <a:r>
              <a:rPr lang="en-US" sz="2400" dirty="0" smtClean="0">
                <a:solidFill>
                  <a:schemeClr val="bg1"/>
                </a:solidFill>
                <a:cs typeface="Lucida Console"/>
              </a:rPr>
              <a:t>“But </a:t>
            </a:r>
            <a:r>
              <a:rPr lang="en-US" sz="2400" dirty="0">
                <a:solidFill>
                  <a:schemeClr val="bg1"/>
                </a:solidFill>
                <a:cs typeface="Lucida Console"/>
              </a:rPr>
              <a:t>games, designed to let us act as some fantasy of ourselves, don’t often ask us to think about what someone else “would” do. </a:t>
            </a:r>
            <a:r>
              <a:rPr lang="en-US" sz="2400" dirty="0">
                <a:solidFill>
                  <a:srgbClr val="FFFF00"/>
                </a:solidFill>
                <a:cs typeface="Lucida Console"/>
              </a:rPr>
              <a:t>That players have choices is considered one of the medium’s exciting traits</a:t>
            </a:r>
            <a:r>
              <a:rPr lang="en-US" sz="2400" dirty="0">
                <a:solidFill>
                  <a:schemeClr val="bg1"/>
                </a:solidFill>
                <a:cs typeface="Lucida Console"/>
              </a:rPr>
              <a:t>, but I always struggled a little bit to connect to games that have that kind of openness—</a:t>
            </a:r>
            <a:r>
              <a:rPr lang="en-US" sz="2400" dirty="0">
                <a:solidFill>
                  <a:srgbClr val="FFFF00"/>
                </a:solidFill>
                <a:cs typeface="Lucida Console"/>
              </a:rPr>
              <a:t>am I playing a character, or am I being me</a:t>
            </a:r>
            <a:r>
              <a:rPr lang="en-US" sz="2400" dirty="0" smtClean="0">
                <a:solidFill>
                  <a:srgbClr val="FFFF00"/>
                </a:solidFill>
                <a:cs typeface="Lucida Console"/>
              </a:rPr>
              <a:t>?</a:t>
            </a:r>
            <a:r>
              <a:rPr lang="en-US" sz="2400" dirty="0" smtClean="0">
                <a:solidFill>
                  <a:schemeClr val="bg1"/>
                </a:solidFill>
                <a:cs typeface="Lucida Console"/>
              </a:rPr>
              <a:t>”</a:t>
            </a:r>
            <a:endParaRPr lang="en-US" sz="2400" dirty="0">
              <a:solidFill>
                <a:schemeClr val="bg1"/>
              </a:solidFill>
              <a:cs typeface="Lucida Console"/>
            </a:endParaRPr>
          </a:p>
        </p:txBody>
      </p:sp>
    </p:spTree>
    <p:extLst>
      <p:ext uri="{BB962C8B-B14F-4D97-AF65-F5344CB8AC3E}">
        <p14:creationId xmlns:p14="http://schemas.microsoft.com/office/powerpoint/2010/main" val="377044539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16000"/>
          </a:xfrm>
        </p:spPr>
        <p:txBody>
          <a:bodyPr/>
          <a:lstStyle/>
          <a:p>
            <a:r>
              <a:rPr lang="en-US" b="1" dirty="0">
                <a:solidFill>
                  <a:srgbClr val="FFFF00"/>
                </a:solidFill>
                <a:latin typeface="Times New Roman"/>
                <a:cs typeface="Times New Roman"/>
              </a:rPr>
              <a:t> </a:t>
            </a:r>
            <a:r>
              <a:rPr lang="en-US" b="1" dirty="0" smtClean="0">
                <a:solidFill>
                  <a:srgbClr val="FFFF00"/>
                </a:solidFill>
                <a:latin typeface="Times New Roman"/>
                <a:cs typeface="Times New Roman"/>
              </a:rPr>
              <a:t>                R^3 (</a:t>
            </a:r>
            <a:r>
              <a:rPr lang="en-US" b="1" dirty="0" err="1" smtClean="0">
                <a:solidFill>
                  <a:srgbClr val="FFFF00"/>
                </a:solidFill>
                <a:latin typeface="Times New Roman"/>
                <a:cs typeface="Times New Roman"/>
              </a:rPr>
              <a:t>Roch</a:t>
            </a:r>
            <a:r>
              <a:rPr lang="en-US" b="1" dirty="0" smtClean="0">
                <a:solidFill>
                  <a:srgbClr val="FFFF00"/>
                </a:solidFill>
                <a:latin typeface="Times New Roman"/>
                <a:cs typeface="Times New Roman"/>
              </a:rPr>
              <a:t> Ripley Response)</a:t>
            </a:r>
            <a:endParaRPr lang="en-US" dirty="0"/>
          </a:p>
        </p:txBody>
      </p:sp>
      <p:sp>
        <p:nvSpPr>
          <p:cNvPr id="3" name="Content Placeholder 2"/>
          <p:cNvSpPr>
            <a:spLocks noGrp="1"/>
          </p:cNvSpPr>
          <p:nvPr>
            <p:ph sz="quarter" idx="10"/>
          </p:nvPr>
        </p:nvSpPr>
        <p:spPr>
          <a:xfrm>
            <a:off x="1" y="1015999"/>
            <a:ext cx="8913232" cy="4921917"/>
          </a:xfrm>
        </p:spPr>
        <p:txBody>
          <a:bodyPr/>
          <a:lstStyle/>
          <a:p>
            <a:pPr marL="0" indent="0">
              <a:buNone/>
            </a:pPr>
            <a:endParaRPr lang="en-US" dirty="0" smtClean="0">
              <a:solidFill>
                <a:srgbClr val="FFFF00"/>
              </a:solidFill>
              <a:latin typeface="+mn-lt"/>
            </a:endParaRPr>
          </a:p>
          <a:p>
            <a:pPr marL="0" indent="0">
              <a:buNone/>
            </a:pPr>
            <a:endParaRPr lang="en-US" dirty="0">
              <a:solidFill>
                <a:srgbClr val="FFFF00"/>
              </a:solidFill>
              <a:latin typeface="+mn-lt"/>
            </a:endParaRPr>
          </a:p>
          <a:p>
            <a:pPr marL="0" indent="0">
              <a:buNone/>
            </a:pPr>
            <a:r>
              <a:rPr lang="en-US" dirty="0" smtClean="0">
                <a:solidFill>
                  <a:srgbClr val="FFFF00"/>
                </a:solidFill>
                <a:latin typeface="+mn-lt"/>
              </a:rPr>
              <a:t> </a:t>
            </a:r>
          </a:p>
          <a:p>
            <a:pPr marL="0" indent="0">
              <a:buNone/>
            </a:pPr>
            <a:r>
              <a:rPr lang="en-US" dirty="0">
                <a:solidFill>
                  <a:srgbClr val="FFFF00"/>
                </a:solidFill>
                <a:latin typeface="+mn-lt"/>
              </a:rPr>
              <a:t> </a:t>
            </a:r>
            <a:r>
              <a:rPr lang="en-US" dirty="0" smtClean="0">
                <a:solidFill>
                  <a:srgbClr val="FFFF00"/>
                </a:solidFill>
                <a:latin typeface="+mn-lt"/>
              </a:rPr>
              <a:t> </a:t>
            </a:r>
            <a:r>
              <a:rPr lang="en-US" b="1" dirty="0" smtClean="0">
                <a:solidFill>
                  <a:schemeClr val="bg1"/>
                </a:solidFill>
                <a:latin typeface="+mn-lt"/>
              </a:rPr>
              <a:t>Switzerland </a:t>
            </a:r>
            <a:endParaRPr lang="en-US" b="1" dirty="0">
              <a:solidFill>
                <a:schemeClr val="bg1"/>
              </a:solidFill>
              <a:latin typeface="+mn-lt"/>
            </a:endParaRPr>
          </a:p>
        </p:txBody>
      </p:sp>
      <p:pic>
        <p:nvPicPr>
          <p:cNvPr id="5" name="Content Placeholder 5" descr="Screen Shot 2013-10-22 at 3.48.03 PM.png"/>
          <p:cNvPicPr>
            <a:picLocks noChangeAspect="1"/>
          </p:cNvPicPr>
          <p:nvPr/>
        </p:nvPicPr>
        <p:blipFill rotWithShape="1">
          <a:blip r:embed="rId2">
            <a:extLst>
              <a:ext uri="{28A0092B-C50C-407E-A947-70E740481C1C}">
                <a14:useLocalDpi xmlns:a14="http://schemas.microsoft.com/office/drawing/2010/main" val="0"/>
              </a:ext>
            </a:extLst>
          </a:blip>
          <a:srcRect l="-223" r="103"/>
          <a:stretch/>
        </p:blipFill>
        <p:spPr>
          <a:xfrm>
            <a:off x="2211494" y="1016001"/>
            <a:ext cx="6701739" cy="4921916"/>
          </a:xfrm>
          <a:prstGeom prst="rect">
            <a:avLst/>
          </a:prstGeom>
        </p:spPr>
      </p:pic>
      <p:pic>
        <p:nvPicPr>
          <p:cNvPr id="7" name="Content Placeholder 3"/>
          <p:cNvPicPr>
            <a:picLocks noChangeAspect="1"/>
          </p:cNvPicPr>
          <p:nvPr/>
        </p:nvPicPr>
        <p:blipFill rotWithShape="1">
          <a:blip r:embed="rId3"/>
          <a:srcRect l="2543" r="20351"/>
          <a:stretch/>
        </p:blipFill>
        <p:spPr>
          <a:xfrm>
            <a:off x="211991" y="2563960"/>
            <a:ext cx="1854914" cy="1804267"/>
          </a:xfrm>
          <a:prstGeom prst="rect">
            <a:avLst/>
          </a:prstGeom>
        </p:spPr>
      </p:pic>
    </p:spTree>
    <p:extLst>
      <p:ext uri="{BB962C8B-B14F-4D97-AF65-F5344CB8AC3E}">
        <p14:creationId xmlns:p14="http://schemas.microsoft.com/office/powerpoint/2010/main" val="3870252634"/>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26703"/>
            <a:ext cx="9144000" cy="1016000"/>
          </a:xfrm>
        </p:spPr>
        <p:txBody>
          <a:bodyPr>
            <a:noAutofit/>
          </a:bodyPr>
          <a:lstStyle/>
          <a:p>
            <a:r>
              <a:rPr lang="en-US" sz="4800" dirty="0" smtClean="0">
                <a:solidFill>
                  <a:srgbClr val="FFFF00"/>
                </a:solidFill>
                <a:latin typeface="Times New Roman"/>
                <a:cs typeface="Times New Roman"/>
              </a:rPr>
              <a:t> </a:t>
            </a:r>
            <a:r>
              <a:rPr lang="en-US" sz="4800" b="1" dirty="0" smtClean="0">
                <a:solidFill>
                  <a:srgbClr val="FFFF00"/>
                </a:solidFill>
                <a:latin typeface="Times New Roman"/>
                <a:cs typeface="Times New Roman"/>
              </a:rPr>
              <a:t>Not many video game companies..</a:t>
            </a:r>
            <a:endParaRPr lang="en-US" sz="4800" b="1" dirty="0">
              <a:solidFill>
                <a:srgbClr val="FFFF00"/>
              </a:solidFill>
              <a:latin typeface="Times New Roman"/>
              <a:cs typeface="Times New Roman"/>
            </a:endParaRPr>
          </a:p>
        </p:txBody>
      </p:sp>
      <p:sp>
        <p:nvSpPr>
          <p:cNvPr id="9" name="Content Placeholder 8"/>
          <p:cNvSpPr>
            <a:spLocks noGrp="1"/>
          </p:cNvSpPr>
          <p:nvPr>
            <p:ph sz="quarter" idx="10"/>
          </p:nvPr>
        </p:nvSpPr>
        <p:spPr>
          <a:xfrm>
            <a:off x="164625" y="1234616"/>
            <a:ext cx="8866196" cy="4856158"/>
          </a:xfrm>
        </p:spPr>
        <p:txBody>
          <a:bodyPr>
            <a:normAutofit/>
          </a:bodyPr>
          <a:lstStyle/>
          <a:p>
            <a:pPr marL="0" indent="0">
              <a:buNone/>
            </a:pPr>
            <a:r>
              <a:rPr lang="en-US" sz="3200" b="1" dirty="0" smtClean="0">
                <a:solidFill>
                  <a:schemeClr val="tx2">
                    <a:lumMod val="20000"/>
                    <a:lumOff val="80000"/>
                  </a:schemeClr>
                </a:solidFill>
                <a:latin typeface="+mn-lt"/>
              </a:rPr>
              <a:t>“</a:t>
            </a:r>
            <a:r>
              <a:rPr lang="en-US" sz="3200" b="1" dirty="0" err="1" smtClean="0">
                <a:solidFill>
                  <a:schemeClr val="tx2">
                    <a:lumMod val="20000"/>
                    <a:lumOff val="80000"/>
                  </a:schemeClr>
                </a:solidFill>
                <a:latin typeface="+mn-lt"/>
              </a:rPr>
              <a:t>index</a:t>
            </a:r>
            <a:r>
              <a:rPr lang="en-US" sz="3200" b="1" dirty="0" err="1" smtClean="0">
                <a:solidFill>
                  <a:schemeClr val="bg1"/>
                </a:solidFill>
                <a:latin typeface="+mn-lt"/>
              </a:rPr>
              <a:t>mundi</a:t>
            </a:r>
            <a:r>
              <a:rPr lang="en-US" sz="3200" b="1" dirty="0" smtClean="0">
                <a:solidFill>
                  <a:schemeClr val="bg1"/>
                </a:solidFill>
                <a:latin typeface="+mn-lt"/>
              </a:rPr>
              <a:t>”</a:t>
            </a:r>
            <a:r>
              <a:rPr lang="en-US" sz="2800" b="1" dirty="0" smtClean="0">
                <a:solidFill>
                  <a:schemeClr val="bg1"/>
                </a:solidFill>
                <a:latin typeface="+mn-lt"/>
              </a:rPr>
              <a:t> </a:t>
            </a:r>
            <a:r>
              <a:rPr lang="en-US" sz="1600" b="1" dirty="0" smtClean="0">
                <a:latin typeface="+mn-lt"/>
                <a:hlinkClick r:id="rId2"/>
              </a:rPr>
              <a:t>http</a:t>
            </a:r>
            <a:r>
              <a:rPr lang="en-US" sz="1600" b="1" dirty="0">
                <a:latin typeface="+mn-lt"/>
                <a:hlinkClick r:id="rId2"/>
              </a:rPr>
              <a:t>://www.indexmundi.com/switzerland/industries.html</a:t>
            </a:r>
            <a:endParaRPr lang="en-US" sz="1600" dirty="0">
              <a:latin typeface="+mn-lt"/>
            </a:endParaRPr>
          </a:p>
          <a:p>
            <a:pPr marL="0" indent="0">
              <a:buNone/>
            </a:pPr>
            <a:r>
              <a:rPr lang="en-US" sz="3200" b="1" dirty="0" smtClean="0">
                <a:solidFill>
                  <a:srgbClr val="FFFFFF"/>
                </a:solidFill>
                <a:latin typeface="+mn-lt"/>
              </a:rPr>
              <a:t>“Industries</a:t>
            </a:r>
            <a:r>
              <a:rPr lang="en-US" sz="3200" b="1" dirty="0">
                <a:solidFill>
                  <a:srgbClr val="FFFFFF"/>
                </a:solidFill>
                <a:latin typeface="+mn-lt"/>
              </a:rPr>
              <a:t>: </a:t>
            </a:r>
            <a:r>
              <a:rPr lang="en-US" sz="3200" dirty="0">
                <a:solidFill>
                  <a:srgbClr val="FFFFFF"/>
                </a:solidFill>
                <a:latin typeface="+mn-lt"/>
              </a:rPr>
              <a:t>machinery, chemicals, watches, </a:t>
            </a:r>
            <a:r>
              <a:rPr lang="en-US" sz="3200" dirty="0" smtClean="0">
                <a:solidFill>
                  <a:srgbClr val="FFFFFF"/>
                </a:solidFill>
                <a:latin typeface="+mn-lt"/>
              </a:rPr>
              <a:t> </a:t>
            </a:r>
          </a:p>
          <a:p>
            <a:pPr marL="0" indent="0">
              <a:buNone/>
            </a:pPr>
            <a:r>
              <a:rPr lang="en-US" sz="3200" dirty="0" smtClean="0">
                <a:solidFill>
                  <a:srgbClr val="FFFFFF"/>
                </a:solidFill>
                <a:latin typeface="+mn-lt"/>
              </a:rPr>
              <a:t>textiles</a:t>
            </a:r>
            <a:r>
              <a:rPr lang="en-US" sz="3200" dirty="0">
                <a:solidFill>
                  <a:srgbClr val="FFFFFF"/>
                </a:solidFill>
                <a:latin typeface="+mn-lt"/>
              </a:rPr>
              <a:t>, precision instruments, tourism, banking, </a:t>
            </a:r>
            <a:endParaRPr lang="en-US" sz="3200" dirty="0" smtClean="0">
              <a:solidFill>
                <a:srgbClr val="FFFFFF"/>
              </a:solidFill>
              <a:latin typeface="+mn-lt"/>
            </a:endParaRPr>
          </a:p>
          <a:p>
            <a:pPr marL="0" indent="0">
              <a:buNone/>
            </a:pPr>
            <a:r>
              <a:rPr lang="en-US" sz="3200" dirty="0" smtClean="0">
                <a:solidFill>
                  <a:srgbClr val="FFFFFF"/>
                </a:solidFill>
                <a:latin typeface="+mn-lt"/>
              </a:rPr>
              <a:t>and insurance”</a:t>
            </a:r>
            <a:endParaRPr lang="en-US" sz="3200" dirty="0" smtClean="0">
              <a:latin typeface="+mn-lt"/>
            </a:endParaRPr>
          </a:p>
          <a:p>
            <a:pPr marL="0" indent="0">
              <a:buNone/>
            </a:pPr>
            <a:r>
              <a:rPr lang="en-US" sz="4800" b="1" dirty="0" smtClean="0">
                <a:solidFill>
                  <a:srgbClr val="FFFF00"/>
                </a:solidFill>
                <a:latin typeface="Times New Roman"/>
                <a:cs typeface="Times New Roman"/>
              </a:rPr>
              <a:t>    </a:t>
            </a:r>
            <a:endParaRPr lang="en-US" sz="1600" dirty="0">
              <a:solidFill>
                <a:srgbClr val="FFFFFF"/>
              </a:solidFill>
              <a:latin typeface="+mn-lt"/>
              <a:cs typeface="Times New Roman"/>
            </a:endParaRPr>
          </a:p>
        </p:txBody>
      </p:sp>
      <p:pic>
        <p:nvPicPr>
          <p:cNvPr id="4" name="Content Placeholder 3"/>
          <p:cNvPicPr>
            <a:picLocks noChangeAspect="1"/>
          </p:cNvPicPr>
          <p:nvPr/>
        </p:nvPicPr>
        <p:blipFill rotWithShape="1">
          <a:blip r:embed="rId3"/>
          <a:srcRect l="-56" r="386"/>
          <a:stretch/>
        </p:blipFill>
        <p:spPr>
          <a:xfrm>
            <a:off x="1040634" y="3442355"/>
            <a:ext cx="2057317" cy="2064132"/>
          </a:xfrm>
          <a:prstGeom prst="rect">
            <a:avLst/>
          </a:prstGeom>
        </p:spPr>
      </p:pic>
      <p:pic>
        <p:nvPicPr>
          <p:cNvPr id="5" name="Content Placeholder 7"/>
          <p:cNvPicPr>
            <a:picLocks noChangeAspect="1"/>
          </p:cNvPicPr>
          <p:nvPr/>
        </p:nvPicPr>
        <p:blipFill rotWithShape="1">
          <a:blip r:embed="rId4"/>
          <a:srcRect l="11959" t="6874" r="13241" b="2176"/>
          <a:stretch/>
        </p:blipFill>
        <p:spPr>
          <a:xfrm>
            <a:off x="3923367" y="3014042"/>
            <a:ext cx="4095384" cy="2719258"/>
          </a:xfrm>
          <a:prstGeom prst="rect">
            <a:avLst/>
          </a:prstGeom>
        </p:spPr>
      </p:pic>
    </p:spTree>
    <p:extLst>
      <p:ext uri="{BB962C8B-B14F-4D97-AF65-F5344CB8AC3E}">
        <p14:creationId xmlns:p14="http://schemas.microsoft.com/office/powerpoint/2010/main" val="3368436229"/>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Screen Shot 2013-10-29 at 10.31.41 A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311" r="-764" b="1209"/>
          <a:stretch/>
        </p:blipFill>
        <p:spPr>
          <a:xfrm>
            <a:off x="4031211" y="651565"/>
            <a:ext cx="4992818" cy="4956843"/>
          </a:xfrm>
        </p:spPr>
      </p:pic>
      <p:sp>
        <p:nvSpPr>
          <p:cNvPr id="5" name="TextBox 4"/>
          <p:cNvSpPr txBox="1"/>
          <p:nvPr/>
        </p:nvSpPr>
        <p:spPr>
          <a:xfrm>
            <a:off x="220870" y="660472"/>
            <a:ext cx="3810341" cy="4247317"/>
          </a:xfrm>
          <a:prstGeom prst="rect">
            <a:avLst/>
          </a:prstGeom>
          <a:noFill/>
        </p:spPr>
        <p:txBody>
          <a:bodyPr wrap="square" rtlCol="0">
            <a:spAutoFit/>
          </a:bodyPr>
          <a:lstStyle/>
          <a:p>
            <a:r>
              <a:rPr lang="en-US" sz="5400" dirty="0" smtClean="0">
                <a:solidFill>
                  <a:srgbClr val="FFFF00"/>
                </a:solidFill>
                <a:latin typeface="Arial"/>
              </a:rPr>
              <a:t>Connection</a:t>
            </a:r>
          </a:p>
          <a:p>
            <a:r>
              <a:rPr lang="en-US" sz="5400" dirty="0" smtClean="0">
                <a:solidFill>
                  <a:srgbClr val="FFFF00"/>
                </a:solidFill>
                <a:latin typeface="Arial"/>
              </a:rPr>
              <a:t>Between</a:t>
            </a:r>
          </a:p>
          <a:p>
            <a:r>
              <a:rPr lang="en-US" sz="5400" dirty="0" smtClean="0">
                <a:solidFill>
                  <a:srgbClr val="FFFF00"/>
                </a:solidFill>
                <a:latin typeface="Arial"/>
              </a:rPr>
              <a:t>Creativity &amp;</a:t>
            </a:r>
          </a:p>
          <a:p>
            <a:r>
              <a:rPr lang="en-US" sz="5400" dirty="0" smtClean="0">
                <a:solidFill>
                  <a:srgbClr val="FFFF00"/>
                </a:solidFill>
                <a:latin typeface="Arial"/>
              </a:rPr>
              <a:t>Weak IP Laws?</a:t>
            </a:r>
            <a:endParaRPr lang="en-US" sz="5400" dirty="0">
              <a:solidFill>
                <a:srgbClr val="FFFF00"/>
              </a:solidFill>
              <a:latin typeface="Arial"/>
            </a:endParaRPr>
          </a:p>
        </p:txBody>
      </p:sp>
    </p:spTree>
    <p:extLst>
      <p:ext uri="{BB962C8B-B14F-4D97-AF65-F5344CB8AC3E}">
        <p14:creationId xmlns:p14="http://schemas.microsoft.com/office/powerpoint/2010/main" val="401598147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83028"/>
            <a:ext cx="8229600" cy="1016000"/>
          </a:xfrm>
        </p:spPr>
        <p:txBody>
          <a:bodyPr/>
          <a:lstStyle/>
          <a:p>
            <a:r>
              <a:rPr lang="en-US" b="1" dirty="0" smtClean="0">
                <a:solidFill>
                  <a:schemeClr val="tx1"/>
                </a:solidFill>
              </a:rPr>
              <a:t>  </a:t>
            </a:r>
            <a:r>
              <a:rPr lang="en-US" b="1" dirty="0" smtClean="0">
                <a:solidFill>
                  <a:srgbClr val="FFFF00"/>
                </a:solidFill>
                <a:latin typeface="+mn-lt"/>
              </a:rPr>
              <a:t>Next Class: </a:t>
            </a:r>
            <a:r>
              <a:rPr lang="en-US" b="1" dirty="0" smtClean="0">
                <a:solidFill>
                  <a:schemeClr val="accent4">
                    <a:lumMod val="60000"/>
                    <a:lumOff val="40000"/>
                  </a:schemeClr>
                </a:solidFill>
                <a:latin typeface="Apple Chancery"/>
                <a:cs typeface="Apple Chancery"/>
              </a:rPr>
              <a:t>Creating (meme)</a:t>
            </a:r>
            <a:r>
              <a:rPr lang="en-US" b="1" dirty="0" smtClean="0">
                <a:solidFill>
                  <a:schemeClr val="accent4">
                    <a:lumMod val="60000"/>
                    <a:lumOff val="40000"/>
                  </a:schemeClr>
                </a:solidFill>
              </a:rPr>
              <a:t> </a:t>
            </a:r>
            <a:r>
              <a:rPr lang="en-US" sz="3200" b="1" dirty="0" smtClean="0">
                <a:solidFill>
                  <a:srgbClr val="B3A2C7"/>
                </a:solidFill>
                <a:latin typeface="Baskerville Old Face"/>
                <a:cs typeface="Baskerville Old Face"/>
              </a:rPr>
              <a:t>Part 3</a:t>
            </a:r>
            <a:endParaRPr lang="en-US" sz="3200" b="1" dirty="0">
              <a:solidFill>
                <a:srgbClr val="B3A2C7"/>
              </a:solidFill>
              <a:latin typeface="Baskerville Old Face"/>
              <a:cs typeface="Baskerville Old Face"/>
            </a:endParaRPr>
          </a:p>
        </p:txBody>
      </p:sp>
      <p:sp>
        <p:nvSpPr>
          <p:cNvPr id="3" name="Content Placeholder 2"/>
          <p:cNvSpPr>
            <a:spLocks noGrp="1"/>
          </p:cNvSpPr>
          <p:nvPr>
            <p:ph sz="quarter" idx="10"/>
          </p:nvPr>
        </p:nvSpPr>
        <p:spPr>
          <a:xfrm>
            <a:off x="457200" y="1292087"/>
            <a:ext cx="8229600" cy="4601079"/>
          </a:xfrm>
        </p:spPr>
        <p:txBody>
          <a:bodyPr/>
          <a:lstStyle/>
          <a:p>
            <a:pPr marL="0" indent="0">
              <a:buNone/>
            </a:pPr>
            <a:endParaRPr lang="en-US" dirty="0"/>
          </a:p>
          <a:p>
            <a:r>
              <a:rPr lang="en-US" sz="2800" dirty="0" smtClean="0">
                <a:solidFill>
                  <a:schemeClr val="bg1"/>
                </a:solidFill>
                <a:latin typeface="+mn-lt"/>
              </a:rPr>
              <a:t>Now that we have creativity, content &amp; contradictions (partially) accounted for, what is the </a:t>
            </a:r>
            <a:r>
              <a:rPr lang="en-US" sz="2800" b="1" dirty="0" smtClean="0">
                <a:solidFill>
                  <a:schemeClr val="bg1"/>
                </a:solidFill>
                <a:latin typeface="+mn-lt"/>
                <a:cs typeface="Arial Black"/>
              </a:rPr>
              <a:t>next horizon</a:t>
            </a:r>
            <a:r>
              <a:rPr lang="en-US" sz="2800" dirty="0" smtClean="0">
                <a:solidFill>
                  <a:schemeClr val="bg1"/>
                </a:solidFill>
                <a:latin typeface="+mn-lt"/>
              </a:rPr>
              <a:t>?</a:t>
            </a:r>
          </a:p>
          <a:p>
            <a:r>
              <a:rPr lang="en-US" sz="2800" b="1" i="1" dirty="0" smtClean="0">
                <a:solidFill>
                  <a:schemeClr val="bg1"/>
                </a:solidFill>
                <a:latin typeface="BlairMdITC TT-Medium"/>
                <a:cs typeface="BlairMdITC TT-Medium"/>
              </a:rPr>
              <a:t>Remixing in games…</a:t>
            </a:r>
          </a:p>
          <a:p>
            <a:r>
              <a:rPr lang="en-US" sz="2800" dirty="0" smtClean="0">
                <a:solidFill>
                  <a:schemeClr val="tx2">
                    <a:lumMod val="60000"/>
                    <a:lumOff val="40000"/>
                  </a:schemeClr>
                </a:solidFill>
                <a:latin typeface="+mn-lt"/>
              </a:rPr>
              <a:t>Next week…</a:t>
            </a:r>
          </a:p>
          <a:p>
            <a:endParaRPr lang="en-US" dirty="0"/>
          </a:p>
          <a:p>
            <a:endParaRPr lang="en-US" dirty="0" smtClean="0"/>
          </a:p>
          <a:p>
            <a:endParaRPr lang="en-US" dirty="0"/>
          </a:p>
        </p:txBody>
      </p:sp>
      <p:pic>
        <p:nvPicPr>
          <p:cNvPr id="4" name="Picture 3"/>
          <p:cNvPicPr>
            <a:picLocks noChangeAspect="1"/>
          </p:cNvPicPr>
          <p:nvPr/>
        </p:nvPicPr>
        <p:blipFill>
          <a:blip r:embed="rId2"/>
          <a:stretch>
            <a:fillRect/>
          </a:stretch>
        </p:blipFill>
        <p:spPr>
          <a:xfrm>
            <a:off x="4605130" y="3441513"/>
            <a:ext cx="3655392" cy="2741545"/>
          </a:xfrm>
          <a:prstGeom prst="rect">
            <a:avLst/>
          </a:prstGeom>
        </p:spPr>
      </p:pic>
    </p:spTree>
    <p:extLst>
      <p:ext uri="{BB962C8B-B14F-4D97-AF65-F5344CB8AC3E}">
        <p14:creationId xmlns:p14="http://schemas.microsoft.com/office/powerpoint/2010/main" val="258710420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464274"/>
            <a:ext cx="8229600" cy="5301852"/>
          </a:xfrm>
        </p:spPr>
        <p:txBody>
          <a:bodyPr>
            <a:noAutofit/>
          </a:bodyPr>
          <a:lstStyle/>
          <a:p>
            <a:pPr marL="0" indent="0">
              <a:buNone/>
            </a:pPr>
            <a:r>
              <a:rPr lang="en-CA" sz="8000" b="1" dirty="0">
                <a:solidFill>
                  <a:srgbClr val="FFFF00"/>
                </a:solidFill>
                <a:latin typeface="+mn-lt"/>
              </a:rPr>
              <a:t>Quest De </a:t>
            </a:r>
            <a:r>
              <a:rPr lang="en-CA" sz="8000" b="1" dirty="0" err="1">
                <a:solidFill>
                  <a:srgbClr val="FFFF00"/>
                </a:solidFill>
                <a:latin typeface="+mn-lt"/>
              </a:rPr>
              <a:t>Integro</a:t>
            </a:r>
            <a:r>
              <a:rPr lang="en-CA" sz="8000" b="1" dirty="0">
                <a:solidFill>
                  <a:srgbClr val="FFFF00"/>
                </a:solidFill>
                <a:latin typeface="+mn-lt"/>
              </a:rPr>
              <a:t> </a:t>
            </a:r>
            <a:r>
              <a:rPr lang="en-CA" sz="8000" b="1" dirty="0" err="1">
                <a:solidFill>
                  <a:srgbClr val="FFFF00"/>
                </a:solidFill>
                <a:latin typeface="+mn-lt"/>
              </a:rPr>
              <a:t>Ludus</a:t>
            </a:r>
            <a:r>
              <a:rPr lang="en-CA" sz="8000" b="1" dirty="0">
                <a:solidFill>
                  <a:srgbClr val="FFFF00"/>
                </a:solidFill>
                <a:latin typeface="+mn-lt"/>
              </a:rPr>
              <a:t> (</a:t>
            </a:r>
            <a:r>
              <a:rPr lang="en-CA" sz="8000" b="1" dirty="0" err="1">
                <a:solidFill>
                  <a:srgbClr val="FFFF00"/>
                </a:solidFill>
                <a:latin typeface="+mn-lt"/>
              </a:rPr>
              <a:t>latin</a:t>
            </a:r>
            <a:r>
              <a:rPr lang="en-CA" sz="8000" b="1" dirty="0">
                <a:solidFill>
                  <a:srgbClr val="FFFF00"/>
                </a:solidFill>
                <a:latin typeface="+mn-lt"/>
              </a:rPr>
              <a:t> for “concerning the whole</a:t>
            </a:r>
            <a:r>
              <a:rPr lang="en-CA" sz="8000" b="1" dirty="0" smtClean="0">
                <a:solidFill>
                  <a:srgbClr val="FFFF00"/>
                </a:solidFill>
                <a:latin typeface="+mn-lt"/>
              </a:rPr>
              <a:t>” Game)</a:t>
            </a:r>
            <a:r>
              <a:rPr lang="en-CA" sz="8000" dirty="0" smtClean="0">
                <a:solidFill>
                  <a:srgbClr val="FFFF00"/>
                </a:solidFill>
                <a:latin typeface="+mn-lt"/>
              </a:rPr>
              <a:t> </a:t>
            </a:r>
            <a:endParaRPr lang="en-US" sz="8000" dirty="0">
              <a:solidFill>
                <a:srgbClr val="FFFF00"/>
              </a:solidFill>
              <a:latin typeface="+mn-lt"/>
            </a:endParaRPr>
          </a:p>
        </p:txBody>
      </p:sp>
    </p:spTree>
    <p:extLst>
      <p:ext uri="{BB962C8B-B14F-4D97-AF65-F5344CB8AC3E}">
        <p14:creationId xmlns:p14="http://schemas.microsoft.com/office/powerpoint/2010/main" val="355424729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Video Game Law Badge Pathway - Quest - New Page.jpe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32" r="-506"/>
          <a:stretch/>
        </p:blipFill>
        <p:spPr>
          <a:xfrm>
            <a:off x="1579068" y="190652"/>
            <a:ext cx="6004000" cy="5678440"/>
          </a:xfrm>
        </p:spPr>
      </p:pic>
    </p:spTree>
    <p:extLst>
      <p:ext uri="{BB962C8B-B14F-4D97-AF65-F5344CB8AC3E}">
        <p14:creationId xmlns:p14="http://schemas.microsoft.com/office/powerpoint/2010/main" val="142289993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Screen Shot 2015-09-15 at 11.00.43 P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843" r="-346"/>
          <a:stretch/>
        </p:blipFill>
        <p:spPr>
          <a:xfrm>
            <a:off x="686550" y="393861"/>
            <a:ext cx="7678856" cy="5441743"/>
          </a:xfrm>
        </p:spPr>
      </p:pic>
    </p:spTree>
    <p:extLst>
      <p:ext uri="{BB962C8B-B14F-4D97-AF65-F5344CB8AC3E}">
        <p14:creationId xmlns:p14="http://schemas.microsoft.com/office/powerpoint/2010/main" val="65919649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046826"/>
          </a:xfrm>
        </p:spPr>
        <p:txBody>
          <a:bodyPr>
            <a:noAutofit/>
          </a:bodyPr>
          <a:lstStyle/>
          <a:p>
            <a:r>
              <a:rPr lang="en-CA" sz="3200" b="1" dirty="0">
                <a:latin typeface="+mn-lt"/>
              </a:rPr>
              <a:t/>
            </a:r>
            <a:br>
              <a:rPr lang="en-CA" sz="3200" b="1" dirty="0">
                <a:latin typeface="+mn-lt"/>
              </a:rPr>
            </a:br>
            <a:r>
              <a:rPr lang="en-CA" sz="3200" b="1" dirty="0" smtClean="0">
                <a:latin typeface="+mn-lt"/>
              </a:rPr>
              <a:t>   </a:t>
            </a:r>
            <a:r>
              <a:rPr lang="en-CA" sz="3200" b="1" dirty="0" smtClean="0">
                <a:solidFill>
                  <a:srgbClr val="FFFF00"/>
                </a:solidFill>
                <a:latin typeface="+mn-lt"/>
              </a:rPr>
              <a:t>Topics </a:t>
            </a:r>
            <a:r>
              <a:rPr lang="en-CA" sz="3200" b="1" dirty="0">
                <a:solidFill>
                  <a:srgbClr val="FFFF00"/>
                </a:solidFill>
                <a:latin typeface="+mn-lt"/>
              </a:rPr>
              <a:t>(+Legal Aspects of  + Video games)</a:t>
            </a:r>
            <a:br>
              <a:rPr lang="en-CA" sz="3200" b="1" dirty="0">
                <a:solidFill>
                  <a:srgbClr val="FFFF00"/>
                </a:solidFill>
                <a:latin typeface="+mn-lt"/>
              </a:rPr>
            </a:br>
            <a:endParaRPr lang="en-US" sz="3200" b="1" dirty="0">
              <a:solidFill>
                <a:srgbClr val="FFFF00"/>
              </a:solidFill>
              <a:latin typeface="+mn-lt"/>
            </a:endParaRPr>
          </a:p>
        </p:txBody>
      </p:sp>
      <p:sp>
        <p:nvSpPr>
          <p:cNvPr id="3" name="Content Placeholder 2"/>
          <p:cNvSpPr>
            <a:spLocks noGrp="1"/>
          </p:cNvSpPr>
          <p:nvPr>
            <p:ph sz="quarter" idx="10"/>
          </p:nvPr>
        </p:nvSpPr>
        <p:spPr>
          <a:xfrm>
            <a:off x="457199" y="1046826"/>
            <a:ext cx="8553781" cy="5131165"/>
          </a:xfrm>
        </p:spPr>
        <p:txBody>
          <a:bodyPr>
            <a:normAutofit fontScale="70000" lnSpcReduction="20000"/>
          </a:bodyPr>
          <a:lstStyle/>
          <a:p>
            <a:pPr marL="0" indent="0">
              <a:buNone/>
            </a:pPr>
            <a:r>
              <a:rPr lang="en-CA" sz="2800" dirty="0" smtClean="0">
                <a:solidFill>
                  <a:schemeClr val="bg1"/>
                </a:solidFill>
                <a:latin typeface="+mn-lt"/>
              </a:rPr>
              <a:t>Topic </a:t>
            </a:r>
            <a:r>
              <a:rPr lang="en-CA" sz="2800" dirty="0">
                <a:solidFill>
                  <a:schemeClr val="bg1"/>
                </a:solidFill>
                <a:latin typeface="+mn-lt"/>
              </a:rPr>
              <a:t>1 (Class 2): Freedom of Expression</a:t>
            </a:r>
          </a:p>
          <a:p>
            <a:pPr marL="0" indent="0">
              <a:buNone/>
            </a:pPr>
            <a:r>
              <a:rPr lang="en-CA" sz="2800" dirty="0">
                <a:solidFill>
                  <a:schemeClr val="bg1"/>
                </a:solidFill>
                <a:latin typeface="+mn-lt"/>
              </a:rPr>
              <a:t> </a:t>
            </a:r>
          </a:p>
          <a:p>
            <a:pPr marL="0" indent="0">
              <a:buNone/>
            </a:pPr>
            <a:r>
              <a:rPr lang="en-CA" sz="2800" dirty="0">
                <a:solidFill>
                  <a:schemeClr val="bg1"/>
                </a:solidFill>
                <a:latin typeface="+mn-lt"/>
              </a:rPr>
              <a:t>Topic 2 (Class 3): Copyright</a:t>
            </a:r>
          </a:p>
          <a:p>
            <a:pPr marL="0" indent="0">
              <a:buNone/>
            </a:pPr>
            <a:r>
              <a:rPr lang="en-CA" sz="2800" dirty="0">
                <a:solidFill>
                  <a:schemeClr val="bg1"/>
                </a:solidFill>
                <a:latin typeface="+mn-lt"/>
              </a:rPr>
              <a:t> </a:t>
            </a:r>
          </a:p>
          <a:p>
            <a:pPr marL="0" indent="0">
              <a:buNone/>
            </a:pPr>
            <a:r>
              <a:rPr lang="en-CA" sz="2800" dirty="0">
                <a:solidFill>
                  <a:schemeClr val="bg1"/>
                </a:solidFill>
                <a:latin typeface="+mn-lt"/>
              </a:rPr>
              <a:t>Topic 3 (Classes 4 &amp; 9): </a:t>
            </a:r>
            <a:r>
              <a:rPr lang="en-CA" sz="2800" dirty="0" err="1">
                <a:solidFill>
                  <a:schemeClr val="bg1"/>
                </a:solidFill>
                <a:latin typeface="+mn-lt"/>
              </a:rPr>
              <a:t>Modding</a:t>
            </a:r>
            <a:r>
              <a:rPr lang="en-CA" sz="2800" dirty="0">
                <a:solidFill>
                  <a:schemeClr val="bg1"/>
                </a:solidFill>
                <a:latin typeface="+mn-lt"/>
              </a:rPr>
              <a:t> &amp; Content Originality </a:t>
            </a:r>
          </a:p>
          <a:p>
            <a:pPr marL="0" indent="0">
              <a:buNone/>
            </a:pPr>
            <a:r>
              <a:rPr lang="en-CA" sz="2800" dirty="0">
                <a:solidFill>
                  <a:schemeClr val="bg1"/>
                </a:solidFill>
                <a:latin typeface="+mn-lt"/>
              </a:rPr>
              <a:t> </a:t>
            </a:r>
          </a:p>
          <a:p>
            <a:pPr marL="0" indent="0">
              <a:buNone/>
            </a:pPr>
            <a:r>
              <a:rPr lang="en-CA" sz="2800" dirty="0">
                <a:solidFill>
                  <a:schemeClr val="bg1"/>
                </a:solidFill>
                <a:latin typeface="+mn-lt"/>
              </a:rPr>
              <a:t>Topic 4 (Class 5): Consumer Rights</a:t>
            </a:r>
          </a:p>
          <a:p>
            <a:pPr marL="0" indent="0">
              <a:buNone/>
            </a:pPr>
            <a:r>
              <a:rPr lang="en-CA" sz="2800" dirty="0">
                <a:solidFill>
                  <a:schemeClr val="bg1"/>
                </a:solidFill>
                <a:latin typeface="+mn-lt"/>
              </a:rPr>
              <a:t> </a:t>
            </a:r>
          </a:p>
          <a:p>
            <a:pPr marL="0" indent="0">
              <a:buNone/>
            </a:pPr>
            <a:r>
              <a:rPr lang="en-CA" sz="2800" dirty="0">
                <a:solidFill>
                  <a:schemeClr val="bg1"/>
                </a:solidFill>
                <a:latin typeface="+mn-lt"/>
              </a:rPr>
              <a:t>Topic 5 (Class 6): Contract Law</a:t>
            </a:r>
          </a:p>
          <a:p>
            <a:pPr marL="0" indent="0">
              <a:buNone/>
            </a:pPr>
            <a:r>
              <a:rPr lang="en-CA" sz="2800" dirty="0">
                <a:solidFill>
                  <a:schemeClr val="bg1"/>
                </a:solidFill>
                <a:latin typeface="+mn-lt"/>
              </a:rPr>
              <a:t> </a:t>
            </a:r>
          </a:p>
          <a:p>
            <a:pPr marL="0" indent="0">
              <a:buNone/>
            </a:pPr>
            <a:r>
              <a:rPr lang="en-CA" sz="2800" dirty="0">
                <a:solidFill>
                  <a:schemeClr val="bg1"/>
                </a:solidFill>
                <a:latin typeface="+mn-lt"/>
              </a:rPr>
              <a:t>Topic 6 (Class 7): EULA’s - Good &amp; Evil</a:t>
            </a:r>
          </a:p>
          <a:p>
            <a:pPr marL="0" indent="0">
              <a:buNone/>
            </a:pPr>
            <a:r>
              <a:rPr lang="en-CA" sz="2800" dirty="0">
                <a:solidFill>
                  <a:schemeClr val="bg1"/>
                </a:solidFill>
                <a:latin typeface="+mn-lt"/>
              </a:rPr>
              <a:t> </a:t>
            </a:r>
          </a:p>
          <a:p>
            <a:pPr marL="0" indent="0">
              <a:buNone/>
            </a:pPr>
            <a:r>
              <a:rPr lang="en-CA" sz="2800" dirty="0">
                <a:solidFill>
                  <a:schemeClr val="bg1"/>
                </a:solidFill>
                <a:latin typeface="+mn-lt"/>
              </a:rPr>
              <a:t>Topic 7 (Class 8): Technology &amp; Change</a:t>
            </a:r>
          </a:p>
          <a:p>
            <a:pPr marL="0" indent="0">
              <a:buNone/>
            </a:pPr>
            <a:r>
              <a:rPr lang="en-CA" sz="2800" dirty="0">
                <a:solidFill>
                  <a:schemeClr val="bg1"/>
                </a:solidFill>
                <a:latin typeface="+mn-lt"/>
              </a:rPr>
              <a:t> </a:t>
            </a:r>
          </a:p>
          <a:p>
            <a:pPr marL="0" indent="0">
              <a:buNone/>
            </a:pPr>
            <a:r>
              <a:rPr lang="en-CA" sz="2800" dirty="0">
                <a:solidFill>
                  <a:schemeClr val="bg1"/>
                </a:solidFill>
                <a:latin typeface="+mn-lt"/>
              </a:rPr>
              <a:t>Topic 8 (Class 10): Violence, Misogyny &amp; Social Issues</a:t>
            </a:r>
          </a:p>
          <a:p>
            <a:pPr marL="0" indent="0">
              <a:buNone/>
            </a:pPr>
            <a:r>
              <a:rPr lang="en-CA" sz="2800" dirty="0">
                <a:solidFill>
                  <a:schemeClr val="bg1"/>
                </a:solidFill>
                <a:latin typeface="+mn-lt"/>
              </a:rPr>
              <a:t> </a:t>
            </a:r>
          </a:p>
          <a:p>
            <a:pPr marL="0" indent="0">
              <a:buNone/>
            </a:pPr>
            <a:r>
              <a:rPr lang="en-CA" sz="2800" dirty="0">
                <a:solidFill>
                  <a:schemeClr val="bg1"/>
                </a:solidFill>
                <a:latin typeface="+mn-lt"/>
              </a:rPr>
              <a:t>Topic 9 (Class 11):  Privacy &amp; Surveillance</a:t>
            </a:r>
          </a:p>
          <a:p>
            <a:pPr marL="0" indent="0">
              <a:buNone/>
            </a:pPr>
            <a:r>
              <a:rPr lang="en-CA" sz="2800" dirty="0">
                <a:solidFill>
                  <a:schemeClr val="bg1"/>
                </a:solidFill>
                <a:latin typeface="+mn-lt"/>
              </a:rPr>
              <a:t> </a:t>
            </a:r>
          </a:p>
          <a:p>
            <a:pPr marL="0" indent="0">
              <a:buNone/>
            </a:pPr>
            <a:r>
              <a:rPr lang="en-CA" sz="2800" dirty="0">
                <a:solidFill>
                  <a:schemeClr val="bg1"/>
                </a:solidFill>
                <a:latin typeface="+mn-lt"/>
              </a:rPr>
              <a:t>Topic 10 (Class 11, 12 &amp; 13): Government Regulation &amp; Control</a:t>
            </a:r>
          </a:p>
          <a:p>
            <a:pPr marL="0" indent="0">
              <a:buNone/>
            </a:pPr>
            <a:endParaRPr lang="en-CA" dirty="0"/>
          </a:p>
        </p:txBody>
      </p:sp>
    </p:spTree>
    <p:extLst>
      <p:ext uri="{BB962C8B-B14F-4D97-AF65-F5344CB8AC3E}">
        <p14:creationId xmlns:p14="http://schemas.microsoft.com/office/powerpoint/2010/main" val="175341662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2016"/>
            <a:ext cx="8229600" cy="651589"/>
          </a:xfrm>
        </p:spPr>
        <p:txBody>
          <a:bodyPr>
            <a:normAutofit fontScale="90000"/>
          </a:bodyPr>
          <a:lstStyle/>
          <a:p>
            <a:r>
              <a:rPr lang="en-CA" b="1" dirty="0" smtClean="0"/>
              <a:t/>
            </a:r>
            <a:br>
              <a:rPr lang="en-CA" b="1" dirty="0" smtClean="0"/>
            </a:br>
            <a:r>
              <a:rPr lang="en-CA" sz="5300" b="1" dirty="0" smtClean="0">
                <a:solidFill>
                  <a:srgbClr val="FFFF00"/>
                </a:solidFill>
                <a:latin typeface="+mn-lt"/>
              </a:rPr>
              <a:t>Class </a:t>
            </a:r>
            <a:r>
              <a:rPr lang="en-CA" sz="5300" b="1" dirty="0">
                <a:solidFill>
                  <a:srgbClr val="FFFF00"/>
                </a:solidFill>
                <a:latin typeface="+mn-lt"/>
              </a:rPr>
              <a:t>Activities</a:t>
            </a:r>
            <a:r>
              <a:rPr lang="en-CA" dirty="0"/>
              <a:t/>
            </a:r>
            <a:br>
              <a:rPr lang="en-CA" dirty="0"/>
            </a:br>
            <a:endParaRPr lang="en-US" dirty="0"/>
          </a:p>
        </p:txBody>
      </p:sp>
      <p:sp>
        <p:nvSpPr>
          <p:cNvPr id="3" name="Content Placeholder 2"/>
          <p:cNvSpPr>
            <a:spLocks noGrp="1"/>
          </p:cNvSpPr>
          <p:nvPr>
            <p:ph sz="quarter" idx="10"/>
          </p:nvPr>
        </p:nvSpPr>
        <p:spPr>
          <a:xfrm>
            <a:off x="457200" y="703605"/>
            <a:ext cx="8686800" cy="5886253"/>
          </a:xfrm>
        </p:spPr>
        <p:txBody>
          <a:bodyPr>
            <a:normAutofit fontScale="40000" lnSpcReduction="20000"/>
          </a:bodyPr>
          <a:lstStyle/>
          <a:p>
            <a:pPr marL="0" indent="0">
              <a:buNone/>
            </a:pPr>
            <a:r>
              <a:rPr lang="en-CA" sz="4000" dirty="0">
                <a:solidFill>
                  <a:schemeClr val="bg1"/>
                </a:solidFill>
                <a:latin typeface="+mn-lt"/>
              </a:rPr>
              <a:t>C</a:t>
            </a:r>
            <a:r>
              <a:rPr lang="en-CA" sz="4000" dirty="0" smtClean="0">
                <a:solidFill>
                  <a:schemeClr val="bg1"/>
                </a:solidFill>
                <a:latin typeface="+mn-lt"/>
              </a:rPr>
              <a:t>lass </a:t>
            </a:r>
            <a:r>
              <a:rPr lang="en-CA" sz="4000" dirty="0">
                <a:solidFill>
                  <a:schemeClr val="bg1"/>
                </a:solidFill>
                <a:latin typeface="+mn-lt"/>
              </a:rPr>
              <a:t>1 Rules Explained:  *Guilds of up to 4 per group; *All CC licensed and in Wiki.</a:t>
            </a:r>
          </a:p>
          <a:p>
            <a:pPr marL="0" indent="0">
              <a:buNone/>
            </a:pPr>
            <a:r>
              <a:rPr lang="en-CA" sz="4000" dirty="0">
                <a:solidFill>
                  <a:schemeClr val="bg1"/>
                </a:solidFill>
                <a:latin typeface="+mn-lt"/>
              </a:rPr>
              <a:t> </a:t>
            </a:r>
          </a:p>
          <a:p>
            <a:pPr marL="0" indent="0">
              <a:buNone/>
            </a:pPr>
            <a:r>
              <a:rPr lang="en-CA" sz="4000" dirty="0">
                <a:solidFill>
                  <a:schemeClr val="bg1"/>
                </a:solidFill>
                <a:latin typeface="+mn-lt"/>
              </a:rPr>
              <a:t>Class 2 Guilds Formation Based on Topics (no redundancies though Topics are potentially sub-dividable into distinct sub-topics). Guild picks a relevant name and creates an “origin story”.</a:t>
            </a:r>
          </a:p>
          <a:p>
            <a:pPr marL="0" indent="0">
              <a:buNone/>
            </a:pPr>
            <a:r>
              <a:rPr lang="en-CA" sz="4000" dirty="0">
                <a:solidFill>
                  <a:schemeClr val="bg1"/>
                </a:solidFill>
                <a:latin typeface="+mn-lt"/>
              </a:rPr>
              <a:t> </a:t>
            </a:r>
          </a:p>
          <a:p>
            <a:pPr marL="0" indent="0">
              <a:buNone/>
            </a:pPr>
            <a:r>
              <a:rPr lang="en-CA" sz="4000" dirty="0">
                <a:solidFill>
                  <a:schemeClr val="bg1"/>
                </a:solidFill>
                <a:latin typeface="+mn-lt"/>
              </a:rPr>
              <a:t>Class 3 </a:t>
            </a:r>
            <a:r>
              <a:rPr lang="en-CA" sz="4000" dirty="0" err="1">
                <a:solidFill>
                  <a:schemeClr val="bg1"/>
                </a:solidFill>
                <a:latin typeface="+mn-lt"/>
              </a:rPr>
              <a:t>Ludology</a:t>
            </a:r>
            <a:r>
              <a:rPr lang="en-CA" sz="4000" dirty="0">
                <a:solidFill>
                  <a:schemeClr val="bg1"/>
                </a:solidFill>
                <a:latin typeface="+mn-lt"/>
              </a:rPr>
              <a:t> Research 1 – Find &amp; Briefly Describe at least 7 relevant papers</a:t>
            </a:r>
          </a:p>
          <a:p>
            <a:pPr marL="0" indent="0">
              <a:buNone/>
            </a:pPr>
            <a:r>
              <a:rPr lang="en-CA" sz="4000" dirty="0">
                <a:solidFill>
                  <a:schemeClr val="bg1"/>
                </a:solidFill>
                <a:latin typeface="+mn-lt"/>
              </a:rPr>
              <a:t> </a:t>
            </a:r>
          </a:p>
          <a:p>
            <a:pPr marL="0" indent="0">
              <a:buNone/>
            </a:pPr>
            <a:r>
              <a:rPr lang="en-CA" sz="4000" dirty="0">
                <a:solidFill>
                  <a:schemeClr val="bg1"/>
                </a:solidFill>
                <a:latin typeface="+mn-lt"/>
              </a:rPr>
              <a:t>Class 4 </a:t>
            </a:r>
            <a:r>
              <a:rPr lang="en-CA" sz="4000" dirty="0" err="1">
                <a:solidFill>
                  <a:schemeClr val="bg1"/>
                </a:solidFill>
                <a:latin typeface="+mn-lt"/>
              </a:rPr>
              <a:t>Ludology</a:t>
            </a:r>
            <a:r>
              <a:rPr lang="en-CA" sz="4000" dirty="0">
                <a:solidFill>
                  <a:schemeClr val="bg1"/>
                </a:solidFill>
                <a:latin typeface="+mn-lt"/>
              </a:rPr>
              <a:t> Research 2 – Discuss &amp; Brief Synopsis of at least the 2 most important papers</a:t>
            </a:r>
          </a:p>
          <a:p>
            <a:pPr marL="0" indent="0">
              <a:buNone/>
            </a:pPr>
            <a:r>
              <a:rPr lang="en-CA" sz="4000" dirty="0">
                <a:solidFill>
                  <a:schemeClr val="bg1"/>
                </a:solidFill>
                <a:latin typeface="+mn-lt"/>
              </a:rPr>
              <a:t> </a:t>
            </a:r>
          </a:p>
          <a:p>
            <a:pPr marL="0" indent="0">
              <a:buNone/>
            </a:pPr>
            <a:r>
              <a:rPr lang="en-CA" sz="4000" dirty="0">
                <a:solidFill>
                  <a:schemeClr val="bg1"/>
                </a:solidFill>
                <a:latin typeface="+mn-lt"/>
              </a:rPr>
              <a:t>Class 5 Legal Research 1 – Find &amp; Briefly Describe at least 7 relevant papers</a:t>
            </a:r>
          </a:p>
          <a:p>
            <a:pPr marL="0" indent="0">
              <a:buNone/>
            </a:pPr>
            <a:r>
              <a:rPr lang="en-CA" sz="4000" dirty="0">
                <a:solidFill>
                  <a:schemeClr val="bg1"/>
                </a:solidFill>
                <a:latin typeface="+mn-lt"/>
              </a:rPr>
              <a:t> </a:t>
            </a:r>
          </a:p>
          <a:p>
            <a:pPr marL="0" indent="0">
              <a:buNone/>
            </a:pPr>
            <a:r>
              <a:rPr lang="en-CA" sz="4000" dirty="0">
                <a:solidFill>
                  <a:schemeClr val="bg1"/>
                </a:solidFill>
                <a:latin typeface="+mn-lt"/>
              </a:rPr>
              <a:t>Class 6 Legal Research 2  – Discuss &amp; Brief Synopsis of at least 2 most important papers</a:t>
            </a:r>
          </a:p>
          <a:p>
            <a:pPr marL="0" indent="0">
              <a:buNone/>
            </a:pPr>
            <a:r>
              <a:rPr lang="en-CA" sz="4000" dirty="0">
                <a:solidFill>
                  <a:schemeClr val="bg1"/>
                </a:solidFill>
                <a:latin typeface="+mn-lt"/>
              </a:rPr>
              <a:t> </a:t>
            </a:r>
          </a:p>
          <a:p>
            <a:pPr marL="0" indent="0">
              <a:buNone/>
            </a:pPr>
            <a:r>
              <a:rPr lang="en-CA" sz="4000" dirty="0">
                <a:solidFill>
                  <a:schemeClr val="bg1"/>
                </a:solidFill>
                <a:latin typeface="+mn-lt"/>
              </a:rPr>
              <a:t>Class 7 </a:t>
            </a:r>
            <a:r>
              <a:rPr lang="en-CA" sz="4000" b="1" dirty="0">
                <a:solidFill>
                  <a:schemeClr val="bg1"/>
                </a:solidFill>
                <a:latin typeface="+mn-lt"/>
              </a:rPr>
              <a:t>Mid- Term Oral Reports: </a:t>
            </a:r>
            <a:r>
              <a:rPr lang="en-CA" sz="4000" dirty="0">
                <a:solidFill>
                  <a:schemeClr val="bg1"/>
                </a:solidFill>
                <a:latin typeface="+mn-lt"/>
              </a:rPr>
              <a:t> Provide a synopsis to the class of the current state of the law and </a:t>
            </a:r>
            <a:r>
              <a:rPr lang="en-CA" sz="4000" dirty="0" err="1">
                <a:solidFill>
                  <a:schemeClr val="bg1"/>
                </a:solidFill>
                <a:latin typeface="+mn-lt"/>
              </a:rPr>
              <a:t>Ludological</a:t>
            </a:r>
            <a:r>
              <a:rPr lang="en-CA" sz="4000" dirty="0">
                <a:solidFill>
                  <a:schemeClr val="bg1"/>
                </a:solidFill>
                <a:latin typeface="+mn-lt"/>
              </a:rPr>
              <a:t> research in the area your Guild has chosen + a brief written report. In-class presentation of up to 5 slides/5 minutes per group.</a:t>
            </a:r>
          </a:p>
          <a:p>
            <a:pPr marL="0" indent="0">
              <a:buNone/>
            </a:pPr>
            <a:r>
              <a:rPr lang="en-CA" sz="4000" dirty="0">
                <a:solidFill>
                  <a:schemeClr val="bg1"/>
                </a:solidFill>
                <a:latin typeface="+mn-lt"/>
              </a:rPr>
              <a:t> </a:t>
            </a:r>
          </a:p>
          <a:p>
            <a:pPr marL="0" indent="0">
              <a:buNone/>
            </a:pPr>
            <a:r>
              <a:rPr lang="en-CA" sz="4000" dirty="0">
                <a:solidFill>
                  <a:schemeClr val="bg1"/>
                </a:solidFill>
                <a:latin typeface="+mn-lt"/>
              </a:rPr>
              <a:t>Class 8 Collaboratively define and describe how the law could change in the future</a:t>
            </a:r>
          </a:p>
          <a:p>
            <a:pPr marL="0" indent="0">
              <a:buNone/>
            </a:pPr>
            <a:r>
              <a:rPr lang="en-CA" sz="4000" dirty="0">
                <a:solidFill>
                  <a:schemeClr val="bg1"/>
                </a:solidFill>
                <a:latin typeface="+mn-lt"/>
              </a:rPr>
              <a:t> </a:t>
            </a:r>
          </a:p>
          <a:p>
            <a:pPr marL="0" indent="0">
              <a:buNone/>
            </a:pPr>
            <a:r>
              <a:rPr lang="en-CA" sz="4000" dirty="0">
                <a:solidFill>
                  <a:schemeClr val="bg1"/>
                </a:solidFill>
                <a:latin typeface="+mn-lt"/>
              </a:rPr>
              <a:t>Class 9 Create a Pro &amp; Con list re changes to the law</a:t>
            </a:r>
          </a:p>
          <a:p>
            <a:pPr marL="0" indent="0">
              <a:buNone/>
            </a:pPr>
            <a:r>
              <a:rPr lang="en-CA" sz="4000" dirty="0">
                <a:solidFill>
                  <a:schemeClr val="bg1"/>
                </a:solidFill>
                <a:latin typeface="+mn-lt"/>
              </a:rPr>
              <a:t> </a:t>
            </a:r>
          </a:p>
          <a:p>
            <a:pPr marL="0" indent="0">
              <a:buNone/>
            </a:pPr>
            <a:r>
              <a:rPr lang="en-CA" sz="4000" dirty="0">
                <a:solidFill>
                  <a:schemeClr val="bg1"/>
                </a:solidFill>
                <a:latin typeface="+mn-lt"/>
              </a:rPr>
              <a:t>Class 10 Recommendations for Law Reform/Change</a:t>
            </a:r>
          </a:p>
          <a:p>
            <a:pPr marL="0" indent="0">
              <a:buNone/>
            </a:pPr>
            <a:r>
              <a:rPr lang="en-CA" sz="4000" dirty="0">
                <a:solidFill>
                  <a:schemeClr val="bg1"/>
                </a:solidFill>
                <a:latin typeface="+mn-lt"/>
              </a:rPr>
              <a:t> </a:t>
            </a:r>
          </a:p>
          <a:p>
            <a:pPr marL="0" indent="0">
              <a:buNone/>
            </a:pPr>
            <a:r>
              <a:rPr lang="en-CA" sz="4000" dirty="0">
                <a:solidFill>
                  <a:schemeClr val="bg1"/>
                </a:solidFill>
                <a:latin typeface="+mn-lt"/>
              </a:rPr>
              <a:t>Class 11 &amp; 12 </a:t>
            </a:r>
            <a:r>
              <a:rPr lang="en-CA" sz="4000" b="1" dirty="0">
                <a:solidFill>
                  <a:schemeClr val="bg1"/>
                </a:solidFill>
                <a:latin typeface="+mn-lt"/>
              </a:rPr>
              <a:t>Oral Opinions/Presentation:</a:t>
            </a:r>
            <a:r>
              <a:rPr lang="en-CA" sz="4000" dirty="0">
                <a:solidFill>
                  <a:schemeClr val="bg1"/>
                </a:solidFill>
                <a:latin typeface="+mn-lt"/>
              </a:rPr>
              <a:t> 2 sub-groups of the same Guild present up to10 slides of alternating but responsible views on critical aspects of their legal quest in up to 10 minutes. This is not intended as a debate but rather as a technique to fairly illuminate different perspectives on a particular issue. </a:t>
            </a:r>
          </a:p>
          <a:p>
            <a:pPr marL="0" indent="0">
              <a:buNone/>
            </a:pPr>
            <a:r>
              <a:rPr lang="en-CA" sz="4000" dirty="0">
                <a:latin typeface="+mn-lt"/>
              </a:rPr>
              <a:t> </a:t>
            </a:r>
          </a:p>
          <a:p>
            <a:endParaRPr lang="en-US" dirty="0"/>
          </a:p>
        </p:txBody>
      </p:sp>
    </p:spTree>
    <p:extLst>
      <p:ext uri="{BB962C8B-B14F-4D97-AF65-F5344CB8AC3E}">
        <p14:creationId xmlns:p14="http://schemas.microsoft.com/office/powerpoint/2010/main" val="324406394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6132"/>
            <a:ext cx="9144000" cy="1250982"/>
          </a:xfrm>
        </p:spPr>
        <p:txBody>
          <a:bodyPr>
            <a:noAutofit/>
          </a:bodyPr>
          <a:lstStyle/>
          <a:p>
            <a:r>
              <a:rPr lang="en-US" sz="4800" b="1" dirty="0" smtClean="0">
                <a:solidFill>
                  <a:srgbClr val="FFFF00"/>
                </a:solidFill>
                <a:latin typeface="+mn-lt"/>
                <a:cs typeface="Times New Roman"/>
              </a:rPr>
              <a:t>  Always </a:t>
            </a:r>
            <a:r>
              <a:rPr lang="en-US" sz="4800" b="1" dirty="0">
                <a:solidFill>
                  <a:srgbClr val="FFFF00"/>
                </a:solidFill>
                <a:latin typeface="+mn-lt"/>
                <a:cs typeface="Times New Roman"/>
              </a:rPr>
              <a:t>include a cat </a:t>
            </a:r>
            <a:r>
              <a:rPr lang="en-US" sz="4800" b="1" dirty="0" smtClean="0">
                <a:solidFill>
                  <a:srgbClr val="FFFF00"/>
                </a:solidFill>
                <a:latin typeface="+mn-lt"/>
                <a:cs typeface="Times New Roman"/>
              </a:rPr>
              <a:t>picture</a:t>
            </a:r>
            <a:endParaRPr lang="en-US" sz="4800" b="1" dirty="0">
              <a:solidFill>
                <a:srgbClr val="FFFF00"/>
              </a:solidFill>
              <a:latin typeface="+mn-lt"/>
              <a:cs typeface="Times New Roman"/>
            </a:endParaRPr>
          </a:p>
        </p:txBody>
      </p:sp>
      <p:sp>
        <p:nvSpPr>
          <p:cNvPr id="3" name="Content Placeholder 2"/>
          <p:cNvSpPr>
            <a:spLocks noGrp="1"/>
          </p:cNvSpPr>
          <p:nvPr>
            <p:ph sz="quarter" idx="10"/>
          </p:nvPr>
        </p:nvSpPr>
        <p:spPr>
          <a:xfrm>
            <a:off x="457200" y="1257114"/>
            <a:ext cx="8229600" cy="4469020"/>
          </a:xfrm>
        </p:spPr>
        <p:txBody>
          <a:bodyPr/>
          <a:lstStyle/>
          <a:p>
            <a:pPr marL="0" indent="0">
              <a:buNone/>
            </a:pPr>
            <a:r>
              <a:rPr lang="en-US" sz="3200" b="1" dirty="0" smtClean="0">
                <a:solidFill>
                  <a:schemeClr val="bg1"/>
                </a:solidFill>
                <a:latin typeface="+mn-lt"/>
                <a:cs typeface="Times New Roman"/>
              </a:rPr>
              <a:t>          </a:t>
            </a:r>
            <a:endParaRPr lang="en-US" sz="3200" dirty="0" smtClean="0">
              <a:solidFill>
                <a:schemeClr val="bg1"/>
              </a:solidFill>
              <a:latin typeface="+mn-lt"/>
              <a:cs typeface="Times New Roman"/>
            </a:endParaRPr>
          </a:p>
          <a:p>
            <a:pPr marL="0" indent="0">
              <a:buNone/>
            </a:pPr>
            <a:r>
              <a:rPr lang="en-US" dirty="0" smtClean="0"/>
              <a:t> </a:t>
            </a:r>
            <a:endParaRPr lang="en-US" dirty="0"/>
          </a:p>
        </p:txBody>
      </p:sp>
      <p:pic>
        <p:nvPicPr>
          <p:cNvPr id="6" name="Content Placeholder 3" descr="cat-1382015906Wuw.jpg"/>
          <p:cNvPicPr>
            <a:picLocks noChangeAspect="1"/>
          </p:cNvPicPr>
          <p:nvPr/>
        </p:nvPicPr>
        <p:blipFill rotWithShape="1">
          <a:blip r:embed="rId2">
            <a:extLst>
              <a:ext uri="{28A0092B-C50C-407E-A947-70E740481C1C}">
                <a14:useLocalDpi xmlns:a14="http://schemas.microsoft.com/office/drawing/2010/main" val="0"/>
              </a:ext>
            </a:extLst>
          </a:blip>
          <a:srcRect l="-99" r="-270"/>
          <a:stretch/>
        </p:blipFill>
        <p:spPr>
          <a:xfrm>
            <a:off x="1303130" y="1408134"/>
            <a:ext cx="6548783" cy="4318000"/>
          </a:xfrm>
          <a:prstGeom prst="rect">
            <a:avLst/>
          </a:prstGeom>
        </p:spPr>
      </p:pic>
    </p:spTree>
    <p:extLst>
      <p:ext uri="{BB962C8B-B14F-4D97-AF65-F5344CB8AC3E}">
        <p14:creationId xmlns:p14="http://schemas.microsoft.com/office/powerpoint/2010/main" val="42185950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99058"/>
            <a:ext cx="8686800" cy="1464019"/>
          </a:xfrm>
        </p:spPr>
        <p:txBody>
          <a:bodyPr>
            <a:noAutofit/>
          </a:bodyPr>
          <a:lstStyle/>
          <a:p>
            <a:r>
              <a:rPr lang="en-US" sz="4400" b="1" dirty="0" smtClean="0">
                <a:solidFill>
                  <a:srgbClr val="FFFF00"/>
                </a:solidFill>
                <a:latin typeface="+mn-lt"/>
              </a:rPr>
              <a:t>Relates </a:t>
            </a:r>
            <a:r>
              <a:rPr lang="en-US" sz="4400" b="1" dirty="0">
                <a:solidFill>
                  <a:srgbClr val="FFFF00"/>
                </a:solidFill>
                <a:latin typeface="+mn-lt"/>
              </a:rPr>
              <a:t>to </a:t>
            </a:r>
            <a:r>
              <a:rPr lang="en-US" sz="4400" b="1" dirty="0" smtClean="0">
                <a:solidFill>
                  <a:srgbClr val="FFFF00"/>
                </a:solidFill>
                <a:latin typeface="+mn-lt"/>
              </a:rPr>
              <a:t>“</a:t>
            </a:r>
            <a:r>
              <a:rPr lang="en-US" sz="4400" b="1" dirty="0" smtClean="0">
                <a:solidFill>
                  <a:srgbClr val="FFFF00"/>
                </a:solidFill>
                <a:latin typeface="+mn-lt"/>
                <a:cs typeface="Lucida Console"/>
              </a:rPr>
              <a:t>social reaction” </a:t>
            </a:r>
            <a:br>
              <a:rPr lang="en-US" sz="4400" b="1" dirty="0" smtClean="0">
                <a:solidFill>
                  <a:srgbClr val="FFFF00"/>
                </a:solidFill>
                <a:latin typeface="+mn-lt"/>
                <a:cs typeface="Lucida Console"/>
              </a:rPr>
            </a:br>
            <a:r>
              <a:rPr lang="en-US" sz="4400" b="1" dirty="0" smtClean="0">
                <a:solidFill>
                  <a:srgbClr val="FFFF00"/>
                </a:solidFill>
                <a:latin typeface="+mn-lt"/>
                <a:cs typeface="Lucida Console"/>
              </a:rPr>
              <a:t>(McLuhan-meme)?</a:t>
            </a:r>
            <a:endParaRPr lang="en-US" sz="4400" b="1" dirty="0">
              <a:solidFill>
                <a:srgbClr val="FFFF00"/>
              </a:solidFill>
              <a:latin typeface="+mn-lt"/>
            </a:endParaRPr>
          </a:p>
        </p:txBody>
      </p:sp>
      <p:sp>
        <p:nvSpPr>
          <p:cNvPr id="3" name="Content Placeholder 2"/>
          <p:cNvSpPr>
            <a:spLocks noGrp="1"/>
          </p:cNvSpPr>
          <p:nvPr>
            <p:ph sz="quarter" idx="10"/>
          </p:nvPr>
        </p:nvSpPr>
        <p:spPr>
          <a:xfrm>
            <a:off x="476738" y="1563077"/>
            <a:ext cx="6283569" cy="4318000"/>
          </a:xfrm>
        </p:spPr>
        <p:txBody>
          <a:bodyPr>
            <a:normAutofit fontScale="92500"/>
          </a:bodyPr>
          <a:lstStyle/>
          <a:p>
            <a:pPr marL="0" indent="0">
              <a:buNone/>
            </a:pPr>
            <a:r>
              <a:rPr lang="en-US" sz="4000" b="1" dirty="0" smtClean="0">
                <a:solidFill>
                  <a:schemeClr val="bg1"/>
                </a:solidFill>
                <a:latin typeface="+mn-lt"/>
                <a:cs typeface="Lucida Console"/>
              </a:rPr>
              <a:t>Think of the “lens of identity” in relationship to:</a:t>
            </a:r>
          </a:p>
          <a:p>
            <a:r>
              <a:rPr lang="en-US" sz="4000" dirty="0">
                <a:solidFill>
                  <a:schemeClr val="bg1"/>
                </a:solidFill>
                <a:latin typeface="+mn-lt"/>
                <a:cs typeface="Lucida Console"/>
              </a:rPr>
              <a:t>Violence in games</a:t>
            </a:r>
          </a:p>
          <a:p>
            <a:r>
              <a:rPr lang="en-US" sz="4000" dirty="0">
                <a:solidFill>
                  <a:schemeClr val="bg1"/>
                </a:solidFill>
                <a:latin typeface="+mn-lt"/>
                <a:cs typeface="Lucida Console"/>
              </a:rPr>
              <a:t>Misogyny in games </a:t>
            </a:r>
          </a:p>
          <a:p>
            <a:r>
              <a:rPr lang="en-US" sz="4000" dirty="0">
                <a:solidFill>
                  <a:schemeClr val="bg1"/>
                </a:solidFill>
                <a:latin typeface="+mn-lt"/>
                <a:cs typeface="Lucida Console"/>
              </a:rPr>
              <a:t>Privacy &amp; </a:t>
            </a:r>
            <a:r>
              <a:rPr lang="en-US" sz="4000" dirty="0" smtClean="0">
                <a:solidFill>
                  <a:schemeClr val="bg1"/>
                </a:solidFill>
                <a:latin typeface="+mn-lt"/>
                <a:cs typeface="Lucida Console"/>
              </a:rPr>
              <a:t>Surveillance in games</a:t>
            </a:r>
          </a:p>
          <a:p>
            <a:r>
              <a:rPr lang="en-US" sz="4000" dirty="0" smtClean="0">
                <a:solidFill>
                  <a:schemeClr val="bg1"/>
                </a:solidFill>
                <a:latin typeface="+mn-lt"/>
                <a:cs typeface="Lucida Console"/>
              </a:rPr>
              <a:t>Who am I when I play “Destiny”? No idea. </a:t>
            </a:r>
            <a:endParaRPr lang="en-US" dirty="0">
              <a:solidFill>
                <a:schemeClr val="tx1"/>
              </a:solidFill>
              <a:latin typeface="+mn-lt"/>
            </a:endParaRPr>
          </a:p>
        </p:txBody>
      </p:sp>
      <p:pic>
        <p:nvPicPr>
          <p:cNvPr id="4" name="Picture 3" descr="Destiny_box_a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23336" y="1955679"/>
            <a:ext cx="1744817" cy="2010629"/>
          </a:xfrm>
          <a:prstGeom prst="rect">
            <a:avLst/>
          </a:prstGeom>
        </p:spPr>
      </p:pic>
    </p:spTree>
    <p:extLst>
      <p:ext uri="{BB962C8B-B14F-4D97-AF65-F5344CB8AC3E}">
        <p14:creationId xmlns:p14="http://schemas.microsoft.com/office/powerpoint/2010/main" val="215219188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FF00"/>
                </a:solidFill>
                <a:latin typeface="Arial"/>
                <a:cs typeface="Arial"/>
              </a:rPr>
              <a:t>Our Academic Partners</a:t>
            </a:r>
            <a:endParaRPr lang="en-US" b="1" dirty="0">
              <a:solidFill>
                <a:srgbClr val="FFFF00"/>
              </a:solidFill>
              <a:latin typeface="Arial"/>
              <a:cs typeface="Arial"/>
            </a:endParaRPr>
          </a:p>
        </p:txBody>
      </p:sp>
      <p:pic>
        <p:nvPicPr>
          <p:cNvPr id="10" name="Picture 9"/>
          <p:cNvPicPr>
            <a:picLocks noChangeAspect="1"/>
          </p:cNvPicPr>
          <p:nvPr/>
        </p:nvPicPr>
        <p:blipFill>
          <a:blip r:embed="rId2"/>
          <a:stretch>
            <a:fillRect/>
          </a:stretch>
        </p:blipFill>
        <p:spPr>
          <a:xfrm>
            <a:off x="1280391" y="2771403"/>
            <a:ext cx="6570518" cy="980674"/>
          </a:xfrm>
          <a:prstGeom prst="rect">
            <a:avLst/>
          </a:prstGeom>
        </p:spPr>
      </p:pic>
    </p:spTree>
    <p:extLst>
      <p:ext uri="{BB962C8B-B14F-4D97-AF65-F5344CB8AC3E}">
        <p14:creationId xmlns:p14="http://schemas.microsoft.com/office/powerpoint/2010/main" val="93187248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normAutofit/>
          </a:bodyPr>
          <a:lstStyle/>
          <a:p>
            <a:r>
              <a:rPr lang="en-US" b="1" dirty="0" smtClean="0">
                <a:solidFill>
                  <a:srgbClr val="FFFF00"/>
                </a:solidFill>
                <a:latin typeface="+mn-lt"/>
              </a:rPr>
              <a:t>More Evidence</a:t>
            </a:r>
            <a:endParaRPr lang="en-US" b="1" dirty="0">
              <a:solidFill>
                <a:srgbClr val="FFFF00"/>
              </a:solidFill>
              <a:latin typeface="+mn-lt"/>
            </a:endParaRPr>
          </a:p>
        </p:txBody>
      </p:sp>
      <p:pic>
        <p:nvPicPr>
          <p:cNvPr id="4" name="Content Placeholder 3" descr="Screen Shot 2014-09-17 at 12.21.41 AM.png"/>
          <p:cNvPicPr>
            <a:picLocks noGrp="1" noChangeAspect="1"/>
          </p:cNvPicPr>
          <p:nvPr>
            <p:ph sz="quarter" idx="10"/>
          </p:nvPr>
        </p:nvPicPr>
        <p:blipFill>
          <a:blip r:embed="rId2">
            <a:extLst>
              <a:ext uri="{28A0092B-C50C-407E-A947-70E740481C1C}">
                <a14:useLocalDpi xmlns:a14="http://schemas.microsoft.com/office/drawing/2010/main" val="0"/>
              </a:ext>
            </a:extLst>
          </a:blip>
          <a:srcRect l="149" r="149"/>
          <a:stretch>
            <a:fillRect/>
          </a:stretch>
        </p:blipFill>
        <p:spPr>
          <a:xfrm>
            <a:off x="6398592" y="1402523"/>
            <a:ext cx="2480365" cy="1488028"/>
          </a:xfrm>
        </p:spPr>
      </p:pic>
      <p:pic>
        <p:nvPicPr>
          <p:cNvPr id="5" name="Picture 4" descr="Screen Shot 2014-09-17 at 12.22.3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665" y="905565"/>
            <a:ext cx="5947465" cy="4973893"/>
          </a:xfrm>
          <a:prstGeom prst="rect">
            <a:avLst/>
          </a:prstGeom>
        </p:spPr>
      </p:pic>
      <p:sp>
        <p:nvSpPr>
          <p:cNvPr id="6" name="Rectangle 5"/>
          <p:cNvSpPr/>
          <p:nvPr/>
        </p:nvSpPr>
        <p:spPr>
          <a:xfrm>
            <a:off x="6420679" y="3607855"/>
            <a:ext cx="2458278" cy="1384995"/>
          </a:xfrm>
          <a:prstGeom prst="rect">
            <a:avLst/>
          </a:prstGeom>
        </p:spPr>
        <p:txBody>
          <a:bodyPr wrap="square">
            <a:spAutoFit/>
          </a:bodyPr>
          <a:lstStyle/>
          <a:p>
            <a:r>
              <a:rPr lang="en-US" sz="1400" dirty="0">
                <a:hlinkClick r:id="rId4"/>
              </a:rPr>
              <a:t>http://www.technologyreview.com/view/525696/how-virtual-gaming-worlds-are-revealing-the-nature-of-human-hierarchies</a:t>
            </a:r>
            <a:r>
              <a:rPr lang="en-US" sz="1400" dirty="0" smtClean="0">
                <a:hlinkClick r:id="rId4"/>
              </a:rPr>
              <a:t>/</a:t>
            </a:r>
            <a:r>
              <a:rPr lang="en-US" sz="1400" dirty="0" smtClean="0"/>
              <a:t> </a:t>
            </a:r>
            <a:endParaRPr lang="en-US" sz="1400" dirty="0"/>
          </a:p>
        </p:txBody>
      </p:sp>
    </p:spTree>
    <p:extLst>
      <p:ext uri="{BB962C8B-B14F-4D97-AF65-F5344CB8AC3E}">
        <p14:creationId xmlns:p14="http://schemas.microsoft.com/office/powerpoint/2010/main" val="32483199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5960" y="13978"/>
            <a:ext cx="8228039" cy="1016000"/>
          </a:xfrm>
        </p:spPr>
        <p:txBody>
          <a:bodyPr>
            <a:normAutofit fontScale="90000"/>
          </a:bodyPr>
          <a:lstStyle/>
          <a:p>
            <a:r>
              <a:rPr lang="en-US" dirty="0" smtClean="0">
                <a:solidFill>
                  <a:srgbClr val="FFFF00"/>
                </a:solidFill>
              </a:rPr>
              <a:t>But does copyright law recognize the complexity of the relationships?</a:t>
            </a:r>
            <a:endParaRPr lang="en-US" dirty="0">
              <a:solidFill>
                <a:srgbClr val="FFFF00"/>
              </a:solidFill>
            </a:endParaRPr>
          </a:p>
        </p:txBody>
      </p:sp>
      <p:pic>
        <p:nvPicPr>
          <p:cNvPr id="4" name="Content Placeholder 3" descr="Screen Shot 2014-09-13 at 11.15.59 A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14" r="-261"/>
          <a:stretch/>
        </p:blipFill>
        <p:spPr>
          <a:xfrm>
            <a:off x="1191846" y="1147634"/>
            <a:ext cx="6975230" cy="4200343"/>
          </a:xfrm>
        </p:spPr>
      </p:pic>
      <p:sp>
        <p:nvSpPr>
          <p:cNvPr id="6" name="Rectangle 5"/>
          <p:cNvSpPr/>
          <p:nvPr/>
        </p:nvSpPr>
        <p:spPr>
          <a:xfrm>
            <a:off x="1191846" y="5387836"/>
            <a:ext cx="7170615" cy="369332"/>
          </a:xfrm>
          <a:prstGeom prst="rect">
            <a:avLst/>
          </a:prstGeom>
        </p:spPr>
        <p:txBody>
          <a:bodyPr wrap="square">
            <a:spAutoFit/>
          </a:bodyPr>
          <a:lstStyle/>
          <a:p>
            <a:r>
              <a:rPr lang="en-US" dirty="0">
                <a:hlinkClick r:id="rId3"/>
              </a:rPr>
              <a:t>http://www.wipo.int/wipo_magazine/en/2014/04/article_0006.</a:t>
            </a:r>
            <a:r>
              <a:rPr lang="en-US" dirty="0" smtClean="0">
                <a:hlinkClick r:id="rId3"/>
              </a:rPr>
              <a:t>html</a:t>
            </a:r>
            <a:r>
              <a:rPr lang="en-US" dirty="0" smtClean="0"/>
              <a:t> </a:t>
            </a:r>
            <a:endParaRPr lang="en-US" dirty="0"/>
          </a:p>
        </p:txBody>
      </p:sp>
    </p:spTree>
    <p:extLst>
      <p:ext uri="{BB962C8B-B14F-4D97-AF65-F5344CB8AC3E}">
        <p14:creationId xmlns:p14="http://schemas.microsoft.com/office/powerpoint/2010/main" val="225289572"/>
      </p:ext>
    </p:extLst>
  </p:cSld>
  <p:clrMapOvr>
    <a:masterClrMapping/>
  </p:clrMapOvr>
</p:sld>
</file>

<file path=ppt/theme/theme1.xml><?xml version="1.0" encoding="utf-8"?>
<a:theme xmlns:a="http://schemas.openxmlformats.org/drawingml/2006/main" name="CDM_PPT_Template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CDM_PPT_Template .thmx</Template>
  <TotalTime>1879</TotalTime>
  <Words>3371</Words>
  <Application>Microsoft Macintosh PowerPoint</Application>
  <PresentationFormat>On-screen Show (4:3)</PresentationFormat>
  <Paragraphs>393</Paragraphs>
  <Slides>70</Slides>
  <Notes>1</Notes>
  <HiddenSlides>0</HiddenSlides>
  <MMClips>0</MMClips>
  <ScaleCrop>false</ScaleCrop>
  <HeadingPairs>
    <vt:vector size="4" baseType="variant">
      <vt:variant>
        <vt:lpstr>Theme</vt:lpstr>
      </vt:variant>
      <vt:variant>
        <vt:i4>1</vt:i4>
      </vt:variant>
      <vt:variant>
        <vt:lpstr>Slide Titles</vt:lpstr>
      </vt:variant>
      <vt:variant>
        <vt:i4>70</vt:i4>
      </vt:variant>
    </vt:vector>
  </HeadingPairs>
  <TitlesOfParts>
    <vt:vector size="71" baseType="lpstr">
      <vt:lpstr>CDM_PPT_Template </vt:lpstr>
      <vt:lpstr>   John Milton Plays Grand Prix Legends</vt:lpstr>
      <vt:lpstr>Notifications</vt:lpstr>
      <vt:lpstr>For NoW click-through emails..</vt:lpstr>
      <vt:lpstr>On Syllabus</vt:lpstr>
      <vt:lpstr>Freedom of Expression Writing Prize </vt:lpstr>
      <vt:lpstr>From where we were…</vt:lpstr>
      <vt:lpstr>Relates to “social reaction”  (McLuhan-meme)?</vt:lpstr>
      <vt:lpstr>More Evidence</vt:lpstr>
      <vt:lpstr>But does copyright law recognize the complexity of the relationships?</vt:lpstr>
      <vt:lpstr>Computer Programs or Creative Works</vt:lpstr>
      <vt:lpstr> Which leads directly back to  “When is it a game (in IP terms)?”</vt:lpstr>
      <vt:lpstr>Game That Is Not IP?</vt:lpstr>
      <vt:lpstr>         Boyden – the key</vt:lpstr>
      <vt:lpstr>         Boyden - Conclusion</vt:lpstr>
      <vt:lpstr> So the key is in the…</vt:lpstr>
      <vt:lpstr>           Pause…</vt:lpstr>
      <vt:lpstr>PowerPoint Presentation</vt:lpstr>
      <vt:lpstr>   Key is not in the…</vt:lpstr>
      <vt:lpstr>           Key is not in the…   Holes/Overlaps/Definitions of IP </vt:lpstr>
      <vt:lpstr> Key seems to be in the…</vt:lpstr>
      <vt:lpstr>But is Canadian IP Law…</vt:lpstr>
      <vt:lpstr>PowerPoint Presentation</vt:lpstr>
      <vt:lpstr> </vt:lpstr>
      <vt:lpstr>Free Expression: The Usual Suspects</vt:lpstr>
      <vt:lpstr>PowerPoint Presentation</vt:lpstr>
      <vt:lpstr>            Please Self Identify   </vt:lpstr>
      <vt:lpstr>  Who is a CREATOR?</vt:lpstr>
      <vt:lpstr>Who is a CONNECTOR?</vt:lpstr>
      <vt:lpstr>            Please Self Identify   </vt:lpstr>
      <vt:lpstr> “Connecting”(remixing)</vt:lpstr>
      <vt:lpstr>Creating (The “Unique Gift”)</vt:lpstr>
      <vt:lpstr>                The Result?</vt:lpstr>
      <vt:lpstr>      Education as remixing</vt:lpstr>
      <vt:lpstr>  Learning as Remix</vt:lpstr>
      <vt:lpstr>The Common Law as Remix</vt:lpstr>
      <vt:lpstr>      An Un-enumerated Right</vt:lpstr>
      <vt:lpstr>   Charter of Rights (Canada)</vt:lpstr>
      <vt:lpstr>U.S. Constitution, 1st Amendment</vt:lpstr>
      <vt:lpstr>   The Universal Declaration of Human Rights</vt:lpstr>
      <vt:lpstr> Closest to establishing a “Right to CREAtE”?</vt:lpstr>
      <vt:lpstr>But always good to get back to basics: Areopagitica by John Milton (1644)</vt:lpstr>
      <vt:lpstr>PowerPoint Presentation</vt:lpstr>
      <vt:lpstr>The point being…</vt:lpstr>
      <vt:lpstr>  “RIGHTS” CAN BE LOADED….</vt:lpstr>
      <vt:lpstr>PowerPoint Presentation</vt:lpstr>
      <vt:lpstr>THE LITTERALIST DICHOTOMY</vt:lpstr>
      <vt:lpstr>  This is the black hole?…</vt:lpstr>
      <vt:lpstr>PowerPoint Presentation</vt:lpstr>
      <vt:lpstr>   Reconciling creativity, privacy &amp; IP What is perhaps most interesting about “moral rights” is that it is the (only) legal concept that assumes Creativity?</vt:lpstr>
      <vt:lpstr>PowerPoint Presentation</vt:lpstr>
      <vt:lpstr>PowerPoint Presentation</vt:lpstr>
      <vt:lpstr>      Videogames as Metaphor </vt:lpstr>
      <vt:lpstr>PowerPoint Presentation</vt:lpstr>
      <vt:lpstr>   Right to Remix/Mod/CREAtE ?</vt:lpstr>
      <vt:lpstr>       Pause once again…</vt:lpstr>
      <vt:lpstr>PowerPoint Presentation</vt:lpstr>
      <vt:lpstr> One more (wild &amp; crazy) thing on freedoms</vt:lpstr>
      <vt:lpstr>    My Version: attempt to correlate    Economic Success &amp; Facilitating Creativity but add                  respect for Fundamental Rights </vt:lpstr>
      <vt:lpstr>PowerPoint Presentation</vt:lpstr>
      <vt:lpstr>                 R^3 (Roch Ripley Response)</vt:lpstr>
      <vt:lpstr> Not many video game companies..</vt:lpstr>
      <vt:lpstr>PowerPoint Presentation</vt:lpstr>
      <vt:lpstr>  Next Class: Creating (meme) Part 3</vt:lpstr>
      <vt:lpstr>PowerPoint Presentation</vt:lpstr>
      <vt:lpstr>PowerPoint Presentation</vt:lpstr>
      <vt:lpstr>PowerPoint Presentation</vt:lpstr>
      <vt:lpstr>    Topics (+Legal Aspects of  + Video games) </vt:lpstr>
      <vt:lpstr> Class Activities </vt:lpstr>
      <vt:lpstr>  Always include a cat picture</vt:lpstr>
      <vt:lpstr>Our Academic Partners</vt:lpstr>
    </vt:vector>
  </TitlesOfParts>
  <Company>Festinger Bahniwal Law &amp; Strategy LLP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John Milton Plays Grand Theft Auto</dc:title>
  <dc:creator>Jon Festinger</dc:creator>
  <cp:lastModifiedBy>Jon Festinger</cp:lastModifiedBy>
  <cp:revision>160</cp:revision>
  <cp:lastPrinted>2013-01-16T02:45:22Z</cp:lastPrinted>
  <dcterms:created xsi:type="dcterms:W3CDTF">2013-01-14T21:36:08Z</dcterms:created>
  <dcterms:modified xsi:type="dcterms:W3CDTF">2015-10-04T22:13:57Z</dcterms:modified>
</cp:coreProperties>
</file>