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72"/>
  </p:notesMasterIdLst>
  <p:sldIdLst>
    <p:sldId id="301" r:id="rId3"/>
    <p:sldId id="351" r:id="rId4"/>
    <p:sldId id="360" r:id="rId5"/>
    <p:sldId id="352" r:id="rId6"/>
    <p:sldId id="353" r:id="rId7"/>
    <p:sldId id="257" r:id="rId8"/>
    <p:sldId id="345" r:id="rId9"/>
    <p:sldId id="323" r:id="rId10"/>
    <p:sldId id="324" r:id="rId11"/>
    <p:sldId id="325" r:id="rId12"/>
    <p:sldId id="283" r:id="rId13"/>
    <p:sldId id="285" r:id="rId14"/>
    <p:sldId id="286" r:id="rId15"/>
    <p:sldId id="328" r:id="rId16"/>
    <p:sldId id="327" r:id="rId17"/>
    <p:sldId id="334" r:id="rId18"/>
    <p:sldId id="335" r:id="rId19"/>
    <p:sldId id="336" r:id="rId20"/>
    <p:sldId id="337" r:id="rId21"/>
    <p:sldId id="354" r:id="rId22"/>
    <p:sldId id="350" r:id="rId23"/>
    <p:sldId id="361" r:id="rId24"/>
    <p:sldId id="348" r:id="rId25"/>
    <p:sldId id="349" r:id="rId26"/>
    <p:sldId id="302" r:id="rId27"/>
    <p:sldId id="346" r:id="rId28"/>
    <p:sldId id="306" r:id="rId29"/>
    <p:sldId id="342" r:id="rId30"/>
    <p:sldId id="343" r:id="rId31"/>
    <p:sldId id="356" r:id="rId32"/>
    <p:sldId id="298" r:id="rId33"/>
    <p:sldId id="333" r:id="rId34"/>
    <p:sldId id="303" r:id="rId35"/>
    <p:sldId id="304" r:id="rId36"/>
    <p:sldId id="329" r:id="rId37"/>
    <p:sldId id="330" r:id="rId38"/>
    <p:sldId id="310" r:id="rId39"/>
    <p:sldId id="282" r:id="rId40"/>
    <p:sldId id="355" r:id="rId41"/>
    <p:sldId id="305" r:id="rId42"/>
    <p:sldId id="299" r:id="rId43"/>
    <p:sldId id="331" r:id="rId44"/>
    <p:sldId id="338" r:id="rId45"/>
    <p:sldId id="332" r:id="rId46"/>
    <p:sldId id="339" r:id="rId47"/>
    <p:sldId id="340" r:id="rId48"/>
    <p:sldId id="341" r:id="rId49"/>
    <p:sldId id="347" r:id="rId50"/>
    <p:sldId id="259" r:id="rId51"/>
    <p:sldId id="295" r:id="rId52"/>
    <p:sldId id="311" r:id="rId53"/>
    <p:sldId id="312" r:id="rId54"/>
    <p:sldId id="314" r:id="rId55"/>
    <p:sldId id="344" r:id="rId56"/>
    <p:sldId id="281" r:id="rId57"/>
    <p:sldId id="316" r:id="rId58"/>
    <p:sldId id="315" r:id="rId59"/>
    <p:sldId id="296" r:id="rId60"/>
    <p:sldId id="297" r:id="rId61"/>
    <p:sldId id="317" r:id="rId62"/>
    <p:sldId id="290" r:id="rId63"/>
    <p:sldId id="318" r:id="rId64"/>
    <p:sldId id="319" r:id="rId65"/>
    <p:sldId id="321" r:id="rId66"/>
    <p:sldId id="322" r:id="rId67"/>
    <p:sldId id="307" r:id="rId68"/>
    <p:sldId id="293" r:id="rId69"/>
    <p:sldId id="309" r:id="rId70"/>
    <p:sldId id="308"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7" d="100"/>
          <a:sy n="47" d="100"/>
        </p:scale>
        <p:origin x="-124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95D52D-B39F-9B49-83D9-CD742B052AFA}" type="datetimeFigureOut">
              <a:rPr lang="en-US" smtClean="0"/>
              <a:t>15-09-10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85DA9B-A4FC-2A41-AE4D-737D8F57035E}" type="slidenum">
              <a:rPr lang="en-US" smtClean="0"/>
              <a:t>‹#›</a:t>
            </a:fld>
            <a:endParaRPr lang="en-US"/>
          </a:p>
        </p:txBody>
      </p:sp>
    </p:spTree>
    <p:extLst>
      <p:ext uri="{BB962C8B-B14F-4D97-AF65-F5344CB8AC3E}">
        <p14:creationId xmlns:p14="http://schemas.microsoft.com/office/powerpoint/2010/main" val="3535608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67</a:t>
            </a:fld>
            <a:endParaRPr lang="en-US"/>
          </a:p>
        </p:txBody>
      </p:sp>
    </p:spTree>
    <p:extLst>
      <p:ext uri="{BB962C8B-B14F-4D97-AF65-F5344CB8AC3E}">
        <p14:creationId xmlns:p14="http://schemas.microsoft.com/office/powerpoint/2010/main" val="265389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5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196" tIns="76196" rIns="76196" bIns="76196"/>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196" tIns="76196" rIns="76196" bIns="0">
            <a:normAutofit/>
          </a:bodyPr>
          <a:lstStyle>
            <a:lvl1pPr marL="0" indent="0" algn="l">
              <a:buNone/>
              <a:defRPr sz="2400">
                <a:solidFill>
                  <a:srgbClr val="5E6062"/>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2015980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45264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177" indent="-457177">
              <a:buFont typeface="Arial"/>
              <a:buChar char="•"/>
              <a:defRPr sz="2400"/>
            </a:lvl1pPr>
            <a:lvl2pPr marL="914353" indent="-457177">
              <a:buFont typeface="Arial"/>
              <a:buChar char="•"/>
              <a:defRPr sz="2400"/>
            </a:lvl2pPr>
            <a:lvl3pPr marL="1371530" indent="-457177">
              <a:buFont typeface="Arial"/>
              <a:buChar char="•"/>
              <a:defRPr sz="2400"/>
            </a:lvl3pPr>
            <a:lvl4pPr marL="1828706" indent="-457177">
              <a:buFont typeface="Arial"/>
              <a:buChar char="•"/>
              <a:defRPr sz="2400"/>
            </a:lvl4pPr>
            <a:lvl5pPr marL="2285883" indent="-457177">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11685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3852836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theme" Target="../theme/theme2.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6.xml"/><Relationship Id="rId2"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196" tIns="76196" rIns="76196" bIns="76196"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196" tIns="76196" rIns="76196" bIns="76196"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3" y="5973245"/>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defTabSz="457177"/>
            <a:endParaRPr lang="en-US">
              <a:solidFill>
                <a:prstClr val="white"/>
              </a:solidFill>
              <a:latin typeface="Arial"/>
            </a:endParaRP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1"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2426215875"/>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177" rtl="0" eaLnBrk="1" latinLnBrk="0" hangingPunct="1">
        <a:spcBef>
          <a:spcPct val="0"/>
        </a:spcBef>
        <a:buNone/>
        <a:defRPr sz="4400" kern="1200" cap="none">
          <a:solidFill>
            <a:srgbClr val="5E6062"/>
          </a:solidFill>
          <a:latin typeface="Klavika"/>
          <a:ea typeface="+mj-ea"/>
          <a:cs typeface="+mj-cs"/>
        </a:defRPr>
      </a:lvl1pPr>
    </p:titleStyle>
    <p:bodyStyle>
      <a:lvl1pPr marL="342882" indent="-342882"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12" indent="-285736"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2942"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118"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295"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ms.ubc.c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ubclawreview.ca/issues/no3sept/" TargetMode="External"/><Relationship Id="rId3"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png"/><Relationship Id="rId7"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 Id="rId3" Type="http://schemas.openxmlformats.org/officeDocument/2006/relationships/image" Target="../media/image5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www.nytimes.com/2013/08/27/arts/video-games/madden-nfl-25-portrays-real-football.html" TargetMode="External"/><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hyperlink" Target="http://www.theverge.com/2014/7/11/5890907/can-video-games-be-sport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hyperlink" Target="http://kotaku.com/first-internationally-recognized-athlete-visa-awarded-1091077937"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hyperlink" Target="http://vgalt.com/2012/10/18/we-are-all-hardwired-for-play/" TargetMode="External"/><Relationship Id="rId4" Type="http://schemas.openxmlformats.org/officeDocument/2006/relationships/hyperlink" Target="https://www.gameinformer.com/b/news/archive/2012/01/25/jailed-megaupload-founder-falls-from-top-spot-in-modern-warfare-3-rankings.aspx" TargetMode="External"/><Relationship Id="rId5" Type="http://schemas.openxmlformats.org/officeDocument/2006/relationships/hyperlink" Target="http://mashable.com/2013/07/14/living-video-games/" TargetMode="External"/><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hyperlink" Target="http://archaeologynewsnetwork.blogspot.ca/2013/08/5000-year-old-gaming-tokens-found-in.html%23.UibUSBbE9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hyperlink" Target="http://videogame.law.ubc.ca"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hyperlink" Target="http://www.npr.org/blogs/ed/2014/08/04/337387726/brains-at-play"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h9x8eYjUQzg" TargetMode="External"/><Relationship Id="rId4" Type="http://schemas.openxmlformats.org/officeDocument/2006/relationships/hyperlink" Target="http://www.theverge.com/2012/12/12/3758576/douglas-rushkoff-gameplay-as-prototype" TargetMode="External"/><Relationship Id="rId1" Type="http://schemas.openxmlformats.org/officeDocument/2006/relationships/slideLayout" Target="../slideLayouts/slideLayout2.xml"/><Relationship Id="rId2" Type="http://schemas.openxmlformats.org/officeDocument/2006/relationships/hyperlink" Target="http://www.theverge.com/2013/7/28/4565558/eve-online-biggest-space-battle-in-history"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deogame.law.ubc.ca"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5749"/>
            <a:ext cx="8646081" cy="1260444"/>
          </a:xfrm>
        </p:spPr>
        <p:txBody>
          <a:bodyPr>
            <a:normAutofit/>
          </a:bodyPr>
          <a:lstStyle/>
          <a:p>
            <a:r>
              <a:rPr lang="en-US" b="1" dirty="0" smtClean="0">
                <a:solidFill>
                  <a:srgbClr val="000000"/>
                </a:solidFill>
                <a:latin typeface="+mn-lt"/>
                <a:cs typeface="Times New Roman"/>
              </a:rPr>
              <a:t>Introduction</a:t>
            </a:r>
            <a:endParaRPr lang="en-US" b="1" dirty="0">
              <a:solidFill>
                <a:srgbClr val="0000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a:bodyPr>
          <a:lstStyle/>
          <a:p>
            <a:pPr marL="0" indent="0">
              <a:buNone/>
            </a:pPr>
            <a:r>
              <a:rPr lang="en-US" b="1" dirty="0" smtClean="0">
                <a:solidFill>
                  <a:srgbClr val="000000"/>
                </a:solidFill>
                <a:latin typeface="+mn-lt"/>
                <a:cs typeface="Lucida Console"/>
              </a:rPr>
              <a:t>Talk 1</a:t>
            </a:r>
            <a:endParaRPr lang="en-US" b="1" dirty="0">
              <a:solidFill>
                <a:srgbClr val="000000"/>
              </a:solidFill>
              <a:latin typeface="+mn-lt"/>
              <a:cs typeface="Lucida Console"/>
            </a:endParaRPr>
          </a:p>
          <a:p>
            <a:pPr marL="0" indent="0">
              <a:buNone/>
            </a:pPr>
            <a:r>
              <a:rPr lang="en-US" b="1" dirty="0">
                <a:solidFill>
                  <a:srgbClr val="000000"/>
                </a:solidFill>
                <a:latin typeface="+mn-lt"/>
                <a:cs typeface="Lucida Console"/>
              </a:rPr>
              <a:t>Video Game Law </a:t>
            </a:r>
            <a:r>
              <a:rPr lang="en-US" b="1" dirty="0" smtClean="0">
                <a:solidFill>
                  <a:srgbClr val="000000"/>
                </a:solidFill>
                <a:latin typeface="+mn-lt"/>
                <a:cs typeface="Lucida Console"/>
              </a:rPr>
              <a:t>2015 </a:t>
            </a:r>
            <a:endParaRPr lang="en-US" b="1" dirty="0">
              <a:solidFill>
                <a:srgbClr val="000000"/>
              </a:solidFill>
              <a:latin typeface="+mn-lt"/>
              <a:cs typeface="Lucida Console"/>
            </a:endParaRPr>
          </a:p>
          <a:p>
            <a:pPr marL="0" indent="0">
              <a:buNone/>
            </a:pPr>
            <a:r>
              <a:rPr lang="en-US" b="1" dirty="0">
                <a:solidFill>
                  <a:srgbClr val="000000"/>
                </a:solidFill>
                <a:latin typeface="+mn-lt"/>
                <a:cs typeface="Lucida Console"/>
              </a:rPr>
              <a:t>UBC Law @ Allard Hall</a:t>
            </a:r>
          </a:p>
          <a:p>
            <a:endParaRPr lang="en-US" dirty="0">
              <a:latin typeface="Lucida Console"/>
              <a:cs typeface="Lucida Console"/>
            </a:endParaRPr>
          </a:p>
          <a:p>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sz="1600" dirty="0" smtClean="0">
              <a:latin typeface="Lucida Console"/>
              <a:cs typeface="Lucida Console"/>
            </a:endParaRPr>
          </a:p>
          <a:p>
            <a:pPr marL="0" indent="0">
              <a:buNone/>
            </a:pPr>
            <a:r>
              <a:rPr lang="en-US" sz="1600" b="1" dirty="0" smtClean="0">
                <a:solidFill>
                  <a:srgbClr val="000000"/>
                </a:solidFill>
                <a:latin typeface="+mn-lt"/>
                <a:cs typeface="Lucida Console"/>
              </a:rPr>
              <a:t>Jon </a:t>
            </a:r>
            <a:r>
              <a:rPr lang="en-US" sz="1600" b="1" dirty="0">
                <a:solidFill>
                  <a:srgbClr val="000000"/>
                </a:solidFill>
                <a:latin typeface="+mn-lt"/>
                <a:cs typeface="Lucida Console"/>
              </a:rPr>
              <a:t>Festinger Q.C.</a:t>
            </a:r>
          </a:p>
          <a:p>
            <a:pPr marL="0" indent="0">
              <a:buNone/>
            </a:pPr>
            <a:r>
              <a:rPr lang="en-US" sz="1600" b="1" dirty="0">
                <a:solidFill>
                  <a:srgbClr val="000000"/>
                </a:solidFill>
                <a:latin typeface="+mn-lt"/>
                <a:cs typeface="Lucida Console"/>
              </a:rPr>
              <a:t>Centre for Digital Media</a:t>
            </a:r>
          </a:p>
          <a:p>
            <a:pPr marL="0" indent="0">
              <a:buNone/>
            </a:pPr>
            <a:r>
              <a:rPr lang="en-US" sz="1600" b="1" dirty="0">
                <a:solidFill>
                  <a:srgbClr val="000000"/>
                </a:solidFill>
                <a:latin typeface="+mn-lt"/>
                <a:cs typeface="Lucida Console"/>
              </a:rPr>
              <a:t>Festinger Law &amp; Strategy </a:t>
            </a:r>
          </a:p>
          <a:p>
            <a:pPr marL="0" indent="0">
              <a:buNone/>
            </a:pPr>
            <a:r>
              <a:rPr lang="en-US" sz="1600" b="1" dirty="0" smtClean="0">
                <a:latin typeface="+mn-lt"/>
                <a:cs typeface="Lucida Console"/>
                <a:hlinkClick r:id="rId4"/>
              </a:rPr>
              <a:t>http://videogame.law.ubc.ca</a:t>
            </a:r>
            <a:endParaRPr lang="en-US" sz="1600" b="1" dirty="0" smtClean="0">
              <a:latin typeface="+mn-lt"/>
              <a:cs typeface="Lucida Console"/>
            </a:endParaRPr>
          </a:p>
          <a:p>
            <a:pPr marL="0" indent="0">
              <a:buNone/>
            </a:pPr>
            <a:r>
              <a:rPr lang="en-US" sz="1600" b="1" dirty="0" smtClean="0">
                <a:solidFill>
                  <a:srgbClr val="000000"/>
                </a:solidFill>
                <a:latin typeface="+mn-lt"/>
                <a:cs typeface="Lucida Console"/>
              </a:rPr>
              <a:t>@</a:t>
            </a:r>
            <a:r>
              <a:rPr lang="en-US" sz="1600" b="1" dirty="0" err="1">
                <a:solidFill>
                  <a:srgbClr val="000000"/>
                </a:solidFill>
                <a:latin typeface="+mn-lt"/>
                <a:cs typeface="Lucida Console"/>
              </a:rPr>
              <a:t>gamebizlaw</a:t>
            </a:r>
            <a:endParaRPr lang="en-US" sz="1600" b="1" dirty="0">
              <a:solidFill>
                <a:srgbClr val="000000"/>
              </a:solidFill>
              <a:latin typeface="+mn-lt"/>
              <a:cs typeface="Lucida Console"/>
            </a:endParaRPr>
          </a:p>
          <a:p>
            <a:pPr marL="0" indent="0">
              <a:buNone/>
            </a:pPr>
            <a:r>
              <a:rPr lang="en-US" sz="1600" b="1" dirty="0">
                <a:latin typeface="+mn-lt"/>
                <a:cs typeface="Lucida Console"/>
                <a:hlinkClick r:id="rId5"/>
              </a:rPr>
              <a:t>jon_festinger@thecdm.ca</a:t>
            </a:r>
            <a:endParaRPr lang="en-US" sz="1600" b="1" dirty="0">
              <a:latin typeface="+mn-lt"/>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25562177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321"/>
            <a:ext cx="8229600" cy="1016000"/>
          </a:xfrm>
        </p:spPr>
        <p:txBody>
          <a:bodyPr/>
          <a:lstStyle/>
          <a:p>
            <a:r>
              <a:rPr lang="en-US" b="1" dirty="0" smtClean="0">
                <a:solidFill>
                  <a:srgbClr val="FFFF00"/>
                </a:solidFill>
                <a:latin typeface="+mn-lt"/>
              </a:rPr>
              <a:t>        We’ll get there shortly…</a:t>
            </a:r>
            <a:endParaRPr lang="en-US" b="1" dirty="0">
              <a:solidFill>
                <a:srgbClr val="FFFF00"/>
              </a:solidFill>
              <a:latin typeface="+mn-lt"/>
            </a:endParaRPr>
          </a:p>
        </p:txBody>
      </p:sp>
      <p:pic>
        <p:nvPicPr>
          <p:cNvPr id="4" name="Content Placeholder 3" descr="90px-Savoy_Theatre_Monmouth_Curtain_and_Pillar.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28"/>
          <a:stretch/>
        </p:blipFill>
        <p:spPr>
          <a:xfrm>
            <a:off x="2726596" y="1050925"/>
            <a:ext cx="3623809" cy="4879975"/>
          </a:xfrm>
        </p:spPr>
      </p:pic>
    </p:spTree>
    <p:extLst>
      <p:ext uri="{BB962C8B-B14F-4D97-AF65-F5344CB8AC3E}">
        <p14:creationId xmlns:p14="http://schemas.microsoft.com/office/powerpoint/2010/main" val="595909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sz="5400" b="1" dirty="0" smtClean="0">
                <a:solidFill>
                  <a:srgbClr val="FFFF00"/>
                </a:solidFill>
                <a:latin typeface="+mn-lt"/>
              </a:rPr>
              <a:t>Pedagogic Goals</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019337"/>
            <a:ext cx="8686800" cy="4850013"/>
          </a:xfrm>
        </p:spPr>
        <p:txBody>
          <a:bodyPr>
            <a:normAutofit/>
          </a:bodyPr>
          <a:lstStyle/>
          <a:p>
            <a:r>
              <a:rPr lang="en-US" sz="2800" dirty="0" smtClean="0">
                <a:solidFill>
                  <a:srgbClr val="FFFFFF"/>
                </a:solidFill>
                <a:latin typeface="+mn-lt"/>
                <a:cs typeface="Lucida Console"/>
              </a:rPr>
              <a:t>O</a:t>
            </a:r>
            <a:r>
              <a:rPr lang="en-US" sz="2800" dirty="0" smtClean="0">
                <a:solidFill>
                  <a:schemeClr val="bg1"/>
                </a:solidFill>
                <a:latin typeface="+mn-lt"/>
                <a:cs typeface="Lucida Console"/>
              </a:rPr>
              <a:t>ne word: </a:t>
            </a:r>
            <a:r>
              <a:rPr lang="en-US" sz="2800" b="1" i="1" dirty="0" smtClean="0">
                <a:solidFill>
                  <a:srgbClr val="D7E4BD"/>
                </a:solidFill>
                <a:latin typeface="+mn-lt"/>
                <a:cs typeface="Lucida Console"/>
              </a:rPr>
              <a:t>ENGAGEMENT</a:t>
            </a:r>
          </a:p>
          <a:p>
            <a:r>
              <a:rPr lang="en-US" sz="2800" dirty="0" smtClean="0">
                <a:solidFill>
                  <a:schemeClr val="bg1"/>
                </a:solidFill>
                <a:latin typeface="+mn-lt"/>
                <a:cs typeface="Lucida Console"/>
              </a:rPr>
              <a:t>Two words: </a:t>
            </a:r>
            <a:r>
              <a:rPr lang="en-US" sz="2800" b="1" i="1" dirty="0" smtClean="0">
                <a:solidFill>
                  <a:schemeClr val="accent3">
                    <a:lumMod val="40000"/>
                    <a:lumOff val="60000"/>
                  </a:schemeClr>
                </a:solidFill>
                <a:latin typeface="+mn-lt"/>
                <a:cs typeface="Lucida Console"/>
              </a:rPr>
              <a:t>CREATING PERSPECTIVE</a:t>
            </a:r>
          </a:p>
          <a:p>
            <a:r>
              <a:rPr lang="en-US" sz="2800" dirty="0" smtClean="0">
                <a:solidFill>
                  <a:schemeClr val="bg1"/>
                </a:solidFill>
                <a:latin typeface="+mn-lt"/>
                <a:cs typeface="Lucida Console"/>
              </a:rPr>
              <a:t>Three words: </a:t>
            </a:r>
            <a:r>
              <a:rPr lang="en-US" sz="2800" b="1" i="1" dirty="0" smtClean="0">
                <a:solidFill>
                  <a:schemeClr val="tx2">
                    <a:lumMod val="40000"/>
                    <a:lumOff val="60000"/>
                  </a:schemeClr>
                </a:solidFill>
                <a:latin typeface="+mn-lt"/>
                <a:cs typeface="Lucida Console"/>
              </a:rPr>
              <a:t>APPRECIATING (LEGAL)   </a:t>
            </a:r>
          </a:p>
          <a:p>
            <a:pPr marL="0" indent="0">
              <a:buNone/>
            </a:pPr>
            <a:r>
              <a:rPr lang="en-US" sz="2800" b="1" i="1" dirty="0" smtClean="0">
                <a:solidFill>
                  <a:schemeClr val="tx2">
                    <a:lumMod val="40000"/>
                    <a:lumOff val="60000"/>
                  </a:schemeClr>
                </a:solidFill>
                <a:latin typeface="+mn-lt"/>
                <a:cs typeface="Lucida Console"/>
              </a:rPr>
              <a:t>                         COMPLEXITY</a:t>
            </a:r>
          </a:p>
          <a:p>
            <a:pPr marL="0" indent="0">
              <a:buNone/>
            </a:pPr>
            <a:endParaRPr lang="en-US" sz="2800" b="1" i="1" dirty="0">
              <a:solidFill>
                <a:schemeClr val="bg1"/>
              </a:solidFill>
              <a:latin typeface="Lucida Console"/>
              <a:cs typeface="Lucida Console"/>
            </a:endParaRPr>
          </a:p>
          <a:p>
            <a:pPr marL="0" indent="0">
              <a:buNone/>
            </a:pPr>
            <a:endParaRPr lang="en-US" sz="2800" b="1" i="1" dirty="0" smtClean="0">
              <a:solidFill>
                <a:schemeClr val="bg1"/>
              </a:solidFill>
              <a:latin typeface="Lucida Console"/>
              <a:cs typeface="Lucida Console"/>
            </a:endParaRPr>
          </a:p>
          <a:p>
            <a:pPr marL="0" indent="0">
              <a:buNone/>
            </a:pPr>
            <a:endParaRPr lang="en-US" sz="2800" b="1" i="1" dirty="0">
              <a:solidFill>
                <a:schemeClr val="bg1"/>
              </a:solidFill>
              <a:latin typeface="Lucida Console"/>
              <a:cs typeface="Lucida Console"/>
            </a:endParaRPr>
          </a:p>
          <a:p>
            <a:pPr marL="0" indent="0">
              <a:buNone/>
            </a:pPr>
            <a:endParaRPr lang="en-US" sz="2800" b="1" i="1" dirty="0" smtClean="0">
              <a:solidFill>
                <a:schemeClr val="bg1"/>
              </a:solidFill>
              <a:latin typeface="Lucida Console"/>
              <a:cs typeface="Lucida Console"/>
            </a:endParaRPr>
          </a:p>
          <a:p>
            <a:pPr marL="0" indent="0">
              <a:buNone/>
            </a:pPr>
            <a:endParaRPr lang="en-US" sz="2800" b="1" i="1" dirty="0">
              <a:solidFill>
                <a:schemeClr val="bg1"/>
              </a:solidFill>
              <a:latin typeface="Lucida Console"/>
              <a:cs typeface="Lucida Console"/>
            </a:endParaRPr>
          </a:p>
          <a:p>
            <a:pPr marL="0" indent="0">
              <a:buNone/>
            </a:pPr>
            <a:endParaRPr lang="en-US" sz="1600" b="1" i="1" dirty="0" smtClean="0">
              <a:solidFill>
                <a:schemeClr val="bg1"/>
              </a:solidFill>
              <a:latin typeface="Lucida Console"/>
              <a:cs typeface="Lucida Console"/>
            </a:endParaRPr>
          </a:p>
          <a:p>
            <a:pPr marL="0" indent="0">
              <a:buNone/>
            </a:pPr>
            <a:endParaRPr lang="en-US" sz="1600" b="1" i="1" dirty="0" smtClean="0">
              <a:solidFill>
                <a:srgbClr val="FFFF00"/>
              </a:solidFill>
              <a:latin typeface="Lucida Console"/>
              <a:cs typeface="Lucida Console"/>
            </a:endParaRPr>
          </a:p>
          <a:p>
            <a:pPr marL="0" indent="0">
              <a:buNone/>
            </a:pPr>
            <a:r>
              <a:rPr lang="en-US" sz="1600" b="1" i="1" dirty="0" smtClean="0">
                <a:solidFill>
                  <a:srgbClr val="FFFF00"/>
                </a:solidFill>
                <a:latin typeface="Lucida Console"/>
                <a:cs typeface="Lucida Console"/>
              </a:rPr>
              <a:t>Eve Online</a:t>
            </a:r>
            <a:endParaRPr lang="en-US" sz="1600" b="1" i="1" dirty="0">
              <a:solidFill>
                <a:srgbClr val="FFFF00"/>
              </a:solidFill>
              <a:latin typeface="Lucida Console"/>
              <a:cs typeface="Lucida Console"/>
            </a:endParaRPr>
          </a:p>
        </p:txBody>
      </p:sp>
      <p:pic>
        <p:nvPicPr>
          <p:cNvPr id="5" name="Picture 4" descr="800px-CONCORD_Patrolling_near_a_station_after_an_inciden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5256" y="3098248"/>
            <a:ext cx="4371544" cy="3278658"/>
          </a:xfrm>
          <a:prstGeom prst="rect">
            <a:avLst/>
          </a:prstGeom>
        </p:spPr>
      </p:pic>
    </p:spTree>
    <p:extLst>
      <p:ext uri="{BB962C8B-B14F-4D97-AF65-F5344CB8AC3E}">
        <p14:creationId xmlns:p14="http://schemas.microsoft.com/office/powerpoint/2010/main" val="20441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04213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A Modest &amp; Entirely </a:t>
            </a: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S</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elf Serving </a:t>
            </a:r>
            <a:b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b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         </a:t>
            </a:r>
            <a:r>
              <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Pedagogic Theory</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endParaRPr>
          </a:p>
        </p:txBody>
      </p:sp>
      <p:sp>
        <p:nvSpPr>
          <p:cNvPr id="3" name="Content Placeholder 2"/>
          <p:cNvSpPr>
            <a:spLocks noGrp="1"/>
          </p:cNvSpPr>
          <p:nvPr>
            <p:ph sz="quarter" idx="10"/>
          </p:nvPr>
        </p:nvSpPr>
        <p:spPr>
          <a:xfrm>
            <a:off x="457199" y="1042134"/>
            <a:ext cx="8528067" cy="5173605"/>
          </a:xfrm>
        </p:spPr>
        <p:txBody>
          <a:bodyPr>
            <a:normAutofit/>
          </a:bodyPr>
          <a:lstStyle/>
          <a:p>
            <a:pPr marL="0" indent="0">
              <a:buNone/>
            </a:pPr>
            <a:r>
              <a:rPr lang="en-US" sz="3200" b="1" dirty="0" smtClean="0">
                <a:solidFill>
                  <a:schemeClr val="accent4">
                    <a:lumMod val="75000"/>
                  </a:schemeClr>
                </a:solidFill>
                <a:latin typeface="Lucida Console"/>
                <a:cs typeface="Lucida Console"/>
              </a:rPr>
              <a:t>  </a:t>
            </a:r>
            <a:r>
              <a:rPr lang="en-US" sz="3200" b="1" dirty="0" smtClean="0">
                <a:solidFill>
                  <a:schemeClr val="accent4">
                    <a:lumMod val="75000"/>
                  </a:schemeClr>
                </a:solidFill>
                <a:latin typeface="+mn-lt"/>
                <a:cs typeface="Lucida Console"/>
              </a:rPr>
              <a:t> </a:t>
            </a:r>
            <a:r>
              <a:rPr lang="en-US" sz="3200" b="1" dirty="0" smtClean="0">
                <a:solidFill>
                  <a:srgbClr val="FFFF00"/>
                </a:solidFill>
                <a:latin typeface="+mn-lt"/>
                <a:cs typeface="Lucida Console"/>
              </a:rPr>
              <a:t>Engagement</a:t>
            </a:r>
            <a:r>
              <a:rPr lang="en-US" sz="3200" dirty="0" smtClean="0">
                <a:solidFill>
                  <a:srgbClr val="FFFF00"/>
                </a:solidFill>
                <a:latin typeface="+mn-lt"/>
                <a:cs typeface="Lucida Console"/>
              </a:rPr>
              <a:t> is </a:t>
            </a:r>
            <a:r>
              <a:rPr lang="en-US" sz="3200" b="1" i="1" dirty="0" smtClean="0">
                <a:solidFill>
                  <a:srgbClr val="FFFF00"/>
                </a:solidFill>
                <a:latin typeface="+mn-lt"/>
                <a:cs typeface="Lucida Console"/>
              </a:rPr>
              <a:t>interactivity</a:t>
            </a:r>
          </a:p>
          <a:p>
            <a:pPr marL="0" indent="0">
              <a:buNone/>
            </a:pPr>
            <a:r>
              <a:rPr lang="en-US" sz="3200" dirty="0" smtClean="0">
                <a:solidFill>
                  <a:srgbClr val="FFFFFF"/>
                </a:solidFill>
                <a:latin typeface="+mn-lt"/>
                <a:cs typeface="Lucida Console"/>
              </a:rPr>
              <a:t>What is the most engaging form of goal-oriented interactivity requiring skills growth, path choices &amp; reflection?……</a:t>
            </a:r>
          </a:p>
          <a:p>
            <a:pPr marL="0" indent="0">
              <a:buNone/>
            </a:pPr>
            <a:r>
              <a:rPr lang="en-US" sz="3200" b="1" dirty="0" smtClean="0">
                <a:solidFill>
                  <a:schemeClr val="accent2"/>
                </a:solidFill>
                <a:latin typeface="+mn-lt"/>
                <a:cs typeface="Lucida Console"/>
              </a:rPr>
              <a:t>    </a:t>
            </a:r>
            <a:r>
              <a:rPr lang="en-US" sz="3200" b="1" dirty="0" smtClean="0">
                <a:solidFill>
                  <a:srgbClr val="FF0000"/>
                </a:solidFill>
                <a:latin typeface="+mn-lt"/>
                <a:cs typeface="Lucida Console"/>
              </a:rPr>
              <a:t> …GAMES </a:t>
            </a:r>
            <a:r>
              <a:rPr lang="en-US" sz="3200" b="1" dirty="0" smtClean="0">
                <a:solidFill>
                  <a:srgbClr val="FFFFFF"/>
                </a:solidFill>
                <a:latin typeface="+mn-lt"/>
                <a:cs typeface="Lucida Console"/>
              </a:rPr>
              <a:t>(</a:t>
            </a:r>
            <a:r>
              <a:rPr lang="en-US" sz="3200" dirty="0" smtClean="0">
                <a:solidFill>
                  <a:srgbClr val="FFFFFF"/>
                </a:solidFill>
                <a:latin typeface="+mn-lt"/>
                <a:cs typeface="Lucida Console"/>
              </a:rPr>
              <a:t>of course</a:t>
            </a:r>
            <a:r>
              <a:rPr lang="en-US" sz="3200" b="1" dirty="0" smtClean="0">
                <a:solidFill>
                  <a:srgbClr val="FFFFFF"/>
                </a:solidFill>
                <a:latin typeface="+mn-lt"/>
                <a:cs typeface="Lucida Console"/>
              </a:rPr>
              <a:t>)</a:t>
            </a:r>
          </a:p>
          <a:p>
            <a:pPr marL="0" indent="0">
              <a:buNone/>
            </a:pPr>
            <a:r>
              <a:rPr lang="en-US" sz="3200" dirty="0" smtClean="0">
                <a:solidFill>
                  <a:srgbClr val="FFFFFF"/>
                </a:solidFill>
                <a:latin typeface="+mn-lt"/>
                <a:cs typeface="Lucida Console"/>
              </a:rPr>
              <a:t>So think of this as the </a:t>
            </a:r>
            <a:r>
              <a:rPr lang="en-US" sz="3200" b="1" i="1" dirty="0" smtClean="0">
                <a:solidFill>
                  <a:schemeClr val="accent5"/>
                </a:solidFill>
                <a:latin typeface="+mn-lt"/>
                <a:cs typeface="Lucida Console"/>
              </a:rPr>
              <a:t>“MMORPG” </a:t>
            </a:r>
            <a:r>
              <a:rPr lang="en-US" sz="3200" dirty="0" smtClean="0">
                <a:solidFill>
                  <a:srgbClr val="FFFFFF"/>
                </a:solidFill>
                <a:latin typeface="+mn-lt"/>
                <a:cs typeface="Lucida Console"/>
              </a:rPr>
              <a:t>of law courses (ok, it’s not quite massive…yet)</a:t>
            </a:r>
          </a:p>
          <a:p>
            <a:pPr marL="0" indent="0">
              <a:buNone/>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Wide Latin"/>
                <a:cs typeface="Wide Latin"/>
              </a:rPr>
              <a:t>    World of </a:t>
            </a:r>
          </a:p>
          <a:p>
            <a:pPr marL="0" indent="0">
              <a:buNone/>
            </a:pPr>
            <a:r>
              <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Wide Latin"/>
                <a:cs typeface="Wide Latin"/>
              </a:rPr>
              <a:t>    </a:t>
            </a:r>
            <a:r>
              <a:rPr lang="en-US" sz="4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Wide Latin"/>
                <a:cs typeface="Wide Latin"/>
              </a:rPr>
              <a:t>LawyerCraft</a:t>
            </a:r>
            <a:endParaRPr lang="en-US"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Wide Latin"/>
              <a:cs typeface="Wide Latin"/>
            </a:endParaRPr>
          </a:p>
          <a:p>
            <a:endParaRPr lang="en-US" dirty="0" smtClean="0">
              <a:solidFill>
                <a:schemeClr val="tx1"/>
              </a:solidFill>
              <a:latin typeface="Wide Latin"/>
              <a:cs typeface="Wide Latin"/>
            </a:endParaRPr>
          </a:p>
          <a:p>
            <a:endParaRPr lang="en-US" dirty="0"/>
          </a:p>
          <a:p>
            <a:pPr marL="0" indent="0">
              <a:buNone/>
            </a:pPr>
            <a:endParaRPr lang="en-US" dirty="0"/>
          </a:p>
        </p:txBody>
      </p:sp>
    </p:spTree>
    <p:extLst>
      <p:ext uri="{BB962C8B-B14F-4D97-AF65-F5344CB8AC3E}">
        <p14:creationId xmlns:p14="http://schemas.microsoft.com/office/powerpoint/2010/main" val="3651721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3845"/>
          </a:xfrm>
        </p:spPr>
        <p:txBody>
          <a:bodyPr>
            <a:normAutofit fontScale="90000"/>
          </a:bodyPr>
          <a:lstStyle/>
          <a:p>
            <a:r>
              <a:rPr lang="en-US" b="1" i="1" dirty="0" smtClean="0">
                <a:solidFill>
                  <a:srgbClr val="558ED5"/>
                </a:solidFill>
              </a:rPr>
              <a:t>  </a:t>
            </a:r>
            <a:r>
              <a:rPr lang="en-US" sz="5400" b="1" dirty="0" smtClean="0">
                <a:solidFill>
                  <a:srgbClr val="FFFF00"/>
                </a:solidFill>
                <a:latin typeface="+mn-lt"/>
              </a:rPr>
              <a:t>Meaning what exactly?…</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063845"/>
            <a:ext cx="8606744" cy="4662289"/>
          </a:xfrm>
        </p:spPr>
        <p:txBody>
          <a:bodyPr>
            <a:normAutofit/>
          </a:bodyPr>
          <a:lstStyle/>
          <a:p>
            <a:pPr marL="0" indent="0">
              <a:buNone/>
            </a:pPr>
            <a:r>
              <a:rPr lang="en-US" sz="2800" dirty="0" smtClean="0">
                <a:solidFill>
                  <a:schemeClr val="bg1"/>
                </a:solidFill>
                <a:latin typeface="+mn-lt"/>
                <a:cs typeface="Lucida Console"/>
              </a:rPr>
              <a:t>* “</a:t>
            </a:r>
            <a:r>
              <a:rPr lang="en-US" sz="2800" b="1" i="1" dirty="0" smtClean="0">
                <a:solidFill>
                  <a:schemeClr val="bg1"/>
                </a:solidFill>
                <a:latin typeface="+mn-lt"/>
                <a:cs typeface="Lucida Console"/>
              </a:rPr>
              <a:t>Quest</a:t>
            </a:r>
            <a:r>
              <a:rPr lang="en-US" sz="2800" dirty="0" smtClean="0">
                <a:solidFill>
                  <a:schemeClr val="bg1"/>
                </a:solidFill>
                <a:latin typeface="+mn-lt"/>
                <a:cs typeface="Lucida Console"/>
              </a:rPr>
              <a:t>” = </a:t>
            </a:r>
            <a:r>
              <a:rPr lang="en-US" sz="2800" dirty="0" smtClean="0">
                <a:solidFill>
                  <a:srgbClr val="FFFF00"/>
                </a:solidFill>
                <a:latin typeface="+mn-lt"/>
                <a:cs typeface="Lucida Console"/>
              </a:rPr>
              <a:t>Great paper</a:t>
            </a:r>
            <a:r>
              <a:rPr lang="en-US" sz="2800" dirty="0" smtClean="0">
                <a:solidFill>
                  <a:schemeClr val="bg1"/>
                </a:solidFill>
                <a:latin typeface="+mn-lt"/>
                <a:cs typeface="Lucida Console"/>
              </a:rPr>
              <a:t>, great contributions</a:t>
            </a:r>
          </a:p>
          <a:p>
            <a:pPr marL="0" indent="0">
              <a:buNone/>
            </a:pPr>
            <a:r>
              <a:rPr lang="en-US" sz="2800" dirty="0" smtClean="0">
                <a:solidFill>
                  <a:schemeClr val="bg1"/>
                </a:solidFill>
                <a:latin typeface="+mn-lt"/>
                <a:cs typeface="Lucida Console"/>
              </a:rPr>
              <a:t>* “</a:t>
            </a:r>
            <a:r>
              <a:rPr lang="en-US" sz="2800" b="1" i="1" dirty="0" smtClean="0">
                <a:solidFill>
                  <a:schemeClr val="bg1"/>
                </a:solidFill>
                <a:latin typeface="+mn-lt"/>
                <a:cs typeface="Lucida Console"/>
              </a:rPr>
              <a:t>Open World</a:t>
            </a:r>
            <a:r>
              <a:rPr lang="en-US" sz="2800" dirty="0" smtClean="0">
                <a:solidFill>
                  <a:schemeClr val="bg1"/>
                </a:solidFill>
                <a:latin typeface="+mn-lt"/>
                <a:cs typeface="Lucida Console"/>
              </a:rPr>
              <a:t>” = Vast terrain to be explored and navigated in your own way &amp; on your unique </a:t>
            </a:r>
            <a:r>
              <a:rPr lang="en-US" sz="2800" dirty="0" smtClean="0">
                <a:solidFill>
                  <a:srgbClr val="FFFF00"/>
                </a:solidFill>
                <a:latin typeface="+mn-lt"/>
                <a:cs typeface="Lucida Console"/>
              </a:rPr>
              <a:t>(</a:t>
            </a:r>
            <a:r>
              <a:rPr lang="en-US" sz="2800" b="1" i="1" dirty="0">
                <a:solidFill>
                  <a:srgbClr val="FFFF00"/>
                </a:solidFill>
                <a:latin typeface="+mn-lt"/>
                <a:cs typeface="Lucida Console"/>
              </a:rPr>
              <a:t>non-linear</a:t>
            </a:r>
            <a:r>
              <a:rPr lang="en-US" sz="2800" dirty="0" smtClean="0">
                <a:solidFill>
                  <a:srgbClr val="FFFF00"/>
                </a:solidFill>
                <a:latin typeface="+mn-lt"/>
                <a:cs typeface="Lucida Console"/>
              </a:rPr>
              <a:t>) path </a:t>
            </a:r>
          </a:p>
          <a:p>
            <a:pPr marL="0" indent="0">
              <a:buNone/>
            </a:pPr>
            <a:r>
              <a:rPr lang="en-US" sz="2800" dirty="0" smtClean="0">
                <a:solidFill>
                  <a:schemeClr val="bg1"/>
                </a:solidFill>
                <a:latin typeface="+mn-lt"/>
                <a:cs typeface="Lucida Console"/>
              </a:rPr>
              <a:t>* Can be played from a </a:t>
            </a:r>
            <a:r>
              <a:rPr lang="en-US" sz="2800" dirty="0" smtClean="0">
                <a:solidFill>
                  <a:srgbClr val="FFFF00"/>
                </a:solidFill>
                <a:latin typeface="+mn-lt"/>
                <a:cs typeface="Lucida Console"/>
              </a:rPr>
              <a:t>“</a:t>
            </a:r>
            <a:r>
              <a:rPr lang="en-US" sz="2800" b="1" i="1" dirty="0" smtClean="0">
                <a:solidFill>
                  <a:srgbClr val="FFFF00"/>
                </a:solidFill>
                <a:latin typeface="+mn-lt"/>
                <a:cs typeface="Lucida Console"/>
              </a:rPr>
              <a:t>1</a:t>
            </a:r>
            <a:r>
              <a:rPr lang="en-US" sz="2800" b="1" i="1" baseline="30000" dirty="0" smtClean="0">
                <a:solidFill>
                  <a:srgbClr val="FFFF00"/>
                </a:solidFill>
                <a:latin typeface="+mn-lt"/>
                <a:cs typeface="Lucida Console"/>
              </a:rPr>
              <a:t>st</a:t>
            </a:r>
            <a:r>
              <a:rPr lang="en-US" sz="2800" b="1" i="1" dirty="0" smtClean="0">
                <a:solidFill>
                  <a:srgbClr val="FFFF00"/>
                </a:solidFill>
                <a:latin typeface="+mn-lt"/>
                <a:cs typeface="Lucida Console"/>
              </a:rPr>
              <a:t>  or 3</a:t>
            </a:r>
            <a:r>
              <a:rPr lang="en-US" sz="2800" b="1" i="1" baseline="30000" dirty="0" smtClean="0">
                <a:solidFill>
                  <a:srgbClr val="FFFF00"/>
                </a:solidFill>
                <a:latin typeface="+mn-lt"/>
                <a:cs typeface="Lucida Console"/>
              </a:rPr>
              <a:t>rd</a:t>
            </a:r>
            <a:r>
              <a:rPr lang="en-US" sz="2800" b="1" i="1" dirty="0" smtClean="0">
                <a:solidFill>
                  <a:srgbClr val="FFFF00"/>
                </a:solidFill>
                <a:latin typeface="+mn-lt"/>
                <a:cs typeface="Lucida Console"/>
              </a:rPr>
              <a:t> person</a:t>
            </a:r>
            <a:r>
              <a:rPr lang="en-US" sz="2800" dirty="0" smtClean="0">
                <a:solidFill>
                  <a:srgbClr val="FFFF00"/>
                </a:solidFill>
                <a:latin typeface="+mn-lt"/>
                <a:cs typeface="Lucida Console"/>
              </a:rPr>
              <a:t>” </a:t>
            </a:r>
            <a:r>
              <a:rPr lang="en-US" sz="2800" dirty="0" smtClean="0">
                <a:solidFill>
                  <a:schemeClr val="bg1"/>
                </a:solidFill>
                <a:latin typeface="+mn-lt"/>
                <a:cs typeface="Lucida Console"/>
              </a:rPr>
              <a:t>perspective</a:t>
            </a:r>
          </a:p>
          <a:p>
            <a:pPr marL="0" indent="0">
              <a:buNone/>
            </a:pPr>
            <a:r>
              <a:rPr lang="en-US" sz="2800" dirty="0" smtClean="0">
                <a:solidFill>
                  <a:schemeClr val="bg1"/>
                </a:solidFill>
                <a:latin typeface="+mn-lt"/>
                <a:cs typeface="Lucida Console"/>
              </a:rPr>
              <a:t>* Provide tools for </a:t>
            </a:r>
            <a:r>
              <a:rPr lang="en-US" sz="2800" dirty="0" smtClean="0">
                <a:solidFill>
                  <a:srgbClr val="FFFF00"/>
                </a:solidFill>
                <a:latin typeface="+mn-lt"/>
                <a:cs typeface="Lucida Console"/>
              </a:rPr>
              <a:t>“</a:t>
            </a:r>
            <a:r>
              <a:rPr lang="en-US" sz="2800" b="1" i="1" dirty="0" smtClean="0">
                <a:solidFill>
                  <a:srgbClr val="FFFF00"/>
                </a:solidFill>
                <a:latin typeface="+mn-lt"/>
                <a:cs typeface="Lucida Console"/>
              </a:rPr>
              <a:t>user generated content</a:t>
            </a:r>
            <a:r>
              <a:rPr lang="en-US" sz="2800" dirty="0" smtClean="0">
                <a:solidFill>
                  <a:srgbClr val="FFFF00"/>
                </a:solidFill>
                <a:latin typeface="+mn-lt"/>
                <a:cs typeface="Lucida Console"/>
              </a:rPr>
              <a:t>”</a:t>
            </a:r>
          </a:p>
          <a:p>
            <a:pPr marL="0" indent="0">
              <a:buNone/>
            </a:pPr>
            <a:r>
              <a:rPr lang="en-US" sz="2800" dirty="0" smtClean="0">
                <a:solidFill>
                  <a:schemeClr val="bg1"/>
                </a:solidFill>
                <a:latin typeface="+mn-lt"/>
                <a:cs typeface="Lucida Console"/>
              </a:rPr>
              <a:t>* Provide additional </a:t>
            </a:r>
            <a:r>
              <a:rPr lang="en-US" sz="2800" dirty="0" smtClean="0">
                <a:solidFill>
                  <a:srgbClr val="FFFF00"/>
                </a:solidFill>
                <a:latin typeface="+mn-lt"/>
                <a:cs typeface="Lucida Console"/>
              </a:rPr>
              <a:t>“</a:t>
            </a:r>
            <a:r>
              <a:rPr lang="en-US" sz="2800" b="1" i="1" dirty="0" smtClean="0">
                <a:solidFill>
                  <a:srgbClr val="FFFF00"/>
                </a:solidFill>
                <a:latin typeface="+mn-lt"/>
                <a:cs typeface="Lucida Console"/>
              </a:rPr>
              <a:t>downloadable content</a:t>
            </a:r>
            <a:r>
              <a:rPr lang="en-US" sz="2800" dirty="0" smtClean="0">
                <a:solidFill>
                  <a:srgbClr val="FFFF00"/>
                </a:solidFill>
                <a:latin typeface="+mn-lt"/>
                <a:cs typeface="Lucida Console"/>
              </a:rPr>
              <a:t>”</a:t>
            </a:r>
          </a:p>
          <a:p>
            <a:pPr marL="0" indent="0">
              <a:buNone/>
            </a:pPr>
            <a:r>
              <a:rPr lang="en-US" sz="2800" dirty="0" smtClean="0">
                <a:solidFill>
                  <a:schemeClr val="bg1"/>
                </a:solidFill>
                <a:latin typeface="+mn-lt"/>
                <a:cs typeface="Lucida Console"/>
              </a:rPr>
              <a:t>* Encourage </a:t>
            </a:r>
            <a:r>
              <a:rPr lang="en-US" sz="2800" b="1" dirty="0" smtClean="0">
                <a:solidFill>
                  <a:srgbClr val="FFFF00"/>
                </a:solidFill>
                <a:latin typeface="+mn-lt"/>
                <a:cs typeface="Lucida Console"/>
              </a:rPr>
              <a:t>“</a:t>
            </a:r>
            <a:r>
              <a:rPr lang="en-US" sz="2800" b="1" i="1" dirty="0" smtClean="0">
                <a:solidFill>
                  <a:srgbClr val="FFFF00"/>
                </a:solidFill>
                <a:latin typeface="+mn-lt"/>
                <a:cs typeface="Lucida Console"/>
              </a:rPr>
              <a:t>multiplayer</a:t>
            </a:r>
            <a:r>
              <a:rPr lang="en-US" sz="2800" b="1" dirty="0" smtClean="0">
                <a:solidFill>
                  <a:srgbClr val="FFFF00"/>
                </a:solidFill>
                <a:latin typeface="+mn-lt"/>
                <a:cs typeface="Lucida Console"/>
              </a:rPr>
              <a:t>” </a:t>
            </a:r>
            <a:r>
              <a:rPr lang="en-US" sz="2800" dirty="0" smtClean="0">
                <a:solidFill>
                  <a:schemeClr val="bg1"/>
                </a:solidFill>
                <a:latin typeface="+mn-lt"/>
                <a:cs typeface="Lucida Console"/>
              </a:rPr>
              <a:t>engagement</a:t>
            </a:r>
          </a:p>
          <a:p>
            <a:pPr marL="0" indent="0">
              <a:buNone/>
            </a:pPr>
            <a:r>
              <a:rPr lang="en-US" sz="2800" dirty="0" smtClean="0">
                <a:solidFill>
                  <a:schemeClr val="bg1"/>
                </a:solidFill>
                <a:latin typeface="+mn-lt"/>
                <a:cs typeface="Lucida Console"/>
              </a:rPr>
              <a:t>* In other words</a:t>
            </a:r>
            <a:r>
              <a:rPr lang="en-US" sz="2800" dirty="0">
                <a:solidFill>
                  <a:schemeClr val="bg1"/>
                </a:solidFill>
                <a:latin typeface="+mn-lt"/>
                <a:cs typeface="Lucida Console"/>
              </a:rPr>
              <a:t> </a:t>
            </a:r>
            <a:r>
              <a:rPr lang="en-US" sz="2800" b="1" dirty="0" smtClean="0">
                <a:solidFill>
                  <a:schemeClr val="accent2">
                    <a:lumMod val="60000"/>
                    <a:lumOff val="40000"/>
                  </a:schemeClr>
                </a:solidFill>
                <a:latin typeface="+mn-lt"/>
                <a:cs typeface="Lucida Console"/>
              </a:rPr>
              <a:t>Assassin’s Creed IV</a:t>
            </a:r>
            <a:endParaRPr lang="en-US" sz="2800" dirty="0">
              <a:solidFill>
                <a:schemeClr val="accent2">
                  <a:lumMod val="60000"/>
                  <a:lumOff val="40000"/>
                </a:schemeClr>
              </a:solidFill>
              <a:latin typeface="+mn-lt"/>
              <a:cs typeface="Lucida Console"/>
            </a:endParaRPr>
          </a:p>
        </p:txBody>
      </p:sp>
      <p:pic>
        <p:nvPicPr>
          <p:cNvPr id="7" name="Picture 6" descr="Assassin's_Creed_IV_-_Black_Flag_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9286" y="4485589"/>
            <a:ext cx="1276514" cy="1795098"/>
          </a:xfrm>
          <a:prstGeom prst="rect">
            <a:avLst/>
          </a:prstGeom>
        </p:spPr>
      </p:pic>
    </p:spTree>
    <p:extLst>
      <p:ext uri="{BB962C8B-B14F-4D97-AF65-F5344CB8AC3E}">
        <p14:creationId xmlns:p14="http://schemas.microsoft.com/office/powerpoint/2010/main" val="219312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272"/>
            <a:ext cx="8229600" cy="1016000"/>
          </a:xfrm>
        </p:spPr>
        <p:txBody>
          <a:bodyPr/>
          <a:lstStyle/>
          <a:p>
            <a:r>
              <a:rPr lang="en-US" b="1" dirty="0" smtClean="0">
                <a:solidFill>
                  <a:srgbClr val="FFFF00"/>
                </a:solidFill>
                <a:latin typeface="+mn-lt"/>
              </a:rPr>
              <a:t>Irrelevant seeking cred moment</a:t>
            </a:r>
            <a:endParaRPr lang="en-US" b="1" dirty="0">
              <a:solidFill>
                <a:srgbClr val="FFFF00"/>
              </a:solidFill>
              <a:latin typeface="+mn-lt"/>
            </a:endParaRPr>
          </a:p>
        </p:txBody>
      </p:sp>
      <p:sp>
        <p:nvSpPr>
          <p:cNvPr id="3" name="Content Placeholder 2"/>
          <p:cNvSpPr>
            <a:spLocks noGrp="1"/>
          </p:cNvSpPr>
          <p:nvPr>
            <p:ph sz="quarter" idx="10"/>
          </p:nvPr>
        </p:nvSpPr>
        <p:spPr>
          <a:xfrm>
            <a:off x="457200" y="1064272"/>
            <a:ext cx="8229600" cy="4661862"/>
          </a:xfrm>
        </p:spPr>
        <p:txBody>
          <a:bodyPr/>
          <a:lstStyle/>
          <a:p>
            <a:pPr marL="0" indent="0">
              <a:buNone/>
            </a:pPr>
            <a:r>
              <a:rPr lang="en-US" sz="3200" dirty="0" smtClean="0">
                <a:solidFill>
                  <a:schemeClr val="bg1"/>
                </a:solidFill>
                <a:latin typeface="+mn-lt"/>
              </a:rPr>
              <a:t>Fan-boy pilgrimage this summer to </a:t>
            </a:r>
            <a:r>
              <a:rPr lang="en-US" sz="3200" b="1" dirty="0">
                <a:solidFill>
                  <a:srgbClr val="FFFF00"/>
                </a:solidFill>
              </a:rPr>
              <a:t>Monteriggioni, Italy </a:t>
            </a:r>
            <a:r>
              <a:rPr lang="en-US" sz="3200" dirty="0">
                <a:solidFill>
                  <a:schemeClr val="bg1"/>
                </a:solidFill>
              </a:rPr>
              <a:t>(Assassin's Creed 2 &amp; Assassin's Creed: Brotherhood)</a:t>
            </a:r>
            <a:endParaRPr lang="en-US" sz="3200" dirty="0" smtClean="0">
              <a:solidFill>
                <a:schemeClr val="bg1"/>
              </a:solidFill>
              <a:latin typeface="+mn-lt"/>
            </a:endParaRPr>
          </a:p>
          <a:p>
            <a:pPr marL="0" indent="0">
              <a:buNone/>
            </a:pPr>
            <a:endParaRPr lang="en-US" dirty="0"/>
          </a:p>
          <a:p>
            <a:pPr marL="0" indent="0">
              <a:buNone/>
            </a:pPr>
            <a:endParaRPr lang="en-US" dirty="0"/>
          </a:p>
        </p:txBody>
      </p:sp>
      <p:pic>
        <p:nvPicPr>
          <p:cNvPr id="4" name="Content Placeholder 6" descr="IMG_1845.JPG"/>
          <p:cNvPicPr>
            <a:picLocks noChangeAspect="1"/>
          </p:cNvPicPr>
          <p:nvPr/>
        </p:nvPicPr>
        <p:blipFill rotWithShape="1">
          <a:blip r:embed="rId2" cstate="screen">
            <a:extLst>
              <a:ext uri="{28A0092B-C50C-407E-A947-70E740481C1C}">
                <a14:useLocalDpi xmlns:a14="http://schemas.microsoft.com/office/drawing/2010/main"/>
              </a:ext>
            </a:extLst>
          </a:blip>
          <a:srcRect l="-288"/>
          <a:stretch/>
        </p:blipFill>
        <p:spPr>
          <a:xfrm>
            <a:off x="2336002" y="2410471"/>
            <a:ext cx="4430834" cy="3315663"/>
          </a:xfrm>
          <a:prstGeom prst="rect">
            <a:avLst/>
          </a:prstGeom>
          <a:scene3d>
            <a:camera prst="orthographicFront">
              <a:rot lat="10800000" lon="0" rev="0"/>
            </a:camera>
            <a:lightRig rig="threePt" dir="t"/>
          </a:scene3d>
        </p:spPr>
      </p:pic>
      <p:sp>
        <p:nvSpPr>
          <p:cNvPr id="5" name="TextBox 4"/>
          <p:cNvSpPr txBox="1"/>
          <p:nvPr/>
        </p:nvSpPr>
        <p:spPr>
          <a:xfrm>
            <a:off x="457200" y="5726134"/>
            <a:ext cx="1878802" cy="369332"/>
          </a:xfrm>
          <a:prstGeom prst="rect">
            <a:avLst/>
          </a:prstGeom>
          <a:noFill/>
        </p:spPr>
        <p:txBody>
          <a:bodyPr wrap="none" rtlCol="0">
            <a:spAutoFit/>
          </a:bodyPr>
          <a:lstStyle/>
          <a:p>
            <a:r>
              <a:rPr lang="en-US" dirty="0" smtClean="0">
                <a:solidFill>
                  <a:srgbClr val="FFFF00"/>
                </a:solidFill>
              </a:rPr>
              <a:t>August 26, 2015</a:t>
            </a:r>
            <a:endParaRPr lang="en-US" dirty="0">
              <a:solidFill>
                <a:srgbClr val="FFFF00"/>
              </a:solidFill>
            </a:endParaRPr>
          </a:p>
        </p:txBody>
      </p:sp>
    </p:spTree>
    <p:extLst>
      <p:ext uri="{BB962C8B-B14F-4D97-AF65-F5344CB8AC3E}">
        <p14:creationId xmlns:p14="http://schemas.microsoft.com/office/powerpoint/2010/main" val="2262042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246452"/>
            <a:ext cx="8741418" cy="5725269"/>
          </a:xfrm>
        </p:spPr>
        <p:txBody>
          <a:bodyPr>
            <a:normAutofit/>
          </a:bodyPr>
          <a:lstStyle/>
          <a:p>
            <a:pPr marL="0" indent="0">
              <a:buNone/>
            </a:pPr>
            <a:r>
              <a:rPr lang="en-US" sz="4400" dirty="0" smtClean="0">
                <a:solidFill>
                  <a:srgbClr val="FFFF00"/>
                </a:solidFill>
                <a:latin typeface="P22 Typewriter"/>
                <a:cs typeface="P22 Typewriter"/>
              </a:rPr>
              <a:t>Now Back to Our Regularly Scheduled Programming…</a:t>
            </a:r>
            <a:endParaRPr lang="en-US" sz="4400" dirty="0">
              <a:solidFill>
                <a:srgbClr val="FFFF00"/>
              </a:solidFill>
              <a:latin typeface="P22 Typewriter"/>
              <a:cs typeface="P22 Typewriter"/>
            </a:endParaRPr>
          </a:p>
        </p:txBody>
      </p:sp>
      <p:pic>
        <p:nvPicPr>
          <p:cNvPr id="4" name="Content Placeholder 3" descr="file7991274103168.jpg"/>
          <p:cNvPicPr>
            <a:picLocks noChangeAspect="1"/>
          </p:cNvPicPr>
          <p:nvPr/>
        </p:nvPicPr>
        <p:blipFill rotWithShape="1">
          <a:blip r:embed="rId2" cstate="screen">
            <a:extLst>
              <a:ext uri="{28A0092B-C50C-407E-A947-70E740481C1C}">
                <a14:useLocalDpi xmlns:a14="http://schemas.microsoft.com/office/drawing/2010/main"/>
              </a:ext>
            </a:extLst>
          </a:blip>
          <a:srcRect l="-242" r="-124"/>
          <a:stretch/>
        </p:blipFill>
        <p:spPr>
          <a:xfrm>
            <a:off x="1554408" y="1535585"/>
            <a:ext cx="6122856" cy="4331411"/>
          </a:xfrm>
          <a:prstGeom prst="rect">
            <a:avLst/>
          </a:prstGeom>
        </p:spPr>
      </p:pic>
    </p:spTree>
    <p:extLst>
      <p:ext uri="{BB962C8B-B14F-4D97-AF65-F5344CB8AC3E}">
        <p14:creationId xmlns:p14="http://schemas.microsoft.com/office/powerpoint/2010/main" val="36256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272"/>
            <a:ext cx="8686800" cy="1016000"/>
          </a:xfrm>
        </p:spPr>
        <p:txBody>
          <a:bodyPr>
            <a:normAutofit/>
          </a:bodyPr>
          <a:lstStyle/>
          <a:p>
            <a:r>
              <a:rPr lang="en-US" b="1" dirty="0" smtClean="0">
                <a:solidFill>
                  <a:schemeClr val="bg1"/>
                </a:solidFill>
              </a:rPr>
              <a:t>Oh yes…</a:t>
            </a:r>
            <a:r>
              <a:rPr lang="en-US" b="1" dirty="0" smtClean="0">
                <a:solidFill>
                  <a:srgbClr val="FFFF00"/>
                </a:solidFill>
              </a:rPr>
              <a:t>New Pedagogic Goals…</a:t>
            </a:r>
            <a:endParaRPr lang="en-US" b="1" dirty="0">
              <a:solidFill>
                <a:srgbClr val="FFFF00"/>
              </a:solidFill>
            </a:endParaRPr>
          </a:p>
        </p:txBody>
      </p:sp>
      <p:sp>
        <p:nvSpPr>
          <p:cNvPr id="3" name="Content Placeholder 2"/>
          <p:cNvSpPr>
            <a:spLocks noGrp="1"/>
          </p:cNvSpPr>
          <p:nvPr>
            <p:ph sz="quarter" idx="10"/>
          </p:nvPr>
        </p:nvSpPr>
        <p:spPr>
          <a:xfrm>
            <a:off x="457200" y="1064272"/>
            <a:ext cx="8229600" cy="4884836"/>
          </a:xfrm>
        </p:spPr>
        <p:txBody>
          <a:bodyPr>
            <a:normAutofit/>
          </a:bodyPr>
          <a:lstStyle/>
          <a:p>
            <a:pPr marL="0" indent="0">
              <a:buNone/>
            </a:pPr>
            <a:r>
              <a:rPr lang="en-US" sz="4000" dirty="0" smtClean="0">
                <a:solidFill>
                  <a:schemeClr val="bg1"/>
                </a:solidFill>
                <a:latin typeface="+mn-lt"/>
              </a:rPr>
              <a:t>1. Collaborative learning…</a:t>
            </a:r>
            <a:endParaRPr lang="en-US" sz="4000" dirty="0">
              <a:solidFill>
                <a:schemeClr val="bg1"/>
              </a:solidFill>
              <a:latin typeface="+mn-lt"/>
            </a:endParaRPr>
          </a:p>
        </p:txBody>
      </p:sp>
      <p:pic>
        <p:nvPicPr>
          <p:cNvPr id="4" name="Picture 3" descr="Screen Shot 2015-09-09 at 12.04.48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804897"/>
            <a:ext cx="8373664" cy="3955657"/>
          </a:xfrm>
          <a:prstGeom prst="rect">
            <a:avLst/>
          </a:prstGeom>
        </p:spPr>
      </p:pic>
    </p:spTree>
    <p:extLst>
      <p:ext uri="{BB962C8B-B14F-4D97-AF65-F5344CB8AC3E}">
        <p14:creationId xmlns:p14="http://schemas.microsoft.com/office/powerpoint/2010/main" val="3585544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42"/>
            <a:ext cx="8229600" cy="1016000"/>
          </a:xfrm>
        </p:spPr>
        <p:txBody>
          <a:bodyPr/>
          <a:lstStyle/>
          <a:p>
            <a:r>
              <a:rPr lang="en-US" dirty="0" smtClean="0">
                <a:solidFill>
                  <a:srgbClr val="FFFF00"/>
                </a:solidFill>
              </a:rPr>
              <a:t>&amp;…</a:t>
            </a:r>
            <a:endParaRPr lang="en-US" dirty="0">
              <a:solidFill>
                <a:srgbClr val="FFFF00"/>
              </a:solidFill>
            </a:endParaRPr>
          </a:p>
        </p:txBody>
      </p:sp>
      <p:sp>
        <p:nvSpPr>
          <p:cNvPr id="3" name="Content Placeholder 2"/>
          <p:cNvSpPr>
            <a:spLocks noGrp="1"/>
          </p:cNvSpPr>
          <p:nvPr>
            <p:ph sz="quarter" idx="10"/>
          </p:nvPr>
        </p:nvSpPr>
        <p:spPr>
          <a:xfrm>
            <a:off x="457200" y="1168641"/>
            <a:ext cx="8229600" cy="4763071"/>
          </a:xfrm>
        </p:spPr>
        <p:txBody>
          <a:bodyPr>
            <a:normAutofit/>
          </a:bodyPr>
          <a:lstStyle/>
          <a:p>
            <a:pPr marL="0" indent="0">
              <a:buNone/>
            </a:pPr>
            <a:r>
              <a:rPr lang="en-US" sz="4000" dirty="0" smtClean="0">
                <a:solidFill>
                  <a:schemeClr val="bg1"/>
                </a:solidFill>
                <a:latin typeface="+mn-lt"/>
              </a:rPr>
              <a:t>2. Rapid Pro-typing</a:t>
            </a:r>
            <a:endParaRPr lang="en-US" sz="4000" dirty="0">
              <a:solidFill>
                <a:schemeClr val="bg1"/>
              </a:solidFill>
              <a:latin typeface="+mn-lt"/>
            </a:endParaRPr>
          </a:p>
        </p:txBody>
      </p:sp>
      <p:pic>
        <p:nvPicPr>
          <p:cNvPr id="4" name="Picture 3" descr="Screen Shot 2015-09-09 at 12.07.57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975" y="1894488"/>
            <a:ext cx="7956151" cy="3904601"/>
          </a:xfrm>
          <a:prstGeom prst="rect">
            <a:avLst/>
          </a:prstGeom>
        </p:spPr>
      </p:pic>
    </p:spTree>
    <p:extLst>
      <p:ext uri="{BB962C8B-B14F-4D97-AF65-F5344CB8AC3E}">
        <p14:creationId xmlns:p14="http://schemas.microsoft.com/office/powerpoint/2010/main" val="4240976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877"/>
            <a:ext cx="8229600" cy="1016000"/>
          </a:xfrm>
        </p:spPr>
        <p:txBody>
          <a:bodyPr/>
          <a:lstStyle/>
          <a:p>
            <a:r>
              <a:rPr lang="en-US" b="1" dirty="0" smtClean="0">
                <a:solidFill>
                  <a:srgbClr val="FFFF00"/>
                </a:solidFill>
                <a:latin typeface="+mn-lt"/>
              </a:rPr>
              <a:t>     Welcome to…</a:t>
            </a:r>
            <a:endParaRPr lang="en-US" b="1" dirty="0">
              <a:solidFill>
                <a:srgbClr val="FFFF00"/>
              </a:solidFill>
              <a:latin typeface="+mn-lt"/>
            </a:endParaRPr>
          </a:p>
        </p:txBody>
      </p:sp>
      <p:pic>
        <p:nvPicPr>
          <p:cNvPr id="4" name="Content Placeholder 3" descr="Screen Shot 2015-09-09 at 12.11.04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9" r="-379"/>
          <a:stretch/>
        </p:blipFill>
        <p:spPr>
          <a:xfrm>
            <a:off x="1148164" y="1046163"/>
            <a:ext cx="6871591" cy="4851400"/>
          </a:xfrm>
        </p:spPr>
      </p:pic>
    </p:spTree>
    <p:extLst>
      <p:ext uri="{BB962C8B-B14F-4D97-AF65-F5344CB8AC3E}">
        <p14:creationId xmlns:p14="http://schemas.microsoft.com/office/powerpoint/2010/main" val="3680395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mn-lt"/>
              </a:rPr>
              <a:t>DONE IN-CLASS…</a:t>
            </a:r>
            <a:endParaRPr lang="en-US" b="1" dirty="0">
              <a:solidFill>
                <a:srgbClr val="FFFF00"/>
              </a:solidFill>
              <a:latin typeface="+mn-lt"/>
            </a:endParaRPr>
          </a:p>
        </p:txBody>
      </p:sp>
      <p:sp>
        <p:nvSpPr>
          <p:cNvPr id="3" name="Content Placeholder 2"/>
          <p:cNvSpPr>
            <a:spLocks noGrp="1"/>
          </p:cNvSpPr>
          <p:nvPr>
            <p:ph sz="quarter" idx="10"/>
          </p:nvPr>
        </p:nvSpPr>
        <p:spPr/>
        <p:txBody>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r>
              <a:rPr lang="en-US" dirty="0" smtClean="0">
                <a:solidFill>
                  <a:schemeClr val="bg1"/>
                </a:solidFill>
              </a:rPr>
              <a:t>(sigh…)</a:t>
            </a:r>
            <a:endParaRPr lang="en-US" dirty="0">
              <a:solidFill>
                <a:schemeClr val="bg1"/>
              </a:solidFill>
            </a:endParaRPr>
          </a:p>
        </p:txBody>
      </p:sp>
      <p:pic>
        <p:nvPicPr>
          <p:cNvPr id="4" name="Picture 3" descr="Screen Shot 2015-09-09 at 12.19.1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22786" y="3026739"/>
            <a:ext cx="1965606" cy="1310404"/>
          </a:xfrm>
          <a:prstGeom prst="rect">
            <a:avLst/>
          </a:prstGeom>
        </p:spPr>
      </p:pic>
      <p:sp>
        <p:nvSpPr>
          <p:cNvPr id="5" name="TextBox 4"/>
          <p:cNvSpPr txBox="1"/>
          <p:nvPr/>
        </p:nvSpPr>
        <p:spPr>
          <a:xfrm>
            <a:off x="457200" y="5444652"/>
            <a:ext cx="2044851" cy="369332"/>
          </a:xfrm>
          <a:prstGeom prst="rect">
            <a:avLst/>
          </a:prstGeom>
          <a:noFill/>
        </p:spPr>
        <p:txBody>
          <a:bodyPr wrap="none" rtlCol="0">
            <a:spAutoFit/>
          </a:bodyPr>
          <a:lstStyle/>
          <a:p>
            <a:r>
              <a:rPr lang="en-US" dirty="0" smtClean="0">
                <a:solidFill>
                  <a:srgbClr val="FFFF00"/>
                </a:solidFill>
              </a:rPr>
              <a:t>More next week…</a:t>
            </a:r>
            <a:endParaRPr lang="en-US" dirty="0">
              <a:solidFill>
                <a:srgbClr val="FFFF00"/>
              </a:solidFill>
            </a:endParaRPr>
          </a:p>
        </p:txBody>
      </p:sp>
    </p:spTree>
    <p:extLst>
      <p:ext uri="{BB962C8B-B14F-4D97-AF65-F5344CB8AC3E}">
        <p14:creationId xmlns:p14="http://schemas.microsoft.com/office/powerpoint/2010/main" val="4068485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408134"/>
            <a:ext cx="8686800" cy="4318000"/>
          </a:xfrm>
        </p:spPr>
        <p:txBody>
          <a:bodyPr>
            <a:normAutofit/>
          </a:bodyPr>
          <a:lstStyle/>
          <a:p>
            <a:pPr marL="0" indent="0">
              <a:buNone/>
            </a:pPr>
            <a:r>
              <a:rPr lang="en-US" sz="5400" dirty="0">
                <a:solidFill>
                  <a:srgbClr val="FFFFFF"/>
                </a:solidFill>
                <a:latin typeface="+mn-lt"/>
              </a:rPr>
              <a:t>http://</a:t>
            </a:r>
            <a:r>
              <a:rPr lang="en-US" sz="5400" dirty="0" err="1">
                <a:solidFill>
                  <a:srgbClr val="FFFFFF"/>
                </a:solidFill>
                <a:latin typeface="+mn-lt"/>
              </a:rPr>
              <a:t>videogame.law.ubc.ca</a:t>
            </a:r>
            <a:endParaRPr lang="en-US" sz="5400" dirty="0">
              <a:solidFill>
                <a:srgbClr val="FFFFFF"/>
              </a:solidFill>
              <a:latin typeface="+mn-lt"/>
            </a:endParaRPr>
          </a:p>
        </p:txBody>
      </p:sp>
    </p:spTree>
    <p:extLst>
      <p:ext uri="{BB962C8B-B14F-4D97-AF65-F5344CB8AC3E}">
        <p14:creationId xmlns:p14="http://schemas.microsoft.com/office/powerpoint/2010/main" val="1853167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09 at 9.13.55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569" r="323"/>
          <a:stretch/>
        </p:blipFill>
        <p:spPr>
          <a:xfrm>
            <a:off x="1028038" y="617721"/>
            <a:ext cx="7035009" cy="5108413"/>
          </a:xfrm>
        </p:spPr>
      </p:pic>
    </p:spTree>
    <p:extLst>
      <p:ext uri="{BB962C8B-B14F-4D97-AF65-F5344CB8AC3E}">
        <p14:creationId xmlns:p14="http://schemas.microsoft.com/office/powerpoint/2010/main" val="2206723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482"/>
            <a:ext cx="8686800" cy="1016000"/>
          </a:xfrm>
        </p:spPr>
        <p:txBody>
          <a:bodyPr>
            <a:normAutofit fontScale="90000"/>
          </a:bodyPr>
          <a:lstStyle/>
          <a:p>
            <a:r>
              <a:rPr lang="en-US" sz="4800" b="1" dirty="0" smtClean="0">
                <a:solidFill>
                  <a:srgbClr val="FFFF00"/>
                </a:solidFill>
                <a:latin typeface="+mn-lt"/>
              </a:rPr>
              <a:t>Notable </a:t>
            </a:r>
            <a:r>
              <a:rPr lang="en-US" sz="4800" b="1" dirty="0" smtClean="0">
                <a:solidFill>
                  <a:schemeClr val="bg1"/>
                </a:solidFill>
                <a:latin typeface="+mn-lt"/>
              </a:rPr>
              <a:t>(but formative) </a:t>
            </a:r>
            <a:r>
              <a:rPr lang="en-US" sz="4800" b="1" dirty="0" smtClean="0">
                <a:solidFill>
                  <a:srgbClr val="FFFF00"/>
                </a:solidFill>
                <a:latin typeface="+mn-lt"/>
              </a:rPr>
              <a:t>Failure…</a:t>
            </a:r>
            <a:endParaRPr lang="en-US" sz="4800" b="1" dirty="0">
              <a:solidFill>
                <a:srgbClr val="FFFF00"/>
              </a:solidFill>
              <a:latin typeface="+mn-lt"/>
            </a:endParaRPr>
          </a:p>
        </p:txBody>
      </p:sp>
      <p:sp>
        <p:nvSpPr>
          <p:cNvPr id="3" name="Content Placeholder 2"/>
          <p:cNvSpPr>
            <a:spLocks noGrp="1"/>
          </p:cNvSpPr>
          <p:nvPr>
            <p:ph sz="quarter" idx="10"/>
          </p:nvPr>
        </p:nvSpPr>
        <p:spPr/>
        <p:txBody>
          <a:bodyPr/>
          <a:lstStyle/>
          <a:p>
            <a:pPr marL="0" indent="0">
              <a:buNone/>
            </a:pPr>
            <a:r>
              <a:rPr lang="en-US" dirty="0" smtClean="0">
                <a:solidFill>
                  <a:schemeClr val="bg1"/>
                </a:solidFill>
              </a:rPr>
              <a:t>The </a:t>
            </a:r>
            <a:r>
              <a:rPr lang="en-US" dirty="0" err="1" smtClean="0">
                <a:solidFill>
                  <a:srgbClr val="FFFF00"/>
                </a:solidFill>
              </a:rPr>
              <a:t>iTune</a:t>
            </a:r>
            <a:r>
              <a:rPr lang="en-US" dirty="0" smtClean="0">
                <a:solidFill>
                  <a:srgbClr val="FFFF00"/>
                </a:solidFill>
              </a:rPr>
              <a:t> U </a:t>
            </a:r>
            <a:r>
              <a:rPr lang="en-US" dirty="0" smtClean="0">
                <a:solidFill>
                  <a:schemeClr val="bg1"/>
                </a:solidFill>
              </a:rPr>
              <a:t>course that never was…</a:t>
            </a:r>
            <a:endParaRPr lang="en-US" dirty="0">
              <a:solidFill>
                <a:schemeClr val="bg1"/>
              </a:solidFill>
            </a:endParaRPr>
          </a:p>
        </p:txBody>
      </p:sp>
      <p:pic>
        <p:nvPicPr>
          <p:cNvPr id="4" name="Picture 3" descr="imgr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0973" y="2138820"/>
            <a:ext cx="3567731" cy="3567731"/>
          </a:xfrm>
          <a:prstGeom prst="rect">
            <a:avLst/>
          </a:prstGeom>
        </p:spPr>
      </p:pic>
    </p:spTree>
    <p:extLst>
      <p:ext uri="{BB962C8B-B14F-4D97-AF65-F5344CB8AC3E}">
        <p14:creationId xmlns:p14="http://schemas.microsoft.com/office/powerpoint/2010/main" val="110803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6396"/>
            <a:ext cx="8686800" cy="1016000"/>
          </a:xfrm>
        </p:spPr>
        <p:txBody>
          <a:bodyPr>
            <a:noAutofit/>
          </a:bodyPr>
          <a:lstStyle/>
          <a:p>
            <a:r>
              <a:rPr lang="en-US" sz="4400" b="1" dirty="0" smtClean="0">
                <a:solidFill>
                  <a:srgbClr val="FFFF00"/>
                </a:solidFill>
                <a:latin typeface="+mn-lt"/>
              </a:rPr>
              <a:t>And maybe not a failure but…</a:t>
            </a:r>
            <a:endParaRPr lang="en-US" sz="4400" b="1" dirty="0">
              <a:solidFill>
                <a:srgbClr val="FFFF00"/>
              </a:solidFill>
              <a:latin typeface="+mn-lt"/>
            </a:endParaRPr>
          </a:p>
        </p:txBody>
      </p:sp>
      <p:pic>
        <p:nvPicPr>
          <p:cNvPr id="4" name="Content Placeholder 3" descr="Screen Shot 2015-09-09 at 7.51.53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59" r="-1052"/>
          <a:stretch/>
        </p:blipFill>
        <p:spPr>
          <a:xfrm>
            <a:off x="2107814" y="1143000"/>
            <a:ext cx="4972283" cy="4775200"/>
          </a:xfrm>
        </p:spPr>
      </p:pic>
    </p:spTree>
    <p:extLst>
      <p:ext uri="{BB962C8B-B14F-4D97-AF65-F5344CB8AC3E}">
        <p14:creationId xmlns:p14="http://schemas.microsoft.com/office/powerpoint/2010/main" val="3991478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b="1" dirty="0" smtClean="0">
                <a:solidFill>
                  <a:srgbClr val="FFFF00"/>
                </a:solidFill>
              </a:rPr>
              <a:t>Computers Strongly Encouraged…</a:t>
            </a:r>
            <a:endParaRPr lang="en-US" b="1" dirty="0">
              <a:solidFill>
                <a:srgbClr val="FFFF00"/>
              </a:solidFill>
            </a:endParaRPr>
          </a:p>
        </p:txBody>
      </p:sp>
      <p:pic>
        <p:nvPicPr>
          <p:cNvPr id="6" name="Content Placeholder 5" descr="IMG_1206.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03" r="-215"/>
          <a:stretch/>
        </p:blipFill>
        <p:spPr>
          <a:xfrm>
            <a:off x="1510877" y="1016000"/>
            <a:ext cx="6300122" cy="4710134"/>
          </a:xfrm>
        </p:spPr>
      </p:pic>
    </p:spTree>
    <p:extLst>
      <p:ext uri="{BB962C8B-B14F-4D97-AF65-F5344CB8AC3E}">
        <p14:creationId xmlns:p14="http://schemas.microsoft.com/office/powerpoint/2010/main" val="287749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2618"/>
            <a:ext cx="8229600" cy="1016000"/>
          </a:xfrm>
        </p:spPr>
        <p:txBody>
          <a:bodyPr>
            <a:normAutofit/>
          </a:bodyPr>
          <a:lstStyle/>
          <a:p>
            <a:r>
              <a:rPr lang="en-US" sz="4800" b="1" dirty="0" smtClean="0">
                <a:solidFill>
                  <a:srgbClr val="FFFF00"/>
                </a:solidFill>
                <a:latin typeface="+mn-lt"/>
              </a:rPr>
              <a:t>     Lecture Capture</a:t>
            </a:r>
            <a:endParaRPr lang="en-US" sz="4800" b="1" dirty="0">
              <a:solidFill>
                <a:srgbClr val="FFFF00"/>
              </a:solidFill>
              <a:latin typeface="+mn-lt"/>
            </a:endParaRPr>
          </a:p>
        </p:txBody>
      </p:sp>
      <p:pic>
        <p:nvPicPr>
          <p:cNvPr id="5" name="Content Placeholder 4" descr="Screen Shot 2015-09-09 at 8.59.12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017" r="516"/>
          <a:stretch/>
        </p:blipFill>
        <p:spPr>
          <a:xfrm>
            <a:off x="457200" y="1408134"/>
            <a:ext cx="8029158" cy="4318000"/>
          </a:xfrm>
        </p:spPr>
      </p:pic>
    </p:spTree>
    <p:extLst>
      <p:ext uri="{BB962C8B-B14F-4D97-AF65-F5344CB8AC3E}">
        <p14:creationId xmlns:p14="http://schemas.microsoft.com/office/powerpoint/2010/main" val="1681309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940" y="58702"/>
            <a:ext cx="8229600" cy="701188"/>
          </a:xfrm>
        </p:spPr>
        <p:txBody>
          <a:bodyPr>
            <a:normAutofit fontScale="90000"/>
          </a:bodyPr>
          <a:lstStyle/>
          <a:p>
            <a:r>
              <a:rPr lang="en-US" dirty="0" smtClean="0"/>
              <a:t>   </a:t>
            </a:r>
            <a:r>
              <a:rPr lang="en-US" dirty="0" smtClean="0">
                <a:solidFill>
                  <a:schemeClr val="bg1"/>
                </a:solidFill>
              </a:rPr>
              <a:t> </a:t>
            </a:r>
            <a:r>
              <a:rPr lang="en-US" sz="4400" dirty="0" smtClean="0">
                <a:solidFill>
                  <a:srgbClr val="FFFF00"/>
                </a:solidFill>
                <a:latin typeface="+mn-lt"/>
              </a:rPr>
              <a:t>http://</a:t>
            </a:r>
            <a:r>
              <a:rPr lang="en-US" sz="4400" dirty="0" err="1" smtClean="0">
                <a:solidFill>
                  <a:srgbClr val="FFFF00"/>
                </a:solidFill>
                <a:latin typeface="+mn-lt"/>
              </a:rPr>
              <a:t>videogame.law.ubc.ca</a:t>
            </a:r>
            <a:endParaRPr lang="en-US" sz="4400" dirty="0">
              <a:solidFill>
                <a:srgbClr val="FFFF00"/>
              </a:solidFill>
              <a:latin typeface="+mn-lt"/>
            </a:endParaRPr>
          </a:p>
        </p:txBody>
      </p:sp>
      <p:pic>
        <p:nvPicPr>
          <p:cNvPr id="14" name="Content Placeholder 5" descr="Screen Shot 2013-09-03 at 7.11.47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25295" y="838326"/>
            <a:ext cx="3037384" cy="2806673"/>
          </a:xfrm>
          <a:prstGeom prst="rect">
            <a:avLst/>
          </a:prstGeom>
        </p:spPr>
      </p:pic>
      <p:pic>
        <p:nvPicPr>
          <p:cNvPr id="15" name="Content Placeholder 7" descr="Screen Shot 2013-09-03 at 9.01.44 PM.png"/>
          <p:cNvPicPr>
            <a:picLocks noChangeAspect="1"/>
          </p:cNvPicPr>
          <p:nvPr/>
        </p:nvPicPr>
        <p:blipFill rotWithShape="1">
          <a:blip r:embed="rId3" cstate="screen">
            <a:extLst>
              <a:ext uri="{28A0092B-C50C-407E-A947-70E740481C1C}">
                <a14:useLocalDpi xmlns:a14="http://schemas.microsoft.com/office/drawing/2010/main"/>
              </a:ext>
            </a:extLst>
          </a:blip>
          <a:srcRect l="-1501"/>
          <a:stretch/>
        </p:blipFill>
        <p:spPr>
          <a:xfrm>
            <a:off x="6919246" y="759890"/>
            <a:ext cx="1986470" cy="5228182"/>
          </a:xfrm>
          <a:prstGeom prst="rect">
            <a:avLst/>
          </a:prstGeom>
        </p:spPr>
      </p:pic>
      <p:pic>
        <p:nvPicPr>
          <p:cNvPr id="16" name="Content Placeholder 9" descr="Screen Shot 2013-09-03 at 9.09.58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3048" y="3566564"/>
            <a:ext cx="2951276" cy="2386144"/>
          </a:xfrm>
          <a:prstGeom prst="rect">
            <a:avLst/>
          </a:prstGeom>
        </p:spPr>
      </p:pic>
      <p:pic>
        <p:nvPicPr>
          <p:cNvPr id="17" name="Content Placeholder 13" descr="Screen Shot 2013-09-03 at 9.16.54 PM.png"/>
          <p:cNvPicPr>
            <a:picLocks noChangeAspect="1"/>
          </p:cNvPicPr>
          <p:nvPr/>
        </p:nvPicPr>
        <p:blipFill rotWithShape="1">
          <a:blip r:embed="rId5" cstate="screen">
            <a:extLst>
              <a:ext uri="{28A0092B-C50C-407E-A947-70E740481C1C}">
                <a14:useLocalDpi xmlns:a14="http://schemas.microsoft.com/office/drawing/2010/main"/>
              </a:ext>
            </a:extLst>
          </a:blip>
          <a:srcRect l="-518" t="-1" b="-1890"/>
          <a:stretch/>
        </p:blipFill>
        <p:spPr>
          <a:xfrm>
            <a:off x="3484462" y="3735084"/>
            <a:ext cx="2702921" cy="2217624"/>
          </a:xfrm>
          <a:prstGeom prst="rect">
            <a:avLst/>
          </a:prstGeom>
        </p:spPr>
      </p:pic>
      <p:pic>
        <p:nvPicPr>
          <p:cNvPr id="6" name="Content Placeholder 5" descr="Screen Shot 2015-09-09 at 12.17.30 AM.png"/>
          <p:cNvPicPr>
            <a:picLocks noGrp="1" noChangeAspect="1"/>
          </p:cNvPicPr>
          <p:nvPr>
            <p:ph sz="quarter" idx="10"/>
          </p:nvPr>
        </p:nvPicPr>
        <p:blipFill rotWithShape="1">
          <a:blip r:embed="rId6" cstate="screen">
            <a:extLst>
              <a:ext uri="{28A0092B-C50C-407E-A947-70E740481C1C}">
                <a14:useLocalDpi xmlns:a14="http://schemas.microsoft.com/office/drawing/2010/main"/>
              </a:ext>
            </a:extLst>
          </a:blip>
          <a:srcRect l="-181"/>
          <a:stretch/>
        </p:blipFill>
        <p:spPr>
          <a:xfrm>
            <a:off x="444287" y="838326"/>
            <a:ext cx="3040175" cy="2647745"/>
          </a:xfrm>
        </p:spPr>
      </p:pic>
    </p:spTree>
    <p:extLst>
      <p:ext uri="{BB962C8B-B14F-4D97-AF65-F5344CB8AC3E}">
        <p14:creationId xmlns:p14="http://schemas.microsoft.com/office/powerpoint/2010/main" val="22891489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642"/>
            <a:ext cx="8686800" cy="1016000"/>
          </a:xfrm>
        </p:spPr>
        <p:txBody>
          <a:bodyPr>
            <a:normAutofit/>
          </a:bodyPr>
          <a:lstStyle/>
          <a:p>
            <a:r>
              <a:rPr lang="en-US" sz="4800" b="1" dirty="0" smtClean="0">
                <a:solidFill>
                  <a:srgbClr val="FFFF00"/>
                </a:solidFill>
                <a:latin typeface="+mn-lt"/>
              </a:rPr>
              <a:t>“Living” Syllabus is there…</a:t>
            </a:r>
            <a:endParaRPr lang="en-US" sz="4800" b="1" dirty="0">
              <a:solidFill>
                <a:srgbClr val="FFFF00"/>
              </a:solidFill>
              <a:latin typeface="+mn-lt"/>
            </a:endParaRPr>
          </a:p>
        </p:txBody>
      </p:sp>
      <p:pic>
        <p:nvPicPr>
          <p:cNvPr id="4" name="Content Placeholder 3" descr="Screen Shot 2015-09-09 at 1.19.35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7" r="-440"/>
          <a:stretch/>
        </p:blipFill>
        <p:spPr>
          <a:xfrm>
            <a:off x="1826625" y="1168400"/>
            <a:ext cx="5514670" cy="4711700"/>
          </a:xfrm>
        </p:spPr>
      </p:pic>
    </p:spTree>
    <p:extLst>
      <p:ext uri="{BB962C8B-B14F-4D97-AF65-F5344CB8AC3E}">
        <p14:creationId xmlns:p14="http://schemas.microsoft.com/office/powerpoint/2010/main" val="1565722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250" y="18693"/>
            <a:ext cx="7795549" cy="1016000"/>
          </a:xfrm>
        </p:spPr>
        <p:txBody>
          <a:bodyPr>
            <a:normAutofit/>
          </a:bodyPr>
          <a:lstStyle/>
          <a:p>
            <a:r>
              <a:rPr lang="en-US" sz="4800" b="1" dirty="0" smtClean="0">
                <a:solidFill>
                  <a:srgbClr val="FFFF00"/>
                </a:solidFill>
                <a:latin typeface="+mn-lt"/>
              </a:rPr>
              <a:t>Three Tips:</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34693"/>
            <a:ext cx="8686800" cy="4883300"/>
          </a:xfrm>
        </p:spPr>
        <p:txBody>
          <a:bodyPr>
            <a:normAutofit/>
          </a:bodyPr>
          <a:lstStyle/>
          <a:p>
            <a:pPr marL="457200" indent="-457200">
              <a:buAutoNum type="arabicPeriod"/>
            </a:pPr>
            <a:r>
              <a:rPr lang="en-US" sz="3200" dirty="0" smtClean="0">
                <a:solidFill>
                  <a:schemeClr val="bg1"/>
                </a:solidFill>
                <a:latin typeface="+mn-lt"/>
                <a:cs typeface="Lucida Console"/>
              </a:rPr>
              <a:t>Don’t feel your posts have to be perfect. Engaging and engaging others is the key.</a:t>
            </a:r>
          </a:p>
          <a:p>
            <a:pPr marL="457200" indent="-457200">
              <a:buAutoNum type="arabicPeriod"/>
            </a:pPr>
            <a:r>
              <a:rPr lang="en-US" sz="3200" dirty="0" smtClean="0">
                <a:solidFill>
                  <a:schemeClr val="bg1"/>
                </a:solidFill>
                <a:latin typeface="+mn-lt"/>
                <a:cs typeface="Lucida Console"/>
              </a:rPr>
              <a:t>Please tweet #</a:t>
            </a:r>
            <a:r>
              <a:rPr lang="en-US" sz="3200" dirty="0" err="1" smtClean="0">
                <a:solidFill>
                  <a:schemeClr val="bg1"/>
                </a:solidFill>
                <a:latin typeface="+mn-lt"/>
                <a:cs typeface="Lucida Console"/>
              </a:rPr>
              <a:t>ubcvgl</a:t>
            </a:r>
            <a:r>
              <a:rPr lang="en-US" sz="3200" dirty="0" smtClean="0">
                <a:solidFill>
                  <a:schemeClr val="bg1"/>
                </a:solidFill>
                <a:latin typeface="+mn-lt"/>
                <a:cs typeface="Lucida Console"/>
              </a:rPr>
              <a:t> </a:t>
            </a:r>
          </a:p>
          <a:p>
            <a:pPr marL="457200" indent="-457200">
              <a:buAutoNum type="arabicPeriod"/>
            </a:pPr>
            <a:r>
              <a:rPr lang="en-US" sz="3200" dirty="0" smtClean="0">
                <a:solidFill>
                  <a:schemeClr val="bg1"/>
                </a:solidFill>
                <a:latin typeface="+mn-lt"/>
                <a:cs typeface="Lucida Console"/>
              </a:rPr>
              <a:t>You can’t cover all the material – remember “this is an open world game – heed former students advice re News-of-the-Week</a:t>
            </a:r>
            <a:endParaRPr lang="en-US" sz="3200" dirty="0">
              <a:solidFill>
                <a:schemeClr val="bg1"/>
              </a:solidFill>
              <a:latin typeface="+mn-lt"/>
              <a:cs typeface="Lucida Console"/>
            </a:endParaRPr>
          </a:p>
        </p:txBody>
      </p:sp>
      <p:pic>
        <p:nvPicPr>
          <p:cNvPr id="4" name="Picture 3" descr="Screen Shot 2014-09-02 at 9.22.04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933" y="3782433"/>
            <a:ext cx="4368450" cy="2135560"/>
          </a:xfrm>
          <a:prstGeom prst="rect">
            <a:avLst/>
          </a:prstGeom>
        </p:spPr>
      </p:pic>
    </p:spTree>
    <p:extLst>
      <p:ext uri="{BB962C8B-B14F-4D97-AF65-F5344CB8AC3E}">
        <p14:creationId xmlns:p14="http://schemas.microsoft.com/office/powerpoint/2010/main" val="3092020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0590" y="0"/>
            <a:ext cx="6686210" cy="1016000"/>
          </a:xfrm>
        </p:spPr>
        <p:txBody>
          <a:bodyPr/>
          <a:lstStyle/>
          <a:p>
            <a:r>
              <a:rPr lang="en-US" b="1" dirty="0" smtClean="0">
                <a:solidFill>
                  <a:srgbClr val="FFFF00"/>
                </a:solidFill>
                <a:latin typeface="+mn-lt"/>
              </a:rPr>
              <a:t>Real Search…</a:t>
            </a:r>
            <a:endParaRPr lang="en-US" b="1" dirty="0">
              <a:solidFill>
                <a:srgbClr val="FFFF00"/>
              </a:solidFill>
              <a:latin typeface="+mn-lt"/>
            </a:endParaRPr>
          </a:p>
        </p:txBody>
      </p:sp>
      <p:pic>
        <p:nvPicPr>
          <p:cNvPr id="4" name="Content Placeholder 3" descr="Screen Shot 2015-09-09 at 12.27.20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455"/>
          <a:stretch/>
        </p:blipFill>
        <p:spPr>
          <a:xfrm>
            <a:off x="2000590" y="971972"/>
            <a:ext cx="5114551" cy="4274384"/>
          </a:xfrm>
        </p:spPr>
      </p:pic>
      <p:pic>
        <p:nvPicPr>
          <p:cNvPr id="5" name="Picture 4" descr="Screen Shot 2015-09-09 at 12.59.4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30011" y="5413208"/>
            <a:ext cx="3213100" cy="723900"/>
          </a:xfrm>
          <a:prstGeom prst="rect">
            <a:avLst/>
          </a:prstGeom>
        </p:spPr>
      </p:pic>
    </p:spTree>
    <p:extLst>
      <p:ext uri="{BB962C8B-B14F-4D97-AF65-F5344CB8AC3E}">
        <p14:creationId xmlns:p14="http://schemas.microsoft.com/office/powerpoint/2010/main" val="266650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09 at 12.15.04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320" t="-1" r="-1439" b="-3552"/>
          <a:stretch/>
        </p:blipFill>
        <p:spPr>
          <a:xfrm>
            <a:off x="2261536" y="113579"/>
            <a:ext cx="4845535" cy="5765949"/>
          </a:xfrm>
        </p:spPr>
      </p:pic>
    </p:spTree>
    <p:extLst>
      <p:ext uri="{BB962C8B-B14F-4D97-AF65-F5344CB8AC3E}">
        <p14:creationId xmlns:p14="http://schemas.microsoft.com/office/powerpoint/2010/main" val="1649642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43359"/>
          </a:xfrm>
        </p:spPr>
        <p:txBody>
          <a:bodyPr>
            <a:noAutofit/>
          </a:bodyPr>
          <a:lstStyle/>
          <a:p>
            <a:r>
              <a:rPr lang="en-US" b="1" dirty="0" smtClean="0">
                <a:latin typeface="+mn-lt"/>
              </a:rPr>
              <a:t/>
            </a:r>
            <a:br>
              <a:rPr lang="en-US" b="1" dirty="0" smtClean="0">
                <a:latin typeface="+mn-lt"/>
              </a:rPr>
            </a:br>
            <a:r>
              <a:rPr lang="en-US" b="1" dirty="0" smtClean="0">
                <a:solidFill>
                  <a:srgbClr val="FFFF00"/>
                </a:solidFill>
                <a:latin typeface="+mn-lt"/>
              </a:rPr>
              <a:t>For </a:t>
            </a:r>
            <a:r>
              <a:rPr lang="en-CA" b="1" dirty="0">
                <a:solidFill>
                  <a:srgbClr val="FFFF00"/>
                </a:solidFill>
                <a:latin typeface="+mn-lt"/>
              </a:rPr>
              <a:t>full privileges on </a:t>
            </a:r>
            <a:r>
              <a:rPr lang="en-CA" b="1" dirty="0" smtClean="0">
                <a:solidFill>
                  <a:srgbClr val="FFFF00"/>
                </a:solidFill>
                <a:latin typeface="+mn-lt"/>
              </a:rPr>
              <a:t>the website </a:t>
            </a:r>
            <a:r>
              <a:rPr lang="en-CA" b="1" dirty="0">
                <a:latin typeface="+mn-lt"/>
              </a:rPr>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457200" y="1143359"/>
            <a:ext cx="8686800" cy="4858558"/>
          </a:xfrm>
        </p:spPr>
        <p:txBody>
          <a:bodyPr>
            <a:normAutofit lnSpcReduction="10000"/>
          </a:bodyPr>
          <a:lstStyle/>
          <a:p>
            <a:pPr marL="0" indent="0">
              <a:buNone/>
            </a:pPr>
            <a:r>
              <a:rPr lang="en-CA" sz="3200" dirty="0" smtClean="0">
                <a:solidFill>
                  <a:schemeClr val="bg1"/>
                </a:solidFill>
                <a:latin typeface="+mn-lt"/>
              </a:rPr>
              <a:t>1</a:t>
            </a:r>
            <a:r>
              <a:rPr lang="en-CA" sz="3200" dirty="0">
                <a:solidFill>
                  <a:schemeClr val="bg1"/>
                </a:solidFill>
                <a:latin typeface="+mn-lt"/>
              </a:rPr>
              <a:t>.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 way down the following page will be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r>
              <a:rPr lang="en-CA" sz="3200" dirty="0">
                <a:solidFill>
                  <a:schemeClr val="bg1"/>
                </a:solidFill>
                <a:latin typeface="+mn-lt"/>
              </a:rPr>
              <a:t>3. Send me your </a:t>
            </a:r>
            <a:r>
              <a:rPr lang="en-CA" sz="3200" dirty="0" err="1">
                <a:solidFill>
                  <a:schemeClr val="bg1"/>
                </a:solidFill>
                <a:latin typeface="+mn-lt"/>
              </a:rPr>
              <a:t>WordPress</a:t>
            </a:r>
            <a:r>
              <a:rPr lang="en-CA" sz="3200" dirty="0">
                <a:solidFill>
                  <a:schemeClr val="bg1"/>
                </a:solidFill>
                <a:latin typeface="+mn-lt"/>
              </a:rPr>
              <a:t> email address at </a:t>
            </a:r>
            <a:r>
              <a:rPr lang="en-CA" sz="3200" dirty="0" err="1">
                <a:solidFill>
                  <a:schemeClr val="bg1"/>
                </a:solidFill>
                <a:latin typeface="+mn-lt"/>
              </a:rPr>
              <a:t>jfestinger@telus.net</a:t>
            </a:r>
            <a:r>
              <a:rPr lang="en-CA" sz="3200" dirty="0">
                <a:solidFill>
                  <a:schemeClr val="bg1"/>
                </a:solidFill>
                <a:latin typeface="+mn-lt"/>
              </a:rPr>
              <a:t> or at </a:t>
            </a:r>
            <a:r>
              <a:rPr lang="en-CA" sz="3200" dirty="0" err="1">
                <a:solidFill>
                  <a:schemeClr val="bg1"/>
                </a:solidFill>
                <a:latin typeface="+mn-lt"/>
              </a:rPr>
              <a:t>jon@fblawstrategy.com</a:t>
            </a:r>
            <a:endParaRPr lang="en-CA" sz="3200" dirty="0">
              <a:solidFill>
                <a:schemeClr val="bg1"/>
              </a:solidFill>
              <a:latin typeface="+mn-lt"/>
            </a:endParaRPr>
          </a:p>
          <a:p>
            <a:pPr marL="0" indent="0">
              <a:buNone/>
            </a:pPr>
            <a:r>
              <a:rPr lang="en-CA" sz="3200" dirty="0">
                <a:solidFill>
                  <a:schemeClr val="bg1"/>
                </a:solidFill>
                <a:latin typeface="+mn-lt"/>
              </a:rPr>
              <a:t>4. Then, I will invite you to participate with authoring privileges via your </a:t>
            </a:r>
            <a:r>
              <a:rPr lang="en-CA" sz="3200" dirty="0" err="1">
                <a:solidFill>
                  <a:schemeClr val="bg1"/>
                </a:solidFill>
                <a:latin typeface="+mn-lt"/>
              </a:rPr>
              <a:t>WordPress</a:t>
            </a:r>
            <a:r>
              <a:rPr lang="en-CA" sz="3200" dirty="0">
                <a:solidFill>
                  <a:schemeClr val="bg1"/>
                </a:solidFill>
                <a:latin typeface="+mn-lt"/>
              </a:rPr>
              <a:t> email address.</a:t>
            </a:r>
          </a:p>
          <a:p>
            <a:pPr marL="0" indent="0">
              <a:buNone/>
            </a:pPr>
            <a:endParaRPr lang="en-US" dirty="0"/>
          </a:p>
        </p:txBody>
      </p:sp>
    </p:spTree>
    <p:extLst>
      <p:ext uri="{BB962C8B-B14F-4D97-AF65-F5344CB8AC3E}">
        <p14:creationId xmlns:p14="http://schemas.microsoft.com/office/powerpoint/2010/main" val="457724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09 at 9.12.42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987721" y="624829"/>
            <a:ext cx="7216429" cy="5275918"/>
          </a:xfrm>
        </p:spPr>
      </p:pic>
    </p:spTree>
    <p:extLst>
      <p:ext uri="{BB962C8B-B14F-4D97-AF65-F5344CB8AC3E}">
        <p14:creationId xmlns:p14="http://schemas.microsoft.com/office/powerpoint/2010/main" val="1980462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smtClean="0">
                <a:solidFill>
                  <a:srgbClr val="FFFF00"/>
                </a:solidFill>
                <a:latin typeface="+mn-lt"/>
              </a:rPr>
              <a:t> Why Open?</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015999"/>
            <a:ext cx="8554152" cy="5449909"/>
          </a:xfrm>
        </p:spPr>
        <p:txBody>
          <a:bodyPr>
            <a:normAutofit/>
          </a:bodyPr>
          <a:lstStyle/>
          <a:p>
            <a:r>
              <a:rPr lang="en-CA" dirty="0">
                <a:solidFill>
                  <a:schemeClr val="bg1"/>
                </a:solidFill>
                <a:latin typeface="+mn-lt"/>
                <a:cs typeface="Lucida Console"/>
              </a:rPr>
              <a:t>O</a:t>
            </a:r>
            <a:r>
              <a:rPr lang="en-CA" dirty="0" smtClean="0">
                <a:solidFill>
                  <a:schemeClr val="bg1"/>
                </a:solidFill>
                <a:latin typeface="+mn-lt"/>
                <a:cs typeface="Lucida Console"/>
              </a:rPr>
              <a:t>n</a:t>
            </a:r>
            <a:r>
              <a:rPr lang="en-CA" dirty="0">
                <a:solidFill>
                  <a:schemeClr val="bg1"/>
                </a:solidFill>
                <a:latin typeface="+mn-lt"/>
                <a:cs typeface="Lucida Console"/>
              </a:rPr>
              <a:t>-line </a:t>
            </a:r>
            <a:r>
              <a:rPr lang="en-CA" dirty="0" smtClean="0">
                <a:solidFill>
                  <a:schemeClr val="bg1"/>
                </a:solidFill>
                <a:latin typeface="+mn-lt"/>
                <a:cs typeface="Lucida Console"/>
              </a:rPr>
              <a:t>is an on</a:t>
            </a:r>
            <a:r>
              <a:rPr lang="en-CA" dirty="0">
                <a:solidFill>
                  <a:schemeClr val="bg1"/>
                </a:solidFill>
                <a:latin typeface="+mn-lt"/>
                <a:cs typeface="Lucida Console"/>
              </a:rPr>
              <a:t>-going experiment in creating as much </a:t>
            </a:r>
            <a:r>
              <a:rPr lang="en-CA" dirty="0">
                <a:solidFill>
                  <a:srgbClr val="FFFF00"/>
                </a:solidFill>
                <a:latin typeface="+mn-lt"/>
                <a:cs typeface="Lucida Console"/>
              </a:rPr>
              <a:t>educational engagement </a:t>
            </a:r>
            <a:r>
              <a:rPr lang="en-CA" dirty="0">
                <a:solidFill>
                  <a:schemeClr val="bg1"/>
                </a:solidFill>
                <a:latin typeface="+mn-lt"/>
                <a:cs typeface="Lucida Console"/>
              </a:rPr>
              <a:t>as </a:t>
            </a:r>
            <a:r>
              <a:rPr lang="en-CA" dirty="0" smtClean="0">
                <a:solidFill>
                  <a:schemeClr val="bg1"/>
                </a:solidFill>
                <a:latin typeface="+mn-lt"/>
                <a:cs typeface="Lucida Console"/>
              </a:rPr>
              <a:t>possible. </a:t>
            </a:r>
          </a:p>
          <a:p>
            <a:r>
              <a:rPr lang="en-CA" dirty="0" smtClean="0">
                <a:solidFill>
                  <a:schemeClr val="bg1"/>
                </a:solidFill>
                <a:latin typeface="+mn-lt"/>
                <a:cs typeface="Lucida Console"/>
              </a:rPr>
              <a:t>Open </a:t>
            </a:r>
            <a:r>
              <a:rPr lang="en-CA" dirty="0">
                <a:solidFill>
                  <a:schemeClr val="bg1"/>
                </a:solidFill>
                <a:latin typeface="+mn-lt"/>
                <a:cs typeface="Lucida Console"/>
              </a:rPr>
              <a:t>tools </a:t>
            </a:r>
            <a:r>
              <a:rPr lang="en-CA" dirty="0" smtClean="0">
                <a:solidFill>
                  <a:schemeClr val="bg1"/>
                </a:solidFill>
                <a:latin typeface="+mn-lt"/>
                <a:cs typeface="Lucida Console"/>
              </a:rPr>
              <a:t>= </a:t>
            </a:r>
            <a:r>
              <a:rPr lang="en-CA" dirty="0" smtClean="0">
                <a:solidFill>
                  <a:srgbClr val="FFFF00"/>
                </a:solidFill>
                <a:latin typeface="+mn-lt"/>
                <a:cs typeface="Lucida Console"/>
              </a:rPr>
              <a:t>easier to use</a:t>
            </a:r>
            <a:r>
              <a:rPr lang="en-CA" dirty="0" smtClean="0">
                <a:solidFill>
                  <a:schemeClr val="bg1"/>
                </a:solidFill>
                <a:latin typeface="+mn-lt"/>
                <a:cs typeface="Lucida Console"/>
              </a:rPr>
              <a:t>, </a:t>
            </a:r>
            <a:r>
              <a:rPr lang="en-CA" dirty="0">
                <a:solidFill>
                  <a:schemeClr val="bg1"/>
                </a:solidFill>
                <a:latin typeface="+mn-lt"/>
                <a:cs typeface="Lucida Console"/>
              </a:rPr>
              <a:t>more </a:t>
            </a:r>
            <a:r>
              <a:rPr lang="en-CA" dirty="0" smtClean="0">
                <a:solidFill>
                  <a:schemeClr val="bg1"/>
                </a:solidFill>
                <a:latin typeface="+mn-lt"/>
                <a:cs typeface="Lucida Console"/>
              </a:rPr>
              <a:t>scale-able </a:t>
            </a:r>
            <a:r>
              <a:rPr lang="en-CA" dirty="0">
                <a:solidFill>
                  <a:schemeClr val="bg1"/>
                </a:solidFill>
                <a:latin typeface="+mn-lt"/>
                <a:cs typeface="Lucida Console"/>
              </a:rPr>
              <a:t>with less obsolescence. </a:t>
            </a:r>
          </a:p>
          <a:p>
            <a:r>
              <a:rPr lang="en-CA" dirty="0" smtClean="0">
                <a:solidFill>
                  <a:schemeClr val="bg1"/>
                </a:solidFill>
                <a:latin typeface="+mn-lt"/>
                <a:cs typeface="Lucida Console"/>
              </a:rPr>
              <a:t>Philosophical </a:t>
            </a:r>
            <a:r>
              <a:rPr lang="en-CA" dirty="0">
                <a:solidFill>
                  <a:schemeClr val="bg1"/>
                </a:solidFill>
                <a:latin typeface="+mn-lt"/>
                <a:cs typeface="Lucida Console"/>
              </a:rPr>
              <a:t>advantage of being </a:t>
            </a:r>
            <a:r>
              <a:rPr lang="en-CA" dirty="0">
                <a:solidFill>
                  <a:srgbClr val="FFFF00"/>
                </a:solidFill>
                <a:latin typeface="+mn-lt"/>
                <a:cs typeface="Lucida Console"/>
              </a:rPr>
              <a:t>aligned with values of openness so important to both legal and educational institutions</a:t>
            </a:r>
            <a:r>
              <a:rPr lang="en-CA" dirty="0">
                <a:solidFill>
                  <a:schemeClr val="bg1"/>
                </a:solidFill>
                <a:latin typeface="+mn-lt"/>
                <a:cs typeface="Lucida Console"/>
              </a:rPr>
              <a:t>.</a:t>
            </a:r>
          </a:p>
          <a:p>
            <a:r>
              <a:rPr lang="en-CA" dirty="0">
                <a:solidFill>
                  <a:schemeClr val="bg1"/>
                </a:solidFill>
                <a:latin typeface="+mn-lt"/>
                <a:cs typeface="Lucida Console"/>
              </a:rPr>
              <a:t>N</a:t>
            </a:r>
            <a:r>
              <a:rPr lang="en-CA" dirty="0" smtClean="0">
                <a:solidFill>
                  <a:schemeClr val="bg1"/>
                </a:solidFill>
                <a:latin typeface="+mn-lt"/>
                <a:cs typeface="Lucida Console"/>
              </a:rPr>
              <a:t>aturally </a:t>
            </a:r>
            <a:r>
              <a:rPr lang="en-CA" dirty="0">
                <a:solidFill>
                  <a:schemeClr val="bg1"/>
                </a:solidFill>
                <a:latin typeface="+mn-lt"/>
                <a:cs typeface="Lucida Console"/>
              </a:rPr>
              <a:t>encourages a </a:t>
            </a:r>
            <a:r>
              <a:rPr lang="en-CA" dirty="0">
                <a:solidFill>
                  <a:srgbClr val="FFFF00"/>
                </a:solidFill>
                <a:latin typeface="+mn-lt"/>
                <a:cs typeface="Lucida Console"/>
              </a:rPr>
              <a:t>broader sense of the course</a:t>
            </a:r>
            <a:r>
              <a:rPr lang="en-CA" dirty="0">
                <a:solidFill>
                  <a:schemeClr val="bg1"/>
                </a:solidFill>
                <a:latin typeface="+mn-lt"/>
                <a:cs typeface="Lucida Console"/>
              </a:rPr>
              <a:t> and its subject matter. It also provides the potential to </a:t>
            </a:r>
            <a:r>
              <a:rPr lang="en-CA" dirty="0">
                <a:solidFill>
                  <a:schemeClr val="accent5">
                    <a:lumMod val="40000"/>
                    <a:lumOff val="60000"/>
                  </a:schemeClr>
                </a:solidFill>
                <a:latin typeface="+mn-lt"/>
                <a:cs typeface="Lucida Console"/>
              </a:rPr>
              <a:t>define the course and its educational mission in terms </a:t>
            </a:r>
            <a:r>
              <a:rPr lang="en-CA" dirty="0">
                <a:solidFill>
                  <a:schemeClr val="accent1">
                    <a:lumMod val="40000"/>
                    <a:lumOff val="60000"/>
                  </a:schemeClr>
                </a:solidFill>
                <a:latin typeface="+mn-lt"/>
                <a:cs typeface="Lucida Console"/>
              </a:rPr>
              <a:t>of the community of those interested in it</a:t>
            </a:r>
            <a:r>
              <a:rPr lang="en-CA" dirty="0" smtClean="0">
                <a:solidFill>
                  <a:schemeClr val="bg1"/>
                </a:solidFill>
                <a:latin typeface="+mn-lt"/>
                <a:cs typeface="Lucida Console"/>
              </a:rPr>
              <a:t>.</a:t>
            </a:r>
          </a:p>
          <a:p>
            <a:r>
              <a:rPr lang="en-CA" dirty="0" smtClean="0">
                <a:solidFill>
                  <a:schemeClr val="bg1"/>
                </a:solidFill>
                <a:latin typeface="+mn-lt"/>
                <a:cs typeface="Lucida Console"/>
              </a:rPr>
              <a:t>Creative Commons Attribution License allowing all content to be reused and remixed.</a:t>
            </a:r>
          </a:p>
          <a:p>
            <a:r>
              <a:rPr lang="en-CA" dirty="0" smtClean="0">
                <a:solidFill>
                  <a:schemeClr val="bg1"/>
                </a:solidFill>
                <a:latin typeface="+mn-lt"/>
                <a:cs typeface="Lucida Console"/>
              </a:rPr>
              <a:t>Open </a:t>
            </a:r>
            <a:r>
              <a:rPr lang="en-CA" dirty="0">
                <a:solidFill>
                  <a:schemeClr val="bg1"/>
                </a:solidFill>
                <a:latin typeface="+mn-lt"/>
                <a:cs typeface="Lucida Console"/>
              </a:rPr>
              <a:t>E</a:t>
            </a:r>
            <a:r>
              <a:rPr lang="en-CA" dirty="0" smtClean="0">
                <a:solidFill>
                  <a:schemeClr val="bg1"/>
                </a:solidFill>
                <a:latin typeface="+mn-lt"/>
                <a:cs typeface="Lucida Console"/>
              </a:rPr>
              <a:t>ducational Resource – hopefully encouraging further contributions in the area.</a:t>
            </a:r>
            <a:endParaRPr lang="en-CA" dirty="0">
              <a:solidFill>
                <a:schemeClr val="bg1"/>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3834652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810" y="93760"/>
            <a:ext cx="8550533" cy="1016000"/>
          </a:xfrm>
        </p:spPr>
        <p:txBody>
          <a:bodyPr>
            <a:normAutofit/>
          </a:bodyPr>
          <a:lstStyle/>
          <a:p>
            <a:r>
              <a:rPr lang="en-US" sz="3600" b="1" dirty="0" smtClean="0">
                <a:solidFill>
                  <a:srgbClr val="FFFF00"/>
                </a:solidFill>
                <a:latin typeface="+mn-lt"/>
              </a:rPr>
              <a:t>      Project Oculus </a:t>
            </a:r>
            <a:r>
              <a:rPr lang="en-US" sz="3600" b="1" dirty="0" smtClean="0">
                <a:solidFill>
                  <a:schemeClr val="bg1"/>
                </a:solidFill>
                <a:latin typeface="+mn-lt"/>
              </a:rPr>
              <a:t>2 </a:t>
            </a:r>
            <a:r>
              <a:rPr lang="en-US" sz="3600" b="1" dirty="0" smtClean="0">
                <a:solidFill>
                  <a:srgbClr val="FFFF00"/>
                </a:solidFill>
                <a:latin typeface="+mn-lt"/>
              </a:rPr>
              <a:t>?</a:t>
            </a:r>
            <a:endParaRPr lang="en-US" sz="3600" b="1" dirty="0">
              <a:solidFill>
                <a:srgbClr val="FFFF00"/>
              </a:solidFill>
              <a:latin typeface="+mn-lt"/>
            </a:endParaRPr>
          </a:p>
        </p:txBody>
      </p:sp>
      <p:pic>
        <p:nvPicPr>
          <p:cNvPr id="3" name="Picture 2" descr="IMG_145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4666" y="1109760"/>
            <a:ext cx="6156476" cy="4617357"/>
          </a:xfrm>
          <a:prstGeom prst="rect">
            <a:avLst/>
          </a:prstGeom>
        </p:spPr>
      </p:pic>
    </p:spTree>
    <p:extLst>
      <p:ext uri="{BB962C8B-B14F-4D97-AF65-F5344CB8AC3E}">
        <p14:creationId xmlns:p14="http://schemas.microsoft.com/office/powerpoint/2010/main" val="276053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875958"/>
            <a:ext cx="4038600" cy="4318000"/>
          </a:xfrm>
        </p:spPr>
        <p:txBody>
          <a:bodyPr>
            <a:normAutofit/>
          </a:bodyPr>
          <a:lstStyle/>
          <a:p>
            <a:pPr marL="0" indent="0">
              <a:buNone/>
            </a:pPr>
            <a:r>
              <a:rPr lang="en-US" sz="3600" dirty="0" smtClean="0">
                <a:solidFill>
                  <a:schemeClr val="bg1"/>
                </a:solidFill>
              </a:rPr>
              <a:t>Special Issue of the UBC Law Review on “Digital Media, Video Games, And the Law” available…</a:t>
            </a:r>
          </a:p>
          <a:p>
            <a:pPr marL="0" indent="0">
              <a:buNone/>
            </a:pPr>
            <a:r>
              <a:rPr lang="en-US" sz="2000" dirty="0">
                <a:solidFill>
                  <a:schemeClr val="bg1"/>
                </a:solidFill>
                <a:hlinkClick r:id="rId2"/>
              </a:rPr>
              <a:t>http://ubclawreview.ca/issues/no3sept</a:t>
            </a:r>
            <a:r>
              <a:rPr lang="en-US" sz="2000" dirty="0" smtClean="0">
                <a:solidFill>
                  <a:schemeClr val="bg1"/>
                </a:solidFill>
                <a:hlinkClick r:id="rId2"/>
              </a:rPr>
              <a:t>/</a:t>
            </a:r>
            <a:endParaRPr lang="en-US" sz="2000" dirty="0" smtClean="0">
              <a:solidFill>
                <a:schemeClr val="bg1"/>
              </a:solidFill>
            </a:endParaRPr>
          </a:p>
          <a:p>
            <a:pPr marL="0" indent="0">
              <a:buNone/>
            </a:pPr>
            <a:endParaRPr lang="en-US" sz="2000" dirty="0">
              <a:solidFill>
                <a:schemeClr val="bg1"/>
              </a:solidFill>
            </a:endParaRPr>
          </a:p>
        </p:txBody>
      </p:sp>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rcRect l="-21025" r="-21025"/>
          <a:stretch>
            <a:fillRect/>
          </a:stretch>
        </p:blipFill>
        <p:spPr>
          <a:xfrm>
            <a:off x="5105400" y="875958"/>
            <a:ext cx="4038600" cy="4318000"/>
          </a:xfrm>
        </p:spPr>
      </p:pic>
    </p:spTree>
    <p:extLst>
      <p:ext uri="{BB962C8B-B14F-4D97-AF65-F5344CB8AC3E}">
        <p14:creationId xmlns:p14="http://schemas.microsoft.com/office/powerpoint/2010/main" val="21790304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074700"/>
          </a:xfrm>
        </p:spPr>
        <p:txBody>
          <a:bodyPr/>
          <a:lstStyle/>
          <a:p>
            <a:r>
              <a:rPr lang="en-US" dirty="0" smtClean="0"/>
              <a:t>             </a:t>
            </a:r>
            <a:r>
              <a:rPr lang="en-US" dirty="0" smtClean="0">
                <a:latin typeface="+mn-lt"/>
              </a:rPr>
              <a:t> </a:t>
            </a:r>
            <a:r>
              <a:rPr lang="en-US" dirty="0">
                <a:latin typeface="+mn-lt"/>
              </a:rPr>
              <a:t> </a:t>
            </a:r>
            <a:r>
              <a:rPr lang="en-US" b="1" dirty="0" smtClean="0">
                <a:solidFill>
                  <a:srgbClr val="FFFF00"/>
                </a:solidFill>
                <a:latin typeface="+mn-lt"/>
              </a:rPr>
              <a:t>My Gaming Bio</a:t>
            </a:r>
            <a:endParaRPr lang="en-US" b="1" dirty="0">
              <a:solidFill>
                <a:srgbClr val="FFFF00"/>
              </a:solidFill>
              <a:latin typeface="+mn-lt"/>
            </a:endParaRPr>
          </a:p>
        </p:txBody>
      </p:sp>
      <p:pic>
        <p:nvPicPr>
          <p:cNvPr id="16" name="Content Placeholder 3" descr="Hephaion_Pong_Lesenswert.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567" r="652" b="27678"/>
          <a:stretch/>
        </p:blipFill>
        <p:spPr>
          <a:xfrm>
            <a:off x="161756" y="916305"/>
            <a:ext cx="2274263" cy="1661828"/>
          </a:xfrm>
        </p:spPr>
      </p:pic>
      <p:pic>
        <p:nvPicPr>
          <p:cNvPr id="17" name="Content Placeholder 5" descr="Intellivision-Console-Set.jpg"/>
          <p:cNvPicPr>
            <a:picLocks noChangeAspect="1"/>
          </p:cNvPicPr>
          <p:nvPr/>
        </p:nvPicPr>
        <p:blipFill>
          <a:blip r:embed="rId3" cstate="screen">
            <a:extLst>
              <a:ext uri="{28A0092B-C50C-407E-A947-70E740481C1C}">
                <a14:useLocalDpi xmlns:a14="http://schemas.microsoft.com/office/drawing/2010/main"/>
              </a:ext>
            </a:extLst>
          </a:blip>
          <a:srcRect t="-497" b="-497"/>
          <a:stretch>
            <a:fillRect/>
          </a:stretch>
        </p:blipFill>
        <p:spPr>
          <a:xfrm>
            <a:off x="2545639" y="954905"/>
            <a:ext cx="3093681" cy="1623228"/>
          </a:xfrm>
          <a:prstGeom prst="rect">
            <a:avLst/>
          </a:prstGeom>
        </p:spPr>
      </p:pic>
      <p:pic>
        <p:nvPicPr>
          <p:cNvPr id="18" name="Content Placeholder 7" descr="Sega-Saturn-Console-Set-Mk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9320" y="910662"/>
            <a:ext cx="3047480" cy="1667471"/>
          </a:xfrm>
          <a:prstGeom prst="rect">
            <a:avLst/>
          </a:prstGeom>
        </p:spPr>
      </p:pic>
      <p:pic>
        <p:nvPicPr>
          <p:cNvPr id="19" name="Content Placeholder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43950" y="2819356"/>
            <a:ext cx="3877615" cy="2850458"/>
          </a:xfrm>
          <a:prstGeom prst="rect">
            <a:avLst/>
          </a:prstGeom>
        </p:spPr>
      </p:pic>
      <p:pic>
        <p:nvPicPr>
          <p:cNvPr id="20" name="Content Placeholder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1756" y="2819356"/>
            <a:ext cx="2338492" cy="2749545"/>
          </a:xfrm>
          <a:prstGeom prst="rect">
            <a:avLst/>
          </a:prstGeom>
        </p:spPr>
      </p:pic>
      <p:pic>
        <p:nvPicPr>
          <p:cNvPr id="21" name="Content Placeholder 13"/>
          <p:cNvPicPr>
            <a:picLocks noChangeAspect="1"/>
          </p:cNvPicPr>
          <p:nvPr/>
        </p:nvPicPr>
        <p:blipFill rotWithShape="1">
          <a:blip r:embed="rId7" cstate="screen">
            <a:extLst>
              <a:ext uri="{28A0092B-C50C-407E-A947-70E740481C1C}">
                <a14:useLocalDpi xmlns:a14="http://schemas.microsoft.com/office/drawing/2010/main"/>
              </a:ext>
            </a:extLst>
          </a:blip>
          <a:srcRect t="-1" r="-340"/>
          <a:stretch/>
        </p:blipFill>
        <p:spPr>
          <a:xfrm>
            <a:off x="6938331" y="2732513"/>
            <a:ext cx="1911294" cy="3390023"/>
          </a:xfrm>
          <a:prstGeom prst="rect">
            <a:avLst/>
          </a:prstGeom>
        </p:spPr>
      </p:pic>
    </p:spTree>
    <p:extLst>
      <p:ext uri="{BB962C8B-B14F-4D97-AF65-F5344CB8AC3E}">
        <p14:creationId xmlns:p14="http://schemas.microsoft.com/office/powerpoint/2010/main" val="121682674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65"/>
            <a:ext cx="8686800" cy="1043704"/>
          </a:xfrm>
        </p:spPr>
        <p:txBody>
          <a:bodyPr>
            <a:normAutofit/>
          </a:bodyPr>
          <a:lstStyle/>
          <a:p>
            <a:r>
              <a:rPr lang="en-US" sz="4400" b="1" dirty="0" smtClean="0">
                <a:solidFill>
                  <a:srgbClr val="FFFF00"/>
                </a:solidFill>
                <a:latin typeface="+mn-lt"/>
              </a:rPr>
              <a:t> But now</a:t>
            </a:r>
            <a:r>
              <a:rPr lang="en-US" sz="4400" dirty="0" smtClean="0">
                <a:solidFill>
                  <a:srgbClr val="FFFF00"/>
                </a:solidFill>
                <a:latin typeface="+mn-lt"/>
              </a:rPr>
              <a:t>…</a:t>
            </a:r>
            <a:endParaRPr lang="en-US" sz="4400" dirty="0">
              <a:solidFill>
                <a:srgbClr val="FFFF00"/>
              </a:solidFill>
              <a:latin typeface="+mn-lt"/>
            </a:endParaRPr>
          </a:p>
        </p:txBody>
      </p:sp>
      <p:pic>
        <p:nvPicPr>
          <p:cNvPr id="4" name="Content Placeholder 3" descr="IMG_1944.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573" r="-432"/>
          <a:stretch/>
        </p:blipFill>
        <p:spPr>
          <a:xfrm>
            <a:off x="695856" y="1408134"/>
            <a:ext cx="7741413" cy="4318000"/>
          </a:xfrm>
        </p:spPr>
      </p:pic>
    </p:spTree>
    <p:extLst>
      <p:ext uri="{BB962C8B-B14F-4D97-AF65-F5344CB8AC3E}">
        <p14:creationId xmlns:p14="http://schemas.microsoft.com/office/powerpoint/2010/main" val="2754037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0650" y="13482"/>
            <a:ext cx="8413350" cy="1238962"/>
          </a:xfrm>
        </p:spPr>
        <p:txBody>
          <a:bodyPr>
            <a:noAutofit/>
          </a:bodyPr>
          <a:lstStyle/>
          <a:p>
            <a:r>
              <a:rPr lang="en-US" b="1" dirty="0" smtClean="0">
                <a:solidFill>
                  <a:srgbClr val="FFFF00"/>
                </a:solidFill>
              </a:rPr>
              <a:t>…purely </a:t>
            </a:r>
            <a:r>
              <a:rPr lang="en-US" b="1" dirty="0">
                <a:solidFill>
                  <a:srgbClr val="FFFF00"/>
                </a:solidFill>
              </a:rPr>
              <a:t>as research </a:t>
            </a:r>
            <a:r>
              <a:rPr lang="en-US" b="1" dirty="0" smtClean="0">
                <a:solidFill>
                  <a:srgbClr val="FFFF00"/>
                </a:solidFill>
              </a:rPr>
              <a:t>into </a:t>
            </a:r>
            <a:r>
              <a:rPr lang="en-US" b="1" dirty="0">
                <a:solidFill>
                  <a:srgbClr val="FFFF00"/>
                </a:solidFill>
              </a:rPr>
              <a:t>video </a:t>
            </a:r>
            <a:r>
              <a:rPr lang="en-US" b="1" dirty="0" smtClean="0">
                <a:solidFill>
                  <a:srgbClr val="FFFF00"/>
                </a:solidFill>
              </a:rPr>
              <a:t>  </a:t>
            </a:r>
            <a:br>
              <a:rPr lang="en-US" b="1" dirty="0" smtClean="0">
                <a:solidFill>
                  <a:srgbClr val="FFFF00"/>
                </a:solidFill>
              </a:rPr>
            </a:br>
            <a:r>
              <a:rPr lang="en-US" b="1" dirty="0">
                <a:solidFill>
                  <a:srgbClr val="FFFF00"/>
                </a:solidFill>
              </a:rPr>
              <a:t> </a:t>
            </a:r>
            <a:r>
              <a:rPr lang="en-US" b="1" dirty="0" smtClean="0">
                <a:solidFill>
                  <a:srgbClr val="FFFF00"/>
                </a:solidFill>
              </a:rPr>
              <a:t>  game addiction </a:t>
            </a:r>
            <a:r>
              <a:rPr lang="en-US" dirty="0" smtClean="0">
                <a:solidFill>
                  <a:schemeClr val="bg1"/>
                </a:solidFill>
              </a:rPr>
              <a:t>(of course)</a:t>
            </a:r>
            <a:r>
              <a:rPr lang="en-US" b="1" dirty="0" smtClean="0">
                <a:solidFill>
                  <a:srgbClr val="FFFF00"/>
                </a:solidFill>
              </a:rPr>
              <a:t>…</a:t>
            </a:r>
            <a:endParaRPr lang="en-US" b="1" dirty="0">
              <a:solidFill>
                <a:srgbClr val="FFFF00"/>
              </a:solidFill>
            </a:endParaRPr>
          </a:p>
        </p:txBody>
      </p:sp>
      <p:pic>
        <p:nvPicPr>
          <p:cNvPr id="4" name="Content Placeholder 3" descr="IMG_1941.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1"/>
          <a:stretch/>
        </p:blipFill>
        <p:spPr>
          <a:xfrm>
            <a:off x="730650" y="1408134"/>
            <a:ext cx="7671827" cy="4318000"/>
          </a:xfrm>
        </p:spPr>
      </p:pic>
    </p:spTree>
    <p:extLst>
      <p:ext uri="{BB962C8B-B14F-4D97-AF65-F5344CB8AC3E}">
        <p14:creationId xmlns:p14="http://schemas.microsoft.com/office/powerpoint/2010/main" val="1851209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solidFill>
                  <a:srgbClr val="FFFF00"/>
                </a:solidFill>
                <a:latin typeface="+mn-lt"/>
              </a:rPr>
              <a:t>PS4…</a:t>
            </a:r>
            <a:endParaRPr lang="en-US" sz="4800" b="1" dirty="0">
              <a:solidFill>
                <a:srgbClr val="FFFF00"/>
              </a:solidFill>
              <a:latin typeface="+mn-lt"/>
            </a:endParaRPr>
          </a:p>
        </p:txBody>
      </p:sp>
      <p:pic>
        <p:nvPicPr>
          <p:cNvPr id="4" name="Content Placeholder 3" descr="photo.JPG"/>
          <p:cNvPicPr>
            <a:picLocks noGrp="1" noChangeAspect="1"/>
          </p:cNvPicPr>
          <p:nvPr>
            <p:ph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20973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693"/>
            <a:ext cx="8229600" cy="1016000"/>
          </a:xfrm>
        </p:spPr>
        <p:txBody>
          <a:bodyPr/>
          <a:lstStyle/>
          <a:p>
            <a:r>
              <a:rPr lang="en-US" dirty="0" smtClean="0"/>
              <a:t>    </a:t>
            </a:r>
            <a:r>
              <a:rPr lang="en-US" b="1" dirty="0" smtClean="0">
                <a:latin typeface="+mn-lt"/>
              </a:rPr>
              <a:t> </a:t>
            </a:r>
            <a:r>
              <a:rPr lang="en-US" b="1" dirty="0" smtClean="0">
                <a:solidFill>
                  <a:srgbClr val="FF6600"/>
                </a:solidFill>
                <a:latin typeface="+mn-lt"/>
              </a:rPr>
              <a:t>…From</a:t>
            </a:r>
            <a:r>
              <a:rPr lang="en-US" b="1" dirty="0" smtClean="0">
                <a:latin typeface="+mn-lt"/>
              </a:rPr>
              <a:t> </a:t>
            </a:r>
            <a:r>
              <a:rPr lang="en-US" b="1" i="1" dirty="0" smtClean="0">
                <a:solidFill>
                  <a:schemeClr val="tx2">
                    <a:lumMod val="40000"/>
                    <a:lumOff val="60000"/>
                  </a:schemeClr>
                </a:solidFill>
                <a:latin typeface="+mn-lt"/>
              </a:rPr>
              <a:t>F</a:t>
            </a:r>
            <a:r>
              <a:rPr lang="en-US" b="1" i="1" dirty="0" smtClean="0">
                <a:solidFill>
                  <a:schemeClr val="accent3">
                    <a:lumMod val="75000"/>
                  </a:schemeClr>
                </a:solidFill>
                <a:latin typeface="+mn-lt"/>
              </a:rPr>
              <a:t>o</a:t>
            </a:r>
            <a:r>
              <a:rPr lang="en-US" b="1" i="1" dirty="0" smtClean="0">
                <a:solidFill>
                  <a:schemeClr val="accent2"/>
                </a:solidFill>
                <a:latin typeface="+mn-lt"/>
              </a:rPr>
              <a:t>r</a:t>
            </a:r>
            <a:r>
              <a:rPr lang="en-US" b="1" i="1" dirty="0" smtClean="0">
                <a:solidFill>
                  <a:srgbClr val="4BACC6"/>
                </a:solidFill>
                <a:latin typeface="+mn-lt"/>
              </a:rPr>
              <a:t>m</a:t>
            </a:r>
            <a:r>
              <a:rPr lang="en-US" b="1" dirty="0" smtClean="0">
                <a:latin typeface="+mn-lt"/>
              </a:rPr>
              <a:t> </a:t>
            </a:r>
            <a:r>
              <a:rPr lang="en-US" b="1" dirty="0" smtClean="0">
                <a:solidFill>
                  <a:srgbClr val="FFFF00"/>
                </a:solidFill>
                <a:latin typeface="+mn-lt"/>
              </a:rPr>
              <a:t>to </a:t>
            </a:r>
            <a:r>
              <a:rPr lang="en-US" b="1" dirty="0" smtClean="0">
                <a:solidFill>
                  <a:srgbClr val="FFFF00"/>
                </a:solidFill>
                <a:latin typeface="+mn-lt"/>
                <a:cs typeface="Arial Black"/>
              </a:rPr>
              <a:t>Substance</a:t>
            </a:r>
            <a:endParaRPr lang="en-US" b="1" dirty="0">
              <a:solidFill>
                <a:srgbClr val="FFFF00"/>
              </a:solidFill>
              <a:latin typeface="+mn-lt"/>
              <a:cs typeface="Arial Black"/>
            </a:endParaRPr>
          </a:p>
        </p:txBody>
      </p:sp>
      <p:sp>
        <p:nvSpPr>
          <p:cNvPr id="3" name="Content Placeholder 2"/>
          <p:cNvSpPr>
            <a:spLocks noGrp="1"/>
          </p:cNvSpPr>
          <p:nvPr>
            <p:ph sz="quarter" idx="10"/>
          </p:nvPr>
        </p:nvSpPr>
        <p:spPr>
          <a:xfrm>
            <a:off x="457200" y="1034693"/>
            <a:ext cx="8686800" cy="4873146"/>
          </a:xfrm>
        </p:spPr>
        <p:txBody>
          <a:bodyPr/>
          <a:lstStyle/>
          <a:p>
            <a:r>
              <a:rPr lang="en-US" sz="2800" dirty="0" smtClean="0">
                <a:solidFill>
                  <a:schemeClr val="bg1"/>
                </a:solidFill>
                <a:latin typeface="+mn-lt"/>
                <a:cs typeface="Lucida Console"/>
              </a:rPr>
              <a:t>Is Video </a:t>
            </a:r>
            <a:r>
              <a:rPr lang="en-US" sz="2800" dirty="0">
                <a:solidFill>
                  <a:schemeClr val="bg1"/>
                </a:solidFill>
                <a:latin typeface="+mn-lt"/>
                <a:cs typeface="Lucida Console"/>
              </a:rPr>
              <a:t>Game </a:t>
            </a:r>
            <a:r>
              <a:rPr lang="en-US" sz="2800" dirty="0" smtClean="0">
                <a:solidFill>
                  <a:schemeClr val="bg1"/>
                </a:solidFill>
                <a:latin typeface="+mn-lt"/>
                <a:cs typeface="Lucida Console"/>
              </a:rPr>
              <a:t>Law a Unique </a:t>
            </a:r>
            <a:r>
              <a:rPr lang="en-US" sz="2800" dirty="0">
                <a:solidFill>
                  <a:schemeClr val="bg1"/>
                </a:solidFill>
                <a:latin typeface="+mn-lt"/>
                <a:cs typeface="Lucida Console"/>
              </a:rPr>
              <a:t>area</a:t>
            </a:r>
            <a:r>
              <a:rPr lang="en-US" sz="2800" dirty="0" smtClean="0">
                <a:solidFill>
                  <a:schemeClr val="bg1"/>
                </a:solidFill>
                <a:latin typeface="+mn-lt"/>
                <a:cs typeface="Lucida Console"/>
              </a:rPr>
              <a:t>?</a:t>
            </a:r>
          </a:p>
          <a:p>
            <a:r>
              <a:rPr lang="en-US" sz="2800" i="1" dirty="0" smtClean="0">
                <a:solidFill>
                  <a:schemeClr val="bg1"/>
                </a:solidFill>
                <a:latin typeface="+mn-lt"/>
                <a:cs typeface="Lucida Console"/>
              </a:rPr>
              <a:t>“Law of the Horse” </a:t>
            </a:r>
            <a:r>
              <a:rPr lang="en-US" sz="2800" dirty="0" smtClean="0">
                <a:solidFill>
                  <a:schemeClr val="bg1"/>
                </a:solidFill>
                <a:latin typeface="+mn-lt"/>
                <a:cs typeface="Lucida Console"/>
              </a:rPr>
              <a:t>– Larry </a:t>
            </a:r>
            <a:r>
              <a:rPr lang="en-US" sz="2800" dirty="0" err="1" smtClean="0">
                <a:solidFill>
                  <a:schemeClr val="bg1"/>
                </a:solidFill>
                <a:latin typeface="+mn-lt"/>
                <a:cs typeface="Lucida Console"/>
              </a:rPr>
              <a:t>Lessig</a:t>
            </a:r>
            <a:r>
              <a:rPr lang="en-US" sz="2800" dirty="0" smtClean="0">
                <a:solidFill>
                  <a:schemeClr val="bg1"/>
                </a:solidFill>
                <a:latin typeface="+mn-lt"/>
                <a:cs typeface="Lucida Console"/>
              </a:rPr>
              <a:t> </a:t>
            </a:r>
          </a:p>
          <a:p>
            <a:r>
              <a:rPr lang="en-US" sz="2800" dirty="0" smtClean="0">
                <a:solidFill>
                  <a:schemeClr val="bg1"/>
                </a:solidFill>
                <a:latin typeface="+mn-lt"/>
                <a:cs typeface="Lucida Console"/>
              </a:rPr>
              <a:t>Is Digital </a:t>
            </a:r>
            <a:r>
              <a:rPr lang="en-US" sz="2800" dirty="0">
                <a:solidFill>
                  <a:schemeClr val="bg1"/>
                </a:solidFill>
                <a:latin typeface="+mn-lt"/>
                <a:cs typeface="Lucida Console"/>
              </a:rPr>
              <a:t>Media </a:t>
            </a:r>
            <a:r>
              <a:rPr lang="en-US" sz="2800" dirty="0" smtClean="0">
                <a:solidFill>
                  <a:schemeClr val="bg1"/>
                </a:solidFill>
                <a:latin typeface="+mn-lt"/>
                <a:cs typeface="Lucida Console"/>
              </a:rPr>
              <a:t>catching-</a:t>
            </a:r>
            <a:r>
              <a:rPr lang="en-US" sz="2800" dirty="0">
                <a:solidFill>
                  <a:schemeClr val="bg1"/>
                </a:solidFill>
                <a:latin typeface="+mn-lt"/>
                <a:cs typeface="Lucida Console"/>
              </a:rPr>
              <a:t>up?</a:t>
            </a:r>
          </a:p>
          <a:p>
            <a:r>
              <a:rPr lang="en-US" sz="2800" dirty="0">
                <a:solidFill>
                  <a:schemeClr val="bg1"/>
                </a:solidFill>
                <a:latin typeface="+mn-lt"/>
                <a:cs typeface="Lucida Console"/>
              </a:rPr>
              <a:t>Relationship to </a:t>
            </a:r>
            <a:r>
              <a:rPr lang="en-US" sz="2800" b="1" dirty="0">
                <a:solidFill>
                  <a:srgbClr val="FF6600"/>
                </a:solidFill>
                <a:latin typeface="+mn-lt"/>
                <a:cs typeface="Lucida Console"/>
              </a:rPr>
              <a:t>Media &amp; Entertainment </a:t>
            </a:r>
            <a:r>
              <a:rPr lang="en-US" sz="2800" b="1" dirty="0" smtClean="0">
                <a:solidFill>
                  <a:srgbClr val="FF6600"/>
                </a:solidFill>
                <a:latin typeface="+mn-lt"/>
                <a:cs typeface="Lucida Console"/>
              </a:rPr>
              <a:t>Law</a:t>
            </a:r>
            <a:r>
              <a:rPr lang="en-US" sz="2800" dirty="0" smtClean="0">
                <a:solidFill>
                  <a:srgbClr val="FF6600"/>
                </a:solidFill>
                <a:latin typeface="+mn-lt"/>
                <a:cs typeface="Lucida Console"/>
              </a:rPr>
              <a:t> </a:t>
            </a:r>
            <a:r>
              <a:rPr lang="en-US" sz="2800" dirty="0" smtClean="0">
                <a:solidFill>
                  <a:schemeClr val="bg1"/>
                </a:solidFill>
                <a:latin typeface="+mn-lt"/>
                <a:cs typeface="Lucida Console"/>
              </a:rPr>
              <a:t>? </a:t>
            </a:r>
          </a:p>
          <a:p>
            <a:pPr marL="0" indent="0">
              <a:buNone/>
            </a:pPr>
            <a:r>
              <a:rPr lang="en-US" sz="2800" dirty="0">
                <a:solidFill>
                  <a:schemeClr val="bg1"/>
                </a:solidFill>
                <a:latin typeface="+mn-lt"/>
                <a:cs typeface="Lucida Console"/>
              </a:rPr>
              <a:t> </a:t>
            </a:r>
            <a:r>
              <a:rPr lang="en-US" sz="2800" dirty="0" smtClean="0">
                <a:solidFill>
                  <a:schemeClr val="bg1"/>
                </a:solidFill>
                <a:latin typeface="+mn-lt"/>
                <a:cs typeface="Lucida Console"/>
              </a:rPr>
              <a:t> – Newtonian physics </a:t>
            </a:r>
            <a:r>
              <a:rPr lang="en-US" sz="2800" dirty="0">
                <a:solidFill>
                  <a:schemeClr val="bg1"/>
                </a:solidFill>
                <a:latin typeface="+mn-lt"/>
                <a:cs typeface="Lucida Console"/>
              </a:rPr>
              <a:t>to </a:t>
            </a:r>
            <a:r>
              <a:rPr lang="en-US" sz="2800" dirty="0" smtClean="0">
                <a:solidFill>
                  <a:schemeClr val="bg1"/>
                </a:solidFill>
                <a:latin typeface="+mn-lt"/>
                <a:cs typeface="Lucida Console"/>
              </a:rPr>
              <a:t>“string theory”</a:t>
            </a:r>
          </a:p>
          <a:p>
            <a:endParaRPr lang="en-US" dirty="0"/>
          </a:p>
          <a:p>
            <a:endParaRPr lang="en-US" dirty="0"/>
          </a:p>
        </p:txBody>
      </p:sp>
      <p:pic>
        <p:nvPicPr>
          <p:cNvPr id="4" name="Content Placeholder 3" descr="200px-Calabi-Yau.png"/>
          <p:cNvPicPr>
            <a:picLocks noChangeAspect="1"/>
          </p:cNvPicPr>
          <p:nvPr/>
        </p:nvPicPr>
        <p:blipFill rotWithShape="1">
          <a:blip r:embed="rId2" cstate="screen">
            <a:extLst>
              <a:ext uri="{28A0092B-C50C-407E-A947-70E740481C1C}">
                <a14:useLocalDpi xmlns:a14="http://schemas.microsoft.com/office/drawing/2010/main"/>
              </a:ext>
            </a:extLst>
          </a:blip>
          <a:srcRect l="681" r="-231" b="1882"/>
          <a:stretch/>
        </p:blipFill>
        <p:spPr>
          <a:xfrm>
            <a:off x="5869794" y="3598586"/>
            <a:ext cx="2501967" cy="2465978"/>
          </a:xfrm>
          <a:prstGeom prst="rect">
            <a:avLst/>
          </a:prstGeom>
        </p:spPr>
      </p:pic>
      <p:pic>
        <p:nvPicPr>
          <p:cNvPr id="5" name="Content Placeholder 5" descr="Red_App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5983" y="3780291"/>
            <a:ext cx="2238018" cy="2127548"/>
          </a:xfrm>
          <a:prstGeom prst="rect">
            <a:avLst/>
          </a:prstGeom>
        </p:spPr>
      </p:pic>
    </p:spTree>
    <p:extLst>
      <p:ext uri="{BB962C8B-B14F-4D97-AF65-F5344CB8AC3E}">
        <p14:creationId xmlns:p14="http://schemas.microsoft.com/office/powerpoint/2010/main" val="935946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5502"/>
            <a:ext cx="8229600" cy="1016000"/>
          </a:xfrm>
        </p:spPr>
        <p:txBody>
          <a:bodyPr>
            <a:normAutofit/>
          </a:bodyPr>
          <a:lstStyle/>
          <a:p>
            <a:r>
              <a:rPr lang="en-US" sz="4800" b="1" dirty="0" smtClean="0">
                <a:solidFill>
                  <a:srgbClr val="FFFF00"/>
                </a:solidFill>
              </a:rPr>
              <a:t>   “Constraints”…</a:t>
            </a:r>
            <a:endParaRPr lang="en-US" sz="4800" b="1" dirty="0">
              <a:solidFill>
                <a:srgbClr val="FFFF00"/>
              </a:solidFill>
            </a:endParaRPr>
          </a:p>
        </p:txBody>
      </p:sp>
      <p:pic>
        <p:nvPicPr>
          <p:cNvPr id="4" name="Content Placeholder 3" descr="Screen Shot 2015-09-09 at 9.22.59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32"/>
          <a:stretch/>
        </p:blipFill>
        <p:spPr>
          <a:xfrm>
            <a:off x="1068354" y="1408134"/>
            <a:ext cx="6974536" cy="4318000"/>
          </a:xfrm>
        </p:spPr>
      </p:pic>
    </p:spTree>
    <p:extLst>
      <p:ext uri="{BB962C8B-B14F-4D97-AF65-F5344CB8AC3E}">
        <p14:creationId xmlns:p14="http://schemas.microsoft.com/office/powerpoint/2010/main" val="186169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chemeClr val="bg1"/>
                </a:solidFill>
              </a:rPr>
              <a:t>Guest: </a:t>
            </a:r>
            <a:r>
              <a:rPr lang="en-US" sz="4800" b="1" dirty="0" smtClean="0">
                <a:solidFill>
                  <a:srgbClr val="FFFF00"/>
                </a:solidFill>
              </a:rPr>
              <a:t>Megan Coyle</a:t>
            </a:r>
            <a:endParaRPr lang="en-US" sz="4800" b="1" dirty="0">
              <a:solidFill>
                <a:srgbClr val="FFFF00"/>
              </a:solidFill>
            </a:endParaRPr>
          </a:p>
        </p:txBody>
      </p:sp>
      <p:pic>
        <p:nvPicPr>
          <p:cNvPr id="4" name="Content Placeholder 3" descr="Screen Shot 2015-09-09 at 9.00.57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t="-107" b="-324"/>
          <a:stretch/>
        </p:blipFill>
        <p:spPr>
          <a:xfrm>
            <a:off x="457200" y="1165468"/>
            <a:ext cx="8229600" cy="4557505"/>
          </a:xfrm>
        </p:spPr>
      </p:pic>
    </p:spTree>
    <p:extLst>
      <p:ext uri="{BB962C8B-B14F-4D97-AF65-F5344CB8AC3E}">
        <p14:creationId xmlns:p14="http://schemas.microsoft.com/office/powerpoint/2010/main" val="2518074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726"/>
          </a:xfrm>
        </p:spPr>
        <p:txBody>
          <a:bodyPr>
            <a:normAutofit fontScale="90000"/>
          </a:bodyPr>
          <a:lstStyle/>
          <a:p>
            <a:r>
              <a:rPr lang="en-US" dirty="0" smtClean="0"/>
              <a:t> </a:t>
            </a:r>
            <a:r>
              <a:rPr lang="en-US" sz="5400" b="1" dirty="0" smtClean="0">
                <a:solidFill>
                  <a:srgbClr val="FFFF00"/>
                </a:solidFill>
                <a:latin typeface="+mn-lt"/>
              </a:rPr>
              <a:t>Video Game Leadership</a:t>
            </a:r>
            <a:endParaRPr lang="en-US" sz="5400" b="1" dirty="0">
              <a:solidFill>
                <a:srgbClr val="FFFF00"/>
              </a:solidFill>
              <a:latin typeface="+mn-lt"/>
            </a:endParaRPr>
          </a:p>
        </p:txBody>
      </p:sp>
      <p:sp>
        <p:nvSpPr>
          <p:cNvPr id="3" name="Content Placeholder 2"/>
          <p:cNvSpPr>
            <a:spLocks noGrp="1"/>
          </p:cNvSpPr>
          <p:nvPr>
            <p:ph sz="quarter" idx="10"/>
          </p:nvPr>
        </p:nvSpPr>
        <p:spPr>
          <a:xfrm>
            <a:off x="457199" y="846726"/>
            <a:ext cx="8686801" cy="5272793"/>
          </a:xfrm>
        </p:spPr>
        <p:txBody>
          <a:bodyPr>
            <a:normAutofit lnSpcReduction="10000"/>
          </a:bodyPr>
          <a:lstStyle/>
          <a:p>
            <a:pPr marL="0" indent="0">
              <a:buNone/>
            </a:pPr>
            <a:r>
              <a:rPr lang="en-US" sz="3600" b="1" dirty="0" smtClean="0">
                <a:solidFill>
                  <a:srgbClr val="CCFFCC"/>
                </a:solidFill>
                <a:latin typeface="+mn-lt"/>
                <a:cs typeface="Lucida Console"/>
              </a:rPr>
              <a:t>Firsts &amp; furthers, as well as barriers broken:</a:t>
            </a:r>
          </a:p>
          <a:p>
            <a:r>
              <a:rPr lang="en-US" sz="3600" dirty="0">
                <a:solidFill>
                  <a:schemeClr val="bg1"/>
                </a:solidFill>
                <a:latin typeface="+mn-lt"/>
                <a:cs typeface="Lucida Console"/>
              </a:rPr>
              <a:t>I</a:t>
            </a:r>
            <a:r>
              <a:rPr lang="en-US" sz="3600" dirty="0" smtClean="0">
                <a:solidFill>
                  <a:schemeClr val="bg1"/>
                </a:solidFill>
                <a:latin typeface="+mn-lt"/>
                <a:cs typeface="Lucida Console"/>
              </a:rPr>
              <a:t>nteractivity (multiplayer “</a:t>
            </a:r>
            <a:r>
              <a:rPr lang="en-US" sz="3600" dirty="0" err="1" smtClean="0">
                <a:solidFill>
                  <a:schemeClr val="bg1"/>
                </a:solidFill>
                <a:latin typeface="+mn-lt"/>
                <a:cs typeface="Lucida Console"/>
              </a:rPr>
              <a:t>Spacewar</a:t>
            </a:r>
            <a:r>
              <a:rPr lang="en-US" sz="3600" dirty="0" smtClean="0">
                <a:solidFill>
                  <a:schemeClr val="bg1"/>
                </a:solidFill>
                <a:latin typeface="+mn-lt"/>
                <a:cs typeface="Lucida Console"/>
              </a:rPr>
              <a:t>”)</a:t>
            </a:r>
          </a:p>
          <a:p>
            <a:r>
              <a:rPr lang="en-US" sz="3600" dirty="0" smtClean="0">
                <a:solidFill>
                  <a:schemeClr val="bg1"/>
                </a:solidFill>
                <a:latin typeface="+mn-lt"/>
                <a:cs typeface="Lucida Console"/>
              </a:rPr>
              <a:t>“Control”: mouse, controller, voice-command, </a:t>
            </a:r>
            <a:r>
              <a:rPr lang="en-US" sz="3600" dirty="0" err="1" smtClean="0">
                <a:solidFill>
                  <a:schemeClr val="bg1"/>
                </a:solidFill>
                <a:latin typeface="+mn-lt"/>
                <a:cs typeface="Lucida Console"/>
              </a:rPr>
              <a:t>Kinect</a:t>
            </a:r>
            <a:r>
              <a:rPr lang="en-US" sz="3600" dirty="0" smtClean="0">
                <a:solidFill>
                  <a:schemeClr val="bg1"/>
                </a:solidFill>
                <a:latin typeface="+mn-lt"/>
                <a:cs typeface="Lucida Console"/>
              </a:rPr>
              <a:t>, Google Glass</a:t>
            </a:r>
          </a:p>
          <a:p>
            <a:r>
              <a:rPr lang="en-US" sz="3600" dirty="0" smtClean="0">
                <a:solidFill>
                  <a:srgbClr val="FFFF00"/>
                </a:solidFill>
                <a:latin typeface="+mn-lt"/>
                <a:cs typeface="Lucida Console"/>
              </a:rPr>
              <a:t>Augmented Reality </a:t>
            </a:r>
            <a:r>
              <a:rPr lang="en-US" sz="3600" dirty="0" smtClean="0">
                <a:solidFill>
                  <a:schemeClr val="bg1"/>
                </a:solidFill>
                <a:latin typeface="+mn-lt"/>
                <a:cs typeface="Lucida Console"/>
              </a:rPr>
              <a:t> </a:t>
            </a:r>
          </a:p>
          <a:p>
            <a:r>
              <a:rPr lang="en-US" sz="3600" dirty="0" smtClean="0">
                <a:solidFill>
                  <a:schemeClr val="bg1"/>
                </a:solidFill>
                <a:latin typeface="+mn-lt"/>
                <a:cs typeface="Lucida Console"/>
              </a:rPr>
              <a:t>On-line “community”</a:t>
            </a:r>
          </a:p>
          <a:p>
            <a:r>
              <a:rPr lang="en-US" sz="3600" dirty="0" smtClean="0">
                <a:solidFill>
                  <a:schemeClr val="bg1"/>
                </a:solidFill>
                <a:latin typeface="+mn-lt"/>
                <a:cs typeface="Lucida Console"/>
              </a:rPr>
              <a:t>Social (Media)</a:t>
            </a:r>
          </a:p>
          <a:p>
            <a:r>
              <a:rPr lang="en-US" sz="3600" dirty="0">
                <a:solidFill>
                  <a:schemeClr val="bg1"/>
                </a:solidFill>
                <a:latin typeface="+mn-lt"/>
                <a:cs typeface="Lucida Console"/>
              </a:rPr>
              <a:t>V</a:t>
            </a:r>
            <a:r>
              <a:rPr lang="en-US" sz="3600" dirty="0" smtClean="0">
                <a:solidFill>
                  <a:schemeClr val="bg1"/>
                </a:solidFill>
                <a:latin typeface="+mn-lt"/>
                <a:cs typeface="Lucida Console"/>
              </a:rPr>
              <a:t>oice </a:t>
            </a:r>
            <a:r>
              <a:rPr lang="en-US" sz="3600" dirty="0">
                <a:solidFill>
                  <a:schemeClr val="bg1"/>
                </a:solidFill>
                <a:latin typeface="+mn-lt"/>
                <a:cs typeface="Lucida Console"/>
              </a:rPr>
              <a:t>O</a:t>
            </a:r>
            <a:r>
              <a:rPr lang="en-US" sz="3600" dirty="0" smtClean="0">
                <a:solidFill>
                  <a:schemeClr val="bg1"/>
                </a:solidFill>
                <a:latin typeface="+mn-lt"/>
                <a:cs typeface="Lucida Console"/>
              </a:rPr>
              <a:t>ver IP</a:t>
            </a:r>
          </a:p>
          <a:p>
            <a:r>
              <a:rPr lang="en-US" sz="3600" dirty="0">
                <a:solidFill>
                  <a:schemeClr val="bg1"/>
                </a:solidFill>
                <a:latin typeface="+mn-lt"/>
                <a:cs typeface="Lucida Console"/>
              </a:rPr>
              <a:t>O</a:t>
            </a:r>
            <a:r>
              <a:rPr lang="en-US" sz="3600" dirty="0" smtClean="0">
                <a:solidFill>
                  <a:schemeClr val="bg1"/>
                </a:solidFill>
                <a:latin typeface="+mn-lt"/>
                <a:cs typeface="Lucida Console"/>
              </a:rPr>
              <a:t>pen Worlds</a:t>
            </a:r>
          </a:p>
          <a:p>
            <a:endParaRPr lang="en-US" dirty="0">
              <a:solidFill>
                <a:schemeClr val="accent1">
                  <a:lumMod val="40000"/>
                  <a:lumOff val="60000"/>
                </a:schemeClr>
              </a:solidFill>
              <a:latin typeface="Lucida Console"/>
              <a:cs typeface="Lucida Console"/>
            </a:endParaRPr>
          </a:p>
        </p:txBody>
      </p:sp>
    </p:spTree>
    <p:extLst>
      <p:ext uri="{BB962C8B-B14F-4D97-AF65-F5344CB8AC3E}">
        <p14:creationId xmlns:p14="http://schemas.microsoft.com/office/powerpoint/2010/main" val="283630269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b="1" dirty="0" smtClean="0">
                <a:solidFill>
                  <a:srgbClr val="FFFF00"/>
                </a:solidFill>
                <a:latin typeface="+mn-lt"/>
              </a:rPr>
              <a:t>As well as…</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015999"/>
            <a:ext cx="8229600" cy="4872595"/>
          </a:xfrm>
        </p:spPr>
        <p:txBody>
          <a:bodyPr>
            <a:normAutofit/>
          </a:bodyPr>
          <a:lstStyle/>
          <a:p>
            <a:r>
              <a:rPr lang="en-US" sz="3200" b="1" dirty="0">
                <a:solidFill>
                  <a:schemeClr val="bg1"/>
                </a:solidFill>
                <a:latin typeface="+mn-lt"/>
                <a:cs typeface="Lucida Console"/>
              </a:rPr>
              <a:t>Avatars (zeitgeist, memes, identity &amp; equality)</a:t>
            </a:r>
          </a:p>
          <a:p>
            <a:r>
              <a:rPr lang="en-US" sz="3200" b="1" dirty="0" smtClean="0">
                <a:solidFill>
                  <a:schemeClr val="bg1"/>
                </a:solidFill>
                <a:latin typeface="+mn-lt"/>
                <a:cs typeface="Lucida Console"/>
              </a:rPr>
              <a:t>3D</a:t>
            </a:r>
            <a:endParaRPr lang="en-US" sz="3200" b="1" dirty="0">
              <a:solidFill>
                <a:schemeClr val="bg1"/>
              </a:solidFill>
              <a:latin typeface="+mn-lt"/>
              <a:cs typeface="Lucida Console"/>
            </a:endParaRPr>
          </a:p>
          <a:p>
            <a:r>
              <a:rPr lang="en-US" sz="3200" b="1" dirty="0">
                <a:solidFill>
                  <a:schemeClr val="bg1"/>
                </a:solidFill>
                <a:latin typeface="+mn-lt"/>
                <a:cs typeface="Lucida Console"/>
              </a:rPr>
              <a:t>Portability (handhelds)</a:t>
            </a:r>
          </a:p>
          <a:p>
            <a:r>
              <a:rPr lang="en-US" sz="3200" b="1" dirty="0">
                <a:solidFill>
                  <a:schemeClr val="bg1"/>
                </a:solidFill>
                <a:latin typeface="+mn-lt"/>
                <a:cs typeface="Lucida Console"/>
              </a:rPr>
              <a:t>Micro-transactions</a:t>
            </a:r>
          </a:p>
          <a:p>
            <a:r>
              <a:rPr lang="en-US" sz="3200" b="1" dirty="0">
                <a:solidFill>
                  <a:schemeClr val="bg1"/>
                </a:solidFill>
                <a:latin typeface="+mn-lt"/>
                <a:cs typeface="Lucida Console"/>
              </a:rPr>
              <a:t>Game-</a:t>
            </a:r>
            <a:r>
              <a:rPr lang="en-US" sz="3200" b="1" dirty="0" smtClean="0">
                <a:solidFill>
                  <a:schemeClr val="bg1"/>
                </a:solidFill>
                <a:latin typeface="+mn-lt"/>
                <a:cs typeface="Lucida Console"/>
              </a:rPr>
              <a:t>Jams, </a:t>
            </a:r>
            <a:r>
              <a:rPr lang="en-US" sz="3200" b="1" dirty="0">
                <a:solidFill>
                  <a:schemeClr val="bg1"/>
                </a:solidFill>
                <a:latin typeface="+mn-lt"/>
                <a:cs typeface="Lucida Console"/>
              </a:rPr>
              <a:t>now _____ </a:t>
            </a:r>
            <a:r>
              <a:rPr lang="en-US" sz="3200" b="1" dirty="0" smtClean="0">
                <a:solidFill>
                  <a:schemeClr val="bg1"/>
                </a:solidFill>
                <a:latin typeface="+mn-lt"/>
                <a:cs typeface="Lucida Console"/>
              </a:rPr>
              <a:t>Jams</a:t>
            </a:r>
          </a:p>
          <a:p>
            <a:pPr marL="0" indent="0">
              <a:buNone/>
            </a:pPr>
            <a:r>
              <a:rPr lang="en-US" sz="3200" b="1" dirty="0" smtClean="0">
                <a:solidFill>
                  <a:schemeClr val="bg1"/>
                </a:solidFill>
                <a:latin typeface="+mn-lt"/>
                <a:cs typeface="Lucida Console"/>
              </a:rPr>
              <a:t> </a:t>
            </a:r>
            <a:r>
              <a:rPr lang="en-US" sz="3200" b="1" dirty="0" smtClean="0">
                <a:solidFill>
                  <a:srgbClr val="CCFFCC"/>
                </a:solidFill>
                <a:latin typeface="+mn-lt"/>
                <a:cs typeface="Lucida Console"/>
              </a:rPr>
              <a:t>AND VIRTUAL REALITY</a:t>
            </a:r>
            <a:r>
              <a:rPr lang="en-US" sz="3200" b="1" dirty="0" smtClean="0">
                <a:solidFill>
                  <a:schemeClr val="bg1"/>
                </a:solidFill>
                <a:latin typeface="+mn-lt"/>
                <a:cs typeface="Lucida Console"/>
              </a:rPr>
              <a:t>…</a:t>
            </a:r>
            <a:endParaRPr lang="en-US" sz="3200" b="1" dirty="0">
              <a:solidFill>
                <a:schemeClr val="bg1"/>
              </a:solidFill>
              <a:latin typeface="+mn-lt"/>
              <a:cs typeface="Lucida Console"/>
            </a:endParaRPr>
          </a:p>
        </p:txBody>
      </p:sp>
      <p:pic>
        <p:nvPicPr>
          <p:cNvPr id="4" name="Picture 3" descr="Orlovsky_and_Oculus_Rif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03255" y="3911413"/>
            <a:ext cx="2640745" cy="20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4-09-01 at 4.28.01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7943" y="4548887"/>
            <a:ext cx="2582784" cy="133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845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           Evidence…</a:t>
            </a:r>
            <a:endParaRPr lang="en-US" sz="4400" b="1" dirty="0">
              <a:solidFill>
                <a:srgbClr val="FFFF00"/>
              </a:solidFill>
              <a:latin typeface="+mn-lt"/>
            </a:endParaRPr>
          </a:p>
        </p:txBody>
      </p:sp>
      <p:pic>
        <p:nvPicPr>
          <p:cNvPr id="4" name="Content Placeholder 3" descr="Screen Shot 2015-09-09 at 12.36.40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317" r="-833"/>
          <a:stretch/>
        </p:blipFill>
        <p:spPr>
          <a:xfrm>
            <a:off x="2244140" y="1150938"/>
            <a:ext cx="4679640" cy="4764087"/>
          </a:xfrm>
        </p:spPr>
      </p:pic>
    </p:spTree>
    <p:extLst>
      <p:ext uri="{BB962C8B-B14F-4D97-AF65-F5344CB8AC3E}">
        <p14:creationId xmlns:p14="http://schemas.microsoft.com/office/powerpoint/2010/main" val="2410856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0"/>
            <a:ext cx="8554152" cy="6314405"/>
          </a:xfrm>
        </p:spPr>
        <p:txBody>
          <a:bodyPr>
            <a:normAutofit fontScale="92500" lnSpcReduction="10000"/>
          </a:bodyPr>
          <a:lstStyle/>
          <a:p>
            <a:pPr marL="0" indent="0">
              <a:lnSpc>
                <a:spcPct val="90000"/>
              </a:lnSpc>
              <a:buNone/>
            </a:pPr>
            <a:r>
              <a:rPr lang="en-CA" dirty="0" smtClean="0">
                <a:solidFill>
                  <a:srgbClr val="FFFFFF"/>
                </a:solidFill>
              </a:rPr>
              <a:t>    “As </a:t>
            </a:r>
            <a:r>
              <a:rPr lang="en-CA" dirty="0">
                <a:solidFill>
                  <a:srgbClr val="FFFFFF"/>
                </a:solidFill>
              </a:rPr>
              <a:t>is often the case with copyright and innovation, however, litigants force issues on which policymakers demur, leaving courts to decide whether and how to reconcile old law with new technology. </a:t>
            </a:r>
            <a:r>
              <a:rPr lang="en-CA" dirty="0">
                <a:solidFill>
                  <a:srgbClr val="FFFF00"/>
                </a:solidFill>
              </a:rPr>
              <a:t>In the early 1980s, disputes arose concerning copyrights in electronic video arcade games and their </a:t>
            </a:r>
            <a:r>
              <a:rPr lang="en-CA" dirty="0" err="1">
                <a:solidFill>
                  <a:srgbClr val="FFFF00"/>
                </a:solidFill>
              </a:rPr>
              <a:t>audiovisual</a:t>
            </a:r>
            <a:r>
              <a:rPr lang="en-CA" dirty="0">
                <a:solidFill>
                  <a:srgbClr val="FFFF00"/>
                </a:solidFill>
              </a:rPr>
              <a:t> displays</a:t>
            </a:r>
            <a:r>
              <a:rPr lang="en-CA" dirty="0" smtClean="0">
                <a:solidFill>
                  <a:srgbClr val="FFFF00"/>
                </a:solidFill>
              </a:rPr>
              <a:t>.</a:t>
            </a:r>
            <a:r>
              <a:rPr lang="en-CA" dirty="0" smtClean="0">
                <a:solidFill>
                  <a:srgbClr val="FFFFFF"/>
                </a:solidFill>
              </a:rPr>
              <a:t> </a:t>
            </a:r>
            <a:r>
              <a:rPr lang="en-CA" dirty="0">
                <a:solidFill>
                  <a:srgbClr val="FFFFFF"/>
                </a:solidFill>
              </a:rPr>
              <a:t>In these cases, which almost altogether eschew sustained legal analysis, a number of courts held that game displays are copyrightable by the owner of the copyright in the game program that generates the displays</a:t>
            </a:r>
            <a:r>
              <a:rPr lang="en-CA" dirty="0" smtClean="0">
                <a:solidFill>
                  <a:srgbClr val="FFFFFF"/>
                </a:solidFill>
              </a:rPr>
              <a:t>. </a:t>
            </a:r>
            <a:r>
              <a:rPr lang="en-CA" dirty="0">
                <a:solidFill>
                  <a:srgbClr val="FFFFFF"/>
                </a:solidFill>
              </a:rPr>
              <a:t>Moreover, </a:t>
            </a:r>
            <a:r>
              <a:rPr lang="en-CA" dirty="0">
                <a:solidFill>
                  <a:srgbClr val="FFFF00"/>
                </a:solidFill>
              </a:rPr>
              <a:t>the courts said, it doesn’t matter whether the displays are generated autonomously by the machine during the game’s “attract” mode, or through the actions of a player during the game’s “play” mode</a:t>
            </a:r>
            <a:r>
              <a:rPr lang="en-CA" dirty="0" smtClean="0">
                <a:solidFill>
                  <a:srgbClr val="FFFF00"/>
                </a:solidFill>
              </a:rPr>
              <a:t>. </a:t>
            </a:r>
            <a:r>
              <a:rPr lang="en-CA" dirty="0">
                <a:solidFill>
                  <a:srgbClr val="FFFF00"/>
                </a:solidFill>
              </a:rPr>
              <a:t>In either case, the display is copyrightable, and the copyright belongs solely to the owner of the copyright in the game code</a:t>
            </a:r>
            <a:r>
              <a:rPr lang="en-CA" dirty="0" smtClean="0">
                <a:solidFill>
                  <a:srgbClr val="FFFF00"/>
                </a:solidFill>
              </a:rPr>
              <a:t>.  </a:t>
            </a:r>
          </a:p>
          <a:p>
            <a:pPr marL="0" indent="0">
              <a:lnSpc>
                <a:spcPct val="90000"/>
              </a:lnSpc>
              <a:buNone/>
            </a:pPr>
            <a:r>
              <a:rPr lang="en-CA" dirty="0">
                <a:solidFill>
                  <a:srgbClr val="FFFFFF"/>
                </a:solidFill>
              </a:rPr>
              <a:t> </a:t>
            </a:r>
            <a:r>
              <a:rPr lang="en-CA" dirty="0" smtClean="0">
                <a:solidFill>
                  <a:srgbClr val="FFFFFF"/>
                </a:solidFill>
              </a:rPr>
              <a:t>    These </a:t>
            </a:r>
            <a:r>
              <a:rPr lang="en-CA" dirty="0">
                <a:solidFill>
                  <a:srgbClr val="FFFFFF"/>
                </a:solidFill>
              </a:rPr>
              <a:t>decisions, especially insofar as they address displays produced when games are operating all by themselves in “attract” mode, offer some clue as to how courts might decide cases involving works generated autonomously by programs like BRUTUS or the Cybernetic Poet</a:t>
            </a:r>
            <a:r>
              <a:rPr lang="en-CA" dirty="0">
                <a:solidFill>
                  <a:srgbClr val="FFFF00"/>
                </a:solidFill>
              </a:rPr>
              <a:t>. In all likelihood, courts would rely on the video game cases to hold that ownership of the copyright in generative code translates directly into ownership of the copyright in the works produced by it</a:t>
            </a:r>
            <a:r>
              <a:rPr lang="en-CA" dirty="0" smtClean="0">
                <a:solidFill>
                  <a:srgbClr val="FFFF00"/>
                </a:solidFill>
              </a:rPr>
              <a:t>.</a:t>
            </a:r>
            <a:r>
              <a:rPr lang="en-CA" dirty="0" smtClean="0">
                <a:solidFill>
                  <a:schemeClr val="bg1"/>
                </a:solidFill>
              </a:rPr>
              <a:t>”</a:t>
            </a:r>
            <a:endParaRPr lang="en-CA" dirty="0">
              <a:solidFill>
                <a:schemeClr val="bg1"/>
              </a:solidFill>
            </a:endParaRPr>
          </a:p>
          <a:p>
            <a:pPr marL="0" indent="0">
              <a:buNone/>
            </a:pPr>
            <a:endParaRPr lang="en-US" dirty="0"/>
          </a:p>
        </p:txBody>
      </p:sp>
    </p:spTree>
    <p:extLst>
      <p:ext uri="{BB962C8B-B14F-4D97-AF65-F5344CB8AC3E}">
        <p14:creationId xmlns:p14="http://schemas.microsoft.com/office/powerpoint/2010/main" val="3675536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lstStyle/>
          <a:p>
            <a:r>
              <a:rPr lang="en-US" b="1" dirty="0" smtClean="0">
                <a:solidFill>
                  <a:srgbClr val="FFFF00"/>
                </a:solidFill>
                <a:latin typeface="+mn-lt"/>
              </a:rPr>
              <a:t>  Evolving memes of the course…</a:t>
            </a:r>
            <a:endParaRPr lang="en-US" b="1" dirty="0">
              <a:solidFill>
                <a:srgbClr val="FFFF00"/>
              </a:solidFill>
              <a:latin typeface="+mn-lt"/>
            </a:endParaRPr>
          </a:p>
        </p:txBody>
      </p:sp>
      <p:pic>
        <p:nvPicPr>
          <p:cNvPr id="4" name="Content Placeholder 3" descr="Screen Shot 2015-09-09 at 12.46.51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251"/>
          <a:stretch/>
        </p:blipFill>
        <p:spPr>
          <a:xfrm>
            <a:off x="1337920" y="1016000"/>
            <a:ext cx="6508212" cy="4880923"/>
          </a:xfrm>
        </p:spPr>
      </p:pic>
    </p:spTree>
    <p:extLst>
      <p:ext uri="{BB962C8B-B14F-4D97-AF65-F5344CB8AC3E}">
        <p14:creationId xmlns:p14="http://schemas.microsoft.com/office/powerpoint/2010/main" val="2306249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09 at 12.44.39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49" r="238"/>
          <a:stretch/>
        </p:blipFill>
        <p:spPr>
          <a:xfrm>
            <a:off x="989997" y="487061"/>
            <a:ext cx="7214258" cy="5409861"/>
          </a:xfrm>
        </p:spPr>
      </p:pic>
    </p:spTree>
    <p:extLst>
      <p:ext uri="{BB962C8B-B14F-4D97-AF65-F5344CB8AC3E}">
        <p14:creationId xmlns:p14="http://schemas.microsoft.com/office/powerpoint/2010/main" val="3168631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09 at 12.45.22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35" r="-348"/>
          <a:stretch/>
        </p:blipFill>
        <p:spPr>
          <a:xfrm>
            <a:off x="814052" y="243531"/>
            <a:ext cx="7585060" cy="5670787"/>
          </a:xfrm>
        </p:spPr>
      </p:pic>
    </p:spTree>
    <p:extLst>
      <p:ext uri="{BB962C8B-B14F-4D97-AF65-F5344CB8AC3E}">
        <p14:creationId xmlns:p14="http://schemas.microsoft.com/office/powerpoint/2010/main" val="3842922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5-09-09 at 12.43.39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388"/>
          <a:stretch/>
        </p:blipFill>
        <p:spPr>
          <a:xfrm>
            <a:off x="988620" y="452271"/>
            <a:ext cx="7304524" cy="5444652"/>
          </a:xfrm>
        </p:spPr>
      </p:pic>
    </p:spTree>
    <p:extLst>
      <p:ext uri="{BB962C8B-B14F-4D97-AF65-F5344CB8AC3E}">
        <p14:creationId xmlns:p14="http://schemas.microsoft.com/office/powerpoint/2010/main" val="508162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FF"/>
                </a:solidFill>
                <a:latin typeface="+mn-lt"/>
              </a:rPr>
              <a:t>    </a:t>
            </a:r>
            <a:r>
              <a:rPr lang="en-US" sz="4400" b="1" dirty="0" smtClean="0">
                <a:solidFill>
                  <a:srgbClr val="FFFF00"/>
                </a:solidFill>
                <a:latin typeface="+mn-lt"/>
              </a:rPr>
              <a:t>My next step*…</a:t>
            </a:r>
            <a:endParaRPr lang="en-US" sz="2700" dirty="0">
              <a:solidFill>
                <a:srgbClr val="FFFF00"/>
              </a:solidFill>
              <a:latin typeface="+mn-lt"/>
            </a:endParaRPr>
          </a:p>
        </p:txBody>
      </p:sp>
      <p:pic>
        <p:nvPicPr>
          <p:cNvPr id="4" name="Content Placeholder 3" descr="Screen Shot 2015-04-16 at 7.39.03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1108905" y="1016000"/>
            <a:ext cx="6883150" cy="4708317"/>
          </a:xfrm>
        </p:spPr>
      </p:pic>
      <p:sp>
        <p:nvSpPr>
          <p:cNvPr id="5" name="TextBox 4"/>
          <p:cNvSpPr txBox="1"/>
          <p:nvPr/>
        </p:nvSpPr>
        <p:spPr>
          <a:xfrm>
            <a:off x="5997824" y="5933198"/>
            <a:ext cx="2603059" cy="307777"/>
          </a:xfrm>
          <a:prstGeom prst="rect">
            <a:avLst/>
          </a:prstGeom>
          <a:noFill/>
        </p:spPr>
        <p:txBody>
          <a:bodyPr wrap="none" rtlCol="0">
            <a:spAutoFit/>
          </a:bodyPr>
          <a:lstStyle/>
          <a:p>
            <a:r>
              <a:rPr lang="en-US" sz="1400" dirty="0" smtClean="0">
                <a:solidFill>
                  <a:srgbClr val="FFFFFF"/>
                </a:solidFill>
                <a:latin typeface="Arial"/>
              </a:rPr>
              <a:t>* (</a:t>
            </a:r>
            <a:r>
              <a:rPr lang="en-US" sz="1400" dirty="0">
                <a:solidFill>
                  <a:srgbClr val="FFFFFF"/>
                </a:solidFill>
                <a:latin typeface="Arial"/>
              </a:rPr>
              <a:t>1</a:t>
            </a:r>
            <a:r>
              <a:rPr lang="en-US" sz="1400" baseline="30000" dirty="0">
                <a:solidFill>
                  <a:srgbClr val="FFFFFF"/>
                </a:solidFill>
                <a:latin typeface="Arial"/>
              </a:rPr>
              <a:t>st</a:t>
            </a:r>
            <a:r>
              <a:rPr lang="en-US" sz="1400" dirty="0">
                <a:solidFill>
                  <a:srgbClr val="FFFFFF"/>
                </a:solidFill>
                <a:latin typeface="Arial"/>
              </a:rPr>
              <a:t> draft </a:t>
            </a:r>
            <a:r>
              <a:rPr lang="en-US" sz="1400" dirty="0" smtClean="0">
                <a:solidFill>
                  <a:srgbClr val="FFFFFF"/>
                </a:solidFill>
                <a:latin typeface="Arial"/>
              </a:rPr>
              <a:t>September 1</a:t>
            </a:r>
            <a:r>
              <a:rPr lang="en-US" sz="1400" smtClean="0">
                <a:solidFill>
                  <a:srgbClr val="FFFFFF"/>
                </a:solidFill>
                <a:latin typeface="Arial"/>
              </a:rPr>
              <a:t>, 2016)</a:t>
            </a:r>
            <a:endParaRPr lang="en-US" sz="1400" dirty="0">
              <a:solidFill>
                <a:prstClr val="black"/>
              </a:solidFill>
              <a:latin typeface="Arial"/>
            </a:endParaRPr>
          </a:p>
        </p:txBody>
      </p:sp>
    </p:spTree>
    <p:extLst>
      <p:ext uri="{BB962C8B-B14F-4D97-AF65-F5344CB8AC3E}">
        <p14:creationId xmlns:p14="http://schemas.microsoft.com/office/powerpoint/2010/main" val="1188132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193"/>
            <a:ext cx="8229600" cy="1016000"/>
          </a:xfrm>
        </p:spPr>
        <p:txBody>
          <a:bodyPr/>
          <a:lstStyle/>
          <a:p>
            <a:r>
              <a:rPr lang="en-US" b="1" dirty="0" smtClean="0">
                <a:solidFill>
                  <a:srgbClr val="FFFF00"/>
                </a:solidFill>
              </a:rPr>
              <a:t> What is a game?</a:t>
            </a:r>
            <a:endParaRPr lang="en-US" b="1" dirty="0">
              <a:solidFill>
                <a:srgbClr val="FFFF00"/>
              </a:solidFill>
            </a:endParaRPr>
          </a:p>
        </p:txBody>
      </p:sp>
      <p:sp>
        <p:nvSpPr>
          <p:cNvPr id="3" name="Content Placeholder 2"/>
          <p:cNvSpPr>
            <a:spLocks noGrp="1"/>
          </p:cNvSpPr>
          <p:nvPr>
            <p:ph sz="quarter" idx="10"/>
          </p:nvPr>
        </p:nvSpPr>
        <p:spPr>
          <a:xfrm>
            <a:off x="457200" y="1147193"/>
            <a:ext cx="8229600" cy="4714809"/>
          </a:xfrm>
        </p:spPr>
        <p:txBody>
          <a:bodyPr>
            <a:prstTxWarp prst="textCascadeDown">
              <a:avLst/>
            </a:prstTxWarp>
          </a:bodyPr>
          <a:lstStyle/>
          <a:p>
            <a:r>
              <a:rPr lang="en-US" dirty="0" smtClean="0">
                <a:solidFill>
                  <a:srgbClr val="FFFFFF"/>
                </a:solidFill>
              </a:rPr>
              <a:t>Roots in play (fun)</a:t>
            </a:r>
          </a:p>
          <a:p>
            <a:r>
              <a:rPr lang="en-US" b="1" dirty="0" smtClean="0">
                <a:solidFill>
                  <a:srgbClr val="FFFFFF"/>
                </a:solidFill>
              </a:rPr>
              <a:t>+ Creativity</a:t>
            </a:r>
          </a:p>
          <a:p>
            <a:r>
              <a:rPr lang="en-US" dirty="0" smtClean="0">
                <a:solidFill>
                  <a:srgbClr val="FFFFFF"/>
                </a:solidFill>
              </a:rPr>
              <a:t>Always</a:t>
            </a:r>
            <a:r>
              <a:rPr lang="en-US" b="1" dirty="0" smtClean="0">
                <a:solidFill>
                  <a:srgbClr val="FFFFFF"/>
                </a:solidFill>
              </a:rPr>
              <a:t> interactive</a:t>
            </a:r>
          </a:p>
          <a:p>
            <a:r>
              <a:rPr lang="en-US" dirty="0" smtClean="0">
                <a:solidFill>
                  <a:srgbClr val="FFFFFF"/>
                </a:solidFill>
              </a:rPr>
              <a:t>The digital journey</a:t>
            </a:r>
            <a:r>
              <a:rPr lang="en-US" dirty="0" smtClean="0"/>
              <a:t> </a:t>
            </a:r>
            <a:r>
              <a:rPr lang="en-US" dirty="0" smtClean="0">
                <a:solidFill>
                  <a:srgbClr val="FFFFFF"/>
                </a:solidFill>
              </a:rPr>
              <a:t>“</a:t>
            </a:r>
            <a:r>
              <a:rPr lang="en-US" b="1" u="sng" dirty="0" smtClean="0">
                <a:solidFill>
                  <a:srgbClr val="FF0000"/>
                </a:solidFill>
              </a:rPr>
              <a:t>From documents to data</a:t>
            </a:r>
            <a:r>
              <a:rPr lang="en-US" dirty="0" smtClean="0">
                <a:solidFill>
                  <a:srgbClr val="FFFFFF"/>
                </a:solidFill>
              </a:rPr>
              <a:t>”</a:t>
            </a:r>
          </a:p>
          <a:p>
            <a:r>
              <a:rPr lang="en-US" dirty="0" smtClean="0">
                <a:solidFill>
                  <a:srgbClr val="FFFFFF"/>
                </a:solidFill>
              </a:rPr>
              <a:t>Antecedents: comic books, pinball, D&amp;D</a:t>
            </a:r>
          </a:p>
          <a:p>
            <a:r>
              <a:rPr lang="en-US" dirty="0">
                <a:solidFill>
                  <a:srgbClr val="FFFFFF"/>
                </a:solidFill>
              </a:rPr>
              <a:t>Main metaphor: initiating content rather then receiving content (Television as “transmitter” to gamer as “transmitter’). </a:t>
            </a:r>
            <a:endParaRPr lang="en-US" dirty="0" smtClean="0">
              <a:solidFill>
                <a:srgbClr val="FFFFFF"/>
              </a:solidFill>
            </a:endParaRPr>
          </a:p>
          <a:p>
            <a:r>
              <a:rPr lang="en-US" dirty="0" smtClean="0">
                <a:solidFill>
                  <a:srgbClr val="FFFFFF"/>
                </a:solidFill>
              </a:rPr>
              <a:t>Strange thought: </a:t>
            </a:r>
            <a:r>
              <a:rPr lang="en-US" b="1" i="1" dirty="0" smtClean="0">
                <a:solidFill>
                  <a:srgbClr val="558ED5"/>
                </a:solidFill>
              </a:rPr>
              <a:t>Gaming as Evolution </a:t>
            </a:r>
            <a:r>
              <a:rPr lang="en-US" dirty="0" smtClean="0">
                <a:solidFill>
                  <a:schemeClr val="bg1"/>
                </a:solidFill>
              </a:rPr>
              <a:t>(not the evolution of gaming). There must be a functional reason we are driven to play games…..Darwin was a gamer?</a:t>
            </a:r>
            <a:endParaRPr lang="en-US" dirty="0">
              <a:solidFill>
                <a:schemeClr val="bg1"/>
              </a:solidFill>
            </a:endParaRPr>
          </a:p>
        </p:txBody>
      </p:sp>
      <p:sp>
        <p:nvSpPr>
          <p:cNvPr id="5" name="TextBox 4"/>
          <p:cNvSpPr txBox="1"/>
          <p:nvPr/>
        </p:nvSpPr>
        <p:spPr>
          <a:xfrm>
            <a:off x="4352864" y="5015269"/>
            <a:ext cx="607671" cy="369332"/>
          </a:xfrm>
          <a:prstGeom prst="rect">
            <a:avLst/>
          </a:prstGeom>
          <a:noFill/>
        </p:spPr>
        <p:txBody>
          <a:bodyPr wrap="none" rtlCol="0">
            <a:spAutoFit/>
          </a:bodyPr>
          <a:lstStyle/>
          <a:p>
            <a:r>
              <a:rPr lang="en-US" b="1" dirty="0" smtClean="0"/>
              <a:t>???</a:t>
            </a:r>
            <a:endParaRPr lang="en-US" b="1" dirty="0"/>
          </a:p>
        </p:txBody>
      </p:sp>
      <p:pic>
        <p:nvPicPr>
          <p:cNvPr id="7" name="Picture 6" descr="Mine_block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065" y="4082363"/>
            <a:ext cx="1750466" cy="1779640"/>
          </a:xfrm>
          <a:prstGeom prst="rect">
            <a:avLst/>
          </a:prstGeom>
        </p:spPr>
      </p:pic>
    </p:spTree>
    <p:extLst>
      <p:ext uri="{BB962C8B-B14F-4D97-AF65-F5344CB8AC3E}">
        <p14:creationId xmlns:p14="http://schemas.microsoft.com/office/powerpoint/2010/main" val="567842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37319"/>
            <a:ext cx="8686800" cy="5536006"/>
          </a:xfrm>
        </p:spPr>
        <p:txBody>
          <a:bodyPr>
            <a:normAutofit/>
          </a:bodyPr>
          <a:lstStyle/>
          <a:p>
            <a:r>
              <a:rPr lang="en-US" dirty="0">
                <a:solidFill>
                  <a:schemeClr val="bg1"/>
                </a:solidFill>
              </a:rPr>
              <a:t>Megan </a:t>
            </a:r>
            <a:r>
              <a:rPr lang="en-US" dirty="0">
                <a:solidFill>
                  <a:srgbClr val="FFFF00"/>
                </a:solidFill>
              </a:rPr>
              <a:t>grew up on </a:t>
            </a:r>
            <a:r>
              <a:rPr lang="en-US" dirty="0" err="1">
                <a:solidFill>
                  <a:srgbClr val="FFFF00"/>
                </a:solidFill>
              </a:rPr>
              <a:t>Mayne</a:t>
            </a:r>
            <a:r>
              <a:rPr lang="en-US" dirty="0">
                <a:solidFill>
                  <a:srgbClr val="FFFF00"/>
                </a:solidFill>
              </a:rPr>
              <a:t> Island </a:t>
            </a:r>
            <a:r>
              <a:rPr lang="en-US" dirty="0">
                <a:solidFill>
                  <a:schemeClr val="bg1"/>
                </a:solidFill>
              </a:rPr>
              <a:t>where she enjoyed mastering the first </a:t>
            </a:r>
            <a:r>
              <a:rPr lang="en-US" dirty="0">
                <a:solidFill>
                  <a:srgbClr val="FFFF00"/>
                </a:solidFill>
              </a:rPr>
              <a:t>3 Mario games on Nintendo, as well as such classics as </a:t>
            </a:r>
            <a:r>
              <a:rPr lang="en-US" dirty="0" err="1">
                <a:solidFill>
                  <a:srgbClr val="FFFF00"/>
                </a:solidFill>
              </a:rPr>
              <a:t>DigDug</a:t>
            </a:r>
            <a:r>
              <a:rPr lang="en-US" dirty="0">
                <a:solidFill>
                  <a:srgbClr val="FFFF00"/>
                </a:solidFill>
              </a:rPr>
              <a:t>, Elevator Action and Excite Bike </a:t>
            </a:r>
            <a:r>
              <a:rPr lang="en-US" dirty="0">
                <a:solidFill>
                  <a:schemeClr val="bg1"/>
                </a:solidFill>
              </a:rPr>
              <a:t>which came on one of those almost certainly  </a:t>
            </a:r>
            <a:r>
              <a:rPr lang="en-US" dirty="0" err="1">
                <a:solidFill>
                  <a:schemeClr val="bg1"/>
                </a:solidFill>
              </a:rPr>
              <a:t>modded</a:t>
            </a:r>
            <a:r>
              <a:rPr lang="en-US" dirty="0">
                <a:solidFill>
                  <a:schemeClr val="bg1"/>
                </a:solidFill>
              </a:rPr>
              <a:t> and not sold in Canada "76 games in one" cartridges from Hong Kong. </a:t>
            </a:r>
          </a:p>
          <a:p>
            <a:endParaRPr lang="en-US" dirty="0">
              <a:solidFill>
                <a:schemeClr val="bg1"/>
              </a:solidFill>
            </a:endParaRPr>
          </a:p>
          <a:p>
            <a:r>
              <a:rPr lang="en-US" dirty="0">
                <a:solidFill>
                  <a:schemeClr val="bg1"/>
                </a:solidFill>
              </a:rPr>
              <a:t>On a </a:t>
            </a:r>
            <a:r>
              <a:rPr lang="en-US" dirty="0">
                <a:solidFill>
                  <a:srgbClr val="FFFF00"/>
                </a:solidFill>
              </a:rPr>
              <a:t>high school exchange to Japan </a:t>
            </a:r>
            <a:r>
              <a:rPr lang="en-US" dirty="0">
                <a:solidFill>
                  <a:schemeClr val="bg1"/>
                </a:solidFill>
              </a:rPr>
              <a:t>she fell in love with </a:t>
            </a:r>
            <a:r>
              <a:rPr lang="en-US" dirty="0">
                <a:solidFill>
                  <a:srgbClr val="FFFF00"/>
                </a:solidFill>
              </a:rPr>
              <a:t>arcades generally and Dance Dance Revolution in particular</a:t>
            </a:r>
            <a:r>
              <a:rPr lang="en-US" dirty="0">
                <a:solidFill>
                  <a:schemeClr val="bg1"/>
                </a:solidFill>
              </a:rPr>
              <a:t>, following which she lived in whistler for a year without TV, computer, or phone, let alone any games.</a:t>
            </a:r>
          </a:p>
          <a:p>
            <a:endParaRPr lang="en-US" dirty="0">
              <a:solidFill>
                <a:schemeClr val="bg1"/>
              </a:solidFill>
            </a:endParaRPr>
          </a:p>
          <a:p>
            <a:r>
              <a:rPr lang="en-US" dirty="0">
                <a:solidFill>
                  <a:schemeClr val="bg1"/>
                </a:solidFill>
              </a:rPr>
              <a:t>Megan did her undergrad at UBC in Linguistics and worked at the Law School as an administrative assistant for 4 years before eventually being inspired to apply here as a student. She graduated last May, and is </a:t>
            </a:r>
            <a:r>
              <a:rPr lang="en-US" dirty="0">
                <a:solidFill>
                  <a:srgbClr val="FFFF00"/>
                </a:solidFill>
              </a:rPr>
              <a:t>articling at DLA Piper where she also summered</a:t>
            </a:r>
            <a:r>
              <a:rPr lang="en-US" dirty="0">
                <a:solidFill>
                  <a:schemeClr val="bg1"/>
                </a:solidFill>
              </a:rPr>
              <a:t>. </a:t>
            </a:r>
          </a:p>
          <a:p>
            <a:pPr marL="0" indent="0">
              <a:buNone/>
            </a:pPr>
            <a:endParaRPr lang="en-US" dirty="0"/>
          </a:p>
        </p:txBody>
      </p:sp>
    </p:spTree>
    <p:extLst>
      <p:ext uri="{BB962C8B-B14F-4D97-AF65-F5344CB8AC3E}">
        <p14:creationId xmlns:p14="http://schemas.microsoft.com/office/powerpoint/2010/main" val="20616902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348"/>
            <a:ext cx="9144000" cy="1016000"/>
          </a:xfrm>
        </p:spPr>
        <p:txBody>
          <a:bodyPr>
            <a:normAutofit/>
          </a:bodyPr>
          <a:lstStyle/>
          <a:p>
            <a:r>
              <a:rPr lang="en-US" b="1" dirty="0" smtClean="0"/>
              <a:t>  </a:t>
            </a:r>
            <a:r>
              <a:rPr lang="en-US" sz="4800" b="1" dirty="0" smtClean="0"/>
              <a:t> </a:t>
            </a:r>
            <a:r>
              <a:rPr lang="en-US" sz="4800" b="1" dirty="0" smtClean="0">
                <a:solidFill>
                  <a:schemeClr val="tx2">
                    <a:lumMod val="40000"/>
                    <a:lumOff val="60000"/>
                  </a:schemeClr>
                </a:solidFill>
              </a:rPr>
              <a:t> </a:t>
            </a:r>
            <a:r>
              <a:rPr lang="en-US" sz="4800" b="1" dirty="0" smtClean="0">
                <a:solidFill>
                  <a:schemeClr val="tx2">
                    <a:lumMod val="40000"/>
                    <a:lumOff val="60000"/>
                  </a:schemeClr>
                </a:solidFill>
                <a:latin typeface="+mn-lt"/>
              </a:rPr>
              <a:t> Is </a:t>
            </a:r>
            <a:r>
              <a:rPr lang="en-US" sz="4800" b="1" dirty="0" smtClean="0">
                <a:solidFill>
                  <a:srgbClr val="BFBFBF"/>
                </a:solidFill>
                <a:latin typeface="+mn-lt"/>
              </a:rPr>
              <a:t>Madden NFL </a:t>
            </a:r>
            <a:r>
              <a:rPr lang="en-US" sz="4800" b="1" dirty="0" smtClean="0">
                <a:solidFill>
                  <a:srgbClr val="8EB4E3"/>
                </a:solidFill>
                <a:latin typeface="+mn-lt"/>
              </a:rPr>
              <a:t>a </a:t>
            </a:r>
            <a:r>
              <a:rPr lang="en-US" sz="4800" b="1" dirty="0" smtClean="0">
                <a:solidFill>
                  <a:srgbClr val="8EB4E3"/>
                </a:solidFill>
                <a:latin typeface="Chalkduster"/>
                <a:cs typeface="Chalkduster"/>
              </a:rPr>
              <a:t>Sport</a:t>
            </a:r>
            <a:r>
              <a:rPr lang="en-US" sz="4800" b="1" dirty="0" smtClean="0">
                <a:solidFill>
                  <a:srgbClr val="8EB4E3"/>
                </a:solidFill>
              </a:rPr>
              <a:t>?</a:t>
            </a:r>
            <a:endParaRPr lang="en-US" sz="4800" b="1" dirty="0">
              <a:solidFill>
                <a:srgbClr val="8EB4E3"/>
              </a:solidFill>
            </a:endParaRPr>
          </a:p>
        </p:txBody>
      </p:sp>
      <p:pic>
        <p:nvPicPr>
          <p:cNvPr id="4" name="Content Placeholder 3" descr="photo1.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r="-789"/>
          <a:stretch/>
        </p:blipFill>
        <p:spPr>
          <a:xfrm>
            <a:off x="6217554" y="1021018"/>
            <a:ext cx="2811451" cy="3744763"/>
          </a:xfrm>
        </p:spPr>
      </p:pic>
      <p:pic>
        <p:nvPicPr>
          <p:cNvPr id="6" name="Content Placeholder 6" descr="photo2.PNG"/>
          <p:cNvPicPr>
            <a:picLocks noChangeAspect="1"/>
          </p:cNvPicPr>
          <p:nvPr/>
        </p:nvPicPr>
        <p:blipFill rotWithShape="1">
          <a:blip r:embed="rId3" cstate="screen">
            <a:extLst>
              <a:ext uri="{28A0092B-C50C-407E-A947-70E740481C1C}">
                <a14:useLocalDpi xmlns:a14="http://schemas.microsoft.com/office/drawing/2010/main"/>
              </a:ext>
            </a:extLst>
          </a:blip>
          <a:srcRect l="-451" r="-141"/>
          <a:stretch/>
        </p:blipFill>
        <p:spPr>
          <a:xfrm>
            <a:off x="6217554" y="4765781"/>
            <a:ext cx="2956637" cy="972878"/>
          </a:xfrm>
          <a:prstGeom prst="rect">
            <a:avLst/>
          </a:prstGeom>
        </p:spPr>
      </p:pic>
      <p:sp>
        <p:nvSpPr>
          <p:cNvPr id="7" name="Rectangle 6"/>
          <p:cNvSpPr/>
          <p:nvPr/>
        </p:nvSpPr>
        <p:spPr>
          <a:xfrm>
            <a:off x="0" y="1021018"/>
            <a:ext cx="6217554" cy="4693593"/>
          </a:xfrm>
          <a:prstGeom prst="rect">
            <a:avLst/>
          </a:prstGeom>
        </p:spPr>
        <p:txBody>
          <a:bodyPr wrap="square">
            <a:spAutoFit/>
          </a:bodyPr>
          <a:lstStyle/>
          <a:p>
            <a:r>
              <a:rPr lang="en-US" b="1" i="1" dirty="0">
                <a:solidFill>
                  <a:srgbClr val="FFFFFF"/>
                </a:solidFill>
                <a:cs typeface="Lucida Console"/>
              </a:rPr>
              <a:t>“Examined, the Virtual Life Is Worth Living: Madden NFL 25 Portrays ‘Real’ Football</a:t>
            </a:r>
            <a:r>
              <a:rPr lang="en-US" b="1" i="1" dirty="0" smtClean="0">
                <a:solidFill>
                  <a:srgbClr val="FFFFFF"/>
                </a:solidFill>
                <a:cs typeface="Lucida Console"/>
              </a:rPr>
              <a:t>” New York Times, August </a:t>
            </a:r>
            <a:r>
              <a:rPr lang="en-US" b="1" i="1" dirty="0">
                <a:solidFill>
                  <a:srgbClr val="FFFFFF"/>
                </a:solidFill>
                <a:cs typeface="Lucida Console"/>
              </a:rPr>
              <a:t>26, 2013 </a:t>
            </a:r>
            <a:r>
              <a:rPr lang="en-US" sz="1100" dirty="0">
                <a:hlinkClick r:id="rId4"/>
              </a:rPr>
              <a:t>http://www.nytimes.com/2013/08/27/arts/video-games/madden-nfl-25-portrays-real-</a:t>
            </a:r>
            <a:r>
              <a:rPr lang="en-US" sz="1100" dirty="0" smtClean="0">
                <a:hlinkClick r:id="rId4"/>
              </a:rPr>
              <a:t>football.html</a:t>
            </a:r>
            <a:endParaRPr lang="en-US" sz="1100" dirty="0" smtClean="0"/>
          </a:p>
          <a:p>
            <a:endParaRPr lang="en-US" i="1" dirty="0">
              <a:solidFill>
                <a:schemeClr val="bg1"/>
              </a:solidFill>
            </a:endParaRPr>
          </a:p>
          <a:p>
            <a:r>
              <a:rPr lang="en-US" dirty="0">
                <a:solidFill>
                  <a:schemeClr val="bg1"/>
                </a:solidFill>
                <a:cs typeface="Lucida Console"/>
              </a:rPr>
              <a:t>“And yet Madden NFL is largely ignored by the people who write about, and study, video games for a living; neither sport nor video game, And yet Madden NFL is largely ignored by the people who write about, and study, video games for a living; neither sport nor video game, I sit you out, they sneer. This quiet disdain for  video game football is why it was shocking to so many, a decade ago when it emerged that National Football League players love to play Madden NFL</a:t>
            </a:r>
            <a:r>
              <a:rPr lang="en-US" dirty="0">
                <a:cs typeface="Lucida Console"/>
              </a:rPr>
              <a:t>. </a:t>
            </a:r>
            <a:r>
              <a:rPr lang="en-US" dirty="0">
                <a:solidFill>
                  <a:srgbClr val="FFFF00"/>
                </a:solidFill>
                <a:cs typeface="Lucida Console"/>
              </a:rPr>
              <a:t>Why would real football players spend their time playing fake football?</a:t>
            </a:r>
            <a:endParaRPr lang="en-US" u="sng" dirty="0">
              <a:solidFill>
                <a:srgbClr val="FFFF00"/>
              </a:solidFill>
              <a:cs typeface="Lucida Console"/>
            </a:endParaRPr>
          </a:p>
          <a:p>
            <a:endParaRPr lang="en-US" u="sng" dirty="0">
              <a:solidFill>
                <a:srgbClr val="FFFF00"/>
              </a:solidFill>
              <a:cs typeface="Lucida Console"/>
            </a:endParaRPr>
          </a:p>
          <a:p>
            <a:r>
              <a:rPr lang="en-US" dirty="0">
                <a:solidFill>
                  <a:srgbClr val="FFFF00"/>
                </a:solidFill>
                <a:cs typeface="Lucida Console"/>
              </a:rPr>
              <a:t>Because it’s not fake. It’s football.”</a:t>
            </a:r>
          </a:p>
        </p:txBody>
      </p:sp>
    </p:spTree>
    <p:extLst>
      <p:ext uri="{BB962C8B-B14F-4D97-AF65-F5344CB8AC3E}">
        <p14:creationId xmlns:p14="http://schemas.microsoft.com/office/powerpoint/2010/main" val="2767167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936"/>
            <a:ext cx="8229600" cy="1016000"/>
          </a:xfrm>
        </p:spPr>
        <p:txBody>
          <a:bodyPr>
            <a:normAutofit/>
          </a:bodyPr>
          <a:lstStyle/>
          <a:p>
            <a:r>
              <a:rPr lang="en-US" sz="4800" b="1" dirty="0" smtClean="0">
                <a:solidFill>
                  <a:srgbClr val="FFFF00"/>
                </a:solidFill>
                <a:latin typeface="+mn-lt"/>
              </a:rPr>
              <a:t> Whatever you may think…</a:t>
            </a:r>
            <a:endParaRPr lang="en-US" sz="4800" b="1" dirty="0">
              <a:solidFill>
                <a:srgbClr val="FFFF00"/>
              </a:solidFill>
              <a:latin typeface="+mn-lt"/>
            </a:endParaRPr>
          </a:p>
        </p:txBody>
      </p:sp>
      <p:pic>
        <p:nvPicPr>
          <p:cNvPr id="4" name="Content Placeholder 3" descr="Screen Shot 2014-09-02 at 10.30.23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a:stretch/>
        </p:blipFill>
        <p:spPr>
          <a:xfrm>
            <a:off x="2020243" y="1054101"/>
            <a:ext cx="4867821" cy="4603270"/>
          </a:xfrm>
        </p:spPr>
      </p:pic>
      <p:sp>
        <p:nvSpPr>
          <p:cNvPr id="5" name="Rectangle 4"/>
          <p:cNvSpPr/>
          <p:nvPr/>
        </p:nvSpPr>
        <p:spPr>
          <a:xfrm>
            <a:off x="457201" y="5657371"/>
            <a:ext cx="8686800" cy="369332"/>
          </a:xfrm>
          <a:prstGeom prst="rect">
            <a:avLst/>
          </a:prstGeom>
        </p:spPr>
        <p:txBody>
          <a:bodyPr wrap="square">
            <a:spAutoFit/>
          </a:bodyPr>
          <a:lstStyle/>
          <a:p>
            <a:r>
              <a:rPr lang="en-US" dirty="0" smtClean="0">
                <a:solidFill>
                  <a:schemeClr val="bg1"/>
                </a:solidFill>
                <a:hlinkClick r:id="rId3"/>
              </a:rPr>
              <a:t>    http</a:t>
            </a:r>
            <a:r>
              <a:rPr lang="en-US" dirty="0">
                <a:solidFill>
                  <a:schemeClr val="bg1"/>
                </a:solidFill>
                <a:hlinkClick r:id="rId3"/>
              </a:rPr>
              <a:t>://www.theverge.com/2014/7/11/5890907/can-video-games-be-</a:t>
            </a:r>
            <a:r>
              <a:rPr lang="en-US" dirty="0" smtClean="0">
                <a:solidFill>
                  <a:schemeClr val="bg1"/>
                </a:solidFill>
                <a:hlinkClick r:id="rId3"/>
              </a:rPr>
              <a:t>sports</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920304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4155"/>
            <a:ext cx="8229600" cy="1016000"/>
          </a:xfrm>
        </p:spPr>
        <p:txBody>
          <a:bodyPr/>
          <a:lstStyle/>
          <a:p>
            <a:r>
              <a:rPr lang="en-US" dirty="0" smtClean="0"/>
              <a:t>       </a:t>
            </a:r>
            <a:r>
              <a:rPr lang="en-US" sz="4800" b="1" dirty="0" smtClean="0">
                <a:solidFill>
                  <a:srgbClr val="FFFF00"/>
                </a:solidFill>
                <a:latin typeface="+mn-lt"/>
              </a:rPr>
              <a:t>And…</a:t>
            </a:r>
            <a:endParaRPr lang="en-US" sz="4800" b="1" dirty="0">
              <a:solidFill>
                <a:srgbClr val="FFFF00"/>
              </a:solidFill>
              <a:latin typeface="+mn-lt"/>
            </a:endParaRPr>
          </a:p>
        </p:txBody>
      </p:sp>
      <p:pic>
        <p:nvPicPr>
          <p:cNvPr id="4" name="Content Placeholder 3" descr="Screen Shot 2014-09-02 at 10.36.00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52" r="235"/>
          <a:stretch/>
        </p:blipFill>
        <p:spPr>
          <a:xfrm>
            <a:off x="1423790" y="1150938"/>
            <a:ext cx="6253130" cy="4416425"/>
          </a:xfrm>
        </p:spPr>
      </p:pic>
      <p:sp>
        <p:nvSpPr>
          <p:cNvPr id="5" name="Rectangle 4"/>
          <p:cNvSpPr/>
          <p:nvPr/>
        </p:nvSpPr>
        <p:spPr>
          <a:xfrm>
            <a:off x="885058" y="5567363"/>
            <a:ext cx="8258942" cy="1077218"/>
          </a:xfrm>
          <a:prstGeom prst="rect">
            <a:avLst/>
          </a:prstGeom>
        </p:spPr>
        <p:txBody>
          <a:bodyPr wrap="square">
            <a:spAutoFit/>
          </a:bodyPr>
          <a:lstStyle/>
          <a:p>
            <a:r>
              <a:rPr lang="en-US" sz="1600" dirty="0">
                <a:solidFill>
                  <a:schemeClr val="bg1"/>
                </a:solidFill>
                <a:hlinkClick r:id="rId3"/>
              </a:rPr>
              <a:t>http://kotaku.com/first-internationally-recognized-athlete-visa-awarded-</a:t>
            </a:r>
            <a:r>
              <a:rPr lang="en-US" sz="1600" dirty="0" smtClean="0">
                <a:solidFill>
                  <a:schemeClr val="bg1"/>
                </a:solidFill>
                <a:hlinkClick r:id="rId3"/>
              </a:rPr>
              <a:t>1091077937</a:t>
            </a:r>
            <a:endParaRPr lang="en-US" sz="1600" dirty="0" smtClean="0">
              <a:solidFill>
                <a:schemeClr val="bg1"/>
              </a:solidFill>
            </a:endParaRPr>
          </a:p>
          <a:p>
            <a:endParaRPr lang="en-US" sz="1600" dirty="0" smtClean="0">
              <a:solidFill>
                <a:schemeClr val="bg1"/>
              </a:solidFill>
            </a:endParaRPr>
          </a:p>
          <a:p>
            <a:endParaRPr lang="en-US" sz="1600" dirty="0">
              <a:solidFill>
                <a:schemeClr val="bg1"/>
              </a:solidFill>
            </a:endParaRPr>
          </a:p>
          <a:p>
            <a:endParaRPr lang="en-US" sz="1600" dirty="0">
              <a:solidFill>
                <a:schemeClr val="bg1"/>
              </a:solidFill>
            </a:endParaRPr>
          </a:p>
        </p:txBody>
      </p:sp>
    </p:spTree>
    <p:extLst>
      <p:ext uri="{BB962C8B-B14F-4D97-AF65-F5344CB8AC3E}">
        <p14:creationId xmlns:p14="http://schemas.microsoft.com/office/powerpoint/2010/main" val="1809350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7452" y="0"/>
            <a:ext cx="7729348" cy="1016000"/>
          </a:xfrm>
        </p:spPr>
        <p:txBody>
          <a:bodyPr>
            <a:normAutofit/>
          </a:bodyPr>
          <a:lstStyle/>
          <a:p>
            <a:r>
              <a:rPr lang="en-US" sz="4800" b="1" dirty="0" smtClean="0">
                <a:solidFill>
                  <a:srgbClr val="FFFF00"/>
                </a:solidFill>
                <a:latin typeface="+mn-lt"/>
              </a:rPr>
              <a:t>        And…</a:t>
            </a:r>
            <a:endParaRPr lang="en-US" sz="4800" b="1" dirty="0">
              <a:solidFill>
                <a:srgbClr val="FFFF00"/>
              </a:solidFill>
              <a:latin typeface="+mn-lt"/>
            </a:endParaRPr>
          </a:p>
        </p:txBody>
      </p:sp>
      <p:pic>
        <p:nvPicPr>
          <p:cNvPr id="5" name="Picture 4" descr="Screen Shot 2014-09-02 at 10.48.28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27319" y="1841774"/>
            <a:ext cx="4833908" cy="3970310"/>
          </a:xfrm>
          <a:prstGeom prst="rect">
            <a:avLst/>
          </a:prstGeom>
        </p:spPr>
      </p:pic>
      <p:pic>
        <p:nvPicPr>
          <p:cNvPr id="7" name="Content Placeholder 6" descr="Screen Shot 2014-09-02 at 10.48.08 PM.png"/>
          <p:cNvPicPr>
            <a:picLocks noGrp="1" noChangeAspect="1"/>
          </p:cNvPicPr>
          <p:nvPr>
            <p:ph sz="quarter" idx="10"/>
          </p:nvPr>
        </p:nvPicPr>
        <p:blipFill rotWithShape="1">
          <a:blip r:embed="rId3" cstate="screen">
            <a:extLst>
              <a:ext uri="{28A0092B-C50C-407E-A947-70E740481C1C}">
                <a14:useLocalDpi xmlns:a14="http://schemas.microsoft.com/office/drawing/2010/main"/>
              </a:ext>
            </a:extLst>
          </a:blip>
          <a:srcRect t="1047" b="1820"/>
          <a:stretch/>
        </p:blipFill>
        <p:spPr>
          <a:xfrm>
            <a:off x="2227319" y="975054"/>
            <a:ext cx="4833908" cy="1039914"/>
          </a:xfrm>
        </p:spPr>
      </p:pic>
    </p:spTree>
    <p:extLst>
      <p:ext uri="{BB962C8B-B14F-4D97-AF65-F5344CB8AC3E}">
        <p14:creationId xmlns:p14="http://schemas.microsoft.com/office/powerpoint/2010/main" val="146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183" y="65667"/>
            <a:ext cx="8467617" cy="1016000"/>
          </a:xfrm>
        </p:spPr>
        <p:txBody>
          <a:bodyPr>
            <a:normAutofit/>
          </a:bodyPr>
          <a:lstStyle/>
          <a:p>
            <a:r>
              <a:rPr lang="en-US" sz="4800" b="1" dirty="0" smtClean="0">
                <a:solidFill>
                  <a:srgbClr val="FFFF00"/>
                </a:solidFill>
                <a:latin typeface="+mn-lt"/>
              </a:rPr>
              <a:t>And…</a:t>
            </a:r>
            <a:endParaRPr lang="en-US" sz="4800" b="1" dirty="0">
              <a:solidFill>
                <a:srgbClr val="FFFF00"/>
              </a:solidFill>
              <a:latin typeface="+mn-lt"/>
            </a:endParaRPr>
          </a:p>
        </p:txBody>
      </p:sp>
      <p:pic>
        <p:nvPicPr>
          <p:cNvPr id="4" name="Content Placeholder 3" descr="Screen Shot 2015-09-09 at 1.04.12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82" r="-19"/>
          <a:stretch/>
        </p:blipFill>
        <p:spPr>
          <a:xfrm>
            <a:off x="219183" y="1081667"/>
            <a:ext cx="8658978" cy="4723649"/>
          </a:xfrm>
        </p:spPr>
      </p:pic>
    </p:spTree>
    <p:extLst>
      <p:ext uri="{BB962C8B-B14F-4D97-AF65-F5344CB8AC3E}">
        <p14:creationId xmlns:p14="http://schemas.microsoft.com/office/powerpoint/2010/main" val="624695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20"/>
            <a:ext cx="8229600" cy="1016000"/>
          </a:xfrm>
        </p:spPr>
        <p:txBody>
          <a:bodyPr>
            <a:normAutofit fontScale="90000"/>
          </a:bodyPr>
          <a:lstStyle/>
          <a:p>
            <a:r>
              <a:rPr lang="en-US" sz="6000" b="1" dirty="0" smtClean="0">
                <a:solidFill>
                  <a:srgbClr val="FF0000"/>
                </a:solidFill>
                <a:latin typeface="+mn-lt"/>
                <a:cs typeface="Andale Mono"/>
              </a:rPr>
              <a:t>WHY?</a:t>
            </a:r>
            <a:endParaRPr lang="en-US" sz="6000" b="1" dirty="0">
              <a:solidFill>
                <a:srgbClr val="FF0000"/>
              </a:solidFill>
              <a:latin typeface="+mn-lt"/>
              <a:cs typeface="Andale Mono"/>
            </a:endParaRPr>
          </a:p>
        </p:txBody>
      </p:sp>
      <p:sp>
        <p:nvSpPr>
          <p:cNvPr id="3" name="Content Placeholder 2"/>
          <p:cNvSpPr>
            <a:spLocks noGrp="1"/>
          </p:cNvSpPr>
          <p:nvPr>
            <p:ph sz="quarter" idx="10"/>
          </p:nvPr>
        </p:nvSpPr>
        <p:spPr>
          <a:xfrm>
            <a:off x="457200" y="1231601"/>
            <a:ext cx="8508826" cy="4984137"/>
          </a:xfrm>
        </p:spPr>
        <p:txBody>
          <a:bodyPr>
            <a:normAutofit lnSpcReduction="10000"/>
          </a:bodyPr>
          <a:lstStyle/>
          <a:p>
            <a:pPr marL="0" indent="0">
              <a:buNone/>
            </a:pPr>
            <a:r>
              <a:rPr lang="en-US" sz="3200" dirty="0" smtClean="0">
                <a:solidFill>
                  <a:schemeClr val="bg1"/>
                </a:solidFill>
                <a:latin typeface="+mn-lt"/>
                <a:cs typeface="Lucida Console"/>
              </a:rPr>
              <a:t>“</a:t>
            </a:r>
            <a:r>
              <a:rPr lang="en-US" sz="3200" dirty="0" smtClean="0">
                <a:solidFill>
                  <a:srgbClr val="FFFF00"/>
                </a:solidFill>
                <a:latin typeface="+mn-lt"/>
                <a:cs typeface="Lucida Console"/>
              </a:rPr>
              <a:t>Equally strange is our general addiction to games</a:t>
            </a:r>
            <a:r>
              <a:rPr lang="en-US" sz="3200" dirty="0" smtClean="0">
                <a:solidFill>
                  <a:schemeClr val="bg1"/>
                </a:solidFill>
                <a:latin typeface="+mn-lt"/>
                <a:cs typeface="Lucida Console"/>
              </a:rPr>
              <a:t>, both physical and mental. The profusion of games is truly startling: card games, board games, word games, ball games, </a:t>
            </a:r>
            <a:r>
              <a:rPr lang="en-US" sz="3200" dirty="0" smtClean="0">
                <a:solidFill>
                  <a:srgbClr val="FFFF00"/>
                </a:solidFill>
                <a:latin typeface="+mn-lt"/>
                <a:cs typeface="Lucida Console"/>
              </a:rPr>
              <a:t>electronic games</a:t>
            </a:r>
            <a:r>
              <a:rPr lang="en-US" sz="3200" dirty="0" smtClean="0">
                <a:solidFill>
                  <a:schemeClr val="bg1"/>
                </a:solidFill>
                <a:latin typeface="+mn-lt"/>
                <a:cs typeface="Lucida Console"/>
              </a:rPr>
              <a:t>….</a:t>
            </a:r>
            <a:r>
              <a:rPr lang="en-US" sz="3200" dirty="0" smtClean="0">
                <a:solidFill>
                  <a:srgbClr val="FFFF00"/>
                </a:solidFill>
                <a:latin typeface="+mn-lt"/>
                <a:cs typeface="Lucida Console"/>
              </a:rPr>
              <a:t>We even assemble in huge crowds to watch others playing games</a:t>
            </a:r>
            <a:r>
              <a:rPr lang="en-US" sz="3200" dirty="0" smtClean="0">
                <a:solidFill>
                  <a:schemeClr val="bg1"/>
                </a:solidFill>
                <a:latin typeface="+mn-lt"/>
                <a:cs typeface="Lucida Console"/>
              </a:rPr>
              <a:t>. What does all this mean? Do we simply get easily bored and cannot tolerate inactivity? I can find nothing in the literature of scientific psychology that helps me to understand such bizarre behavior.”</a:t>
            </a:r>
          </a:p>
          <a:p>
            <a:pPr marL="0" indent="0">
              <a:buNone/>
            </a:pPr>
            <a:endParaRPr lang="en-US" sz="1800" dirty="0" smtClean="0">
              <a:solidFill>
                <a:schemeClr val="bg1"/>
              </a:solidFill>
              <a:latin typeface="+mn-lt"/>
              <a:cs typeface="Lucida Console"/>
            </a:endParaRPr>
          </a:p>
          <a:p>
            <a:pPr marL="0" indent="0">
              <a:buNone/>
            </a:pPr>
            <a:r>
              <a:rPr lang="en-US" sz="1800" dirty="0" smtClean="0">
                <a:solidFill>
                  <a:schemeClr val="bg1"/>
                </a:solidFill>
                <a:latin typeface="+mn-lt"/>
                <a:cs typeface="Lucida Console"/>
              </a:rPr>
              <a:t>The Human Legacy (1982)</a:t>
            </a:r>
          </a:p>
          <a:p>
            <a:pPr marL="0" indent="0">
              <a:buNone/>
            </a:pPr>
            <a:r>
              <a:rPr lang="en-US" sz="1800" dirty="0" smtClean="0">
                <a:solidFill>
                  <a:schemeClr val="bg1"/>
                </a:solidFill>
                <a:latin typeface="+mn-lt"/>
                <a:cs typeface="Lucida Console"/>
              </a:rPr>
              <a:t>Leon Festinger</a:t>
            </a:r>
            <a:endParaRPr lang="en-US" sz="1800" dirty="0">
              <a:solidFill>
                <a:schemeClr val="bg1"/>
              </a:solidFill>
              <a:latin typeface="+mn-lt"/>
              <a:cs typeface="Lucida Console"/>
            </a:endParaRPr>
          </a:p>
        </p:txBody>
      </p:sp>
      <p:pic>
        <p:nvPicPr>
          <p:cNvPr id="4" name="Picture 3"/>
          <p:cNvPicPr>
            <a:picLocks noChangeAspect="1"/>
          </p:cNvPicPr>
          <p:nvPr/>
        </p:nvPicPr>
        <p:blipFill>
          <a:blip r:embed="rId2"/>
          <a:stretch>
            <a:fillRect/>
          </a:stretch>
        </p:blipFill>
        <p:spPr>
          <a:xfrm>
            <a:off x="8053986" y="4802972"/>
            <a:ext cx="912040" cy="1412766"/>
          </a:xfrm>
          <a:prstGeom prst="rect">
            <a:avLst/>
          </a:prstGeom>
        </p:spPr>
      </p:pic>
    </p:spTree>
    <p:extLst>
      <p:ext uri="{BB962C8B-B14F-4D97-AF65-F5344CB8AC3E}">
        <p14:creationId xmlns:p14="http://schemas.microsoft.com/office/powerpoint/2010/main" val="2711314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7064"/>
          </a:xfrm>
        </p:spPr>
        <p:txBody>
          <a:bodyPr>
            <a:normAutofit fontScale="90000"/>
          </a:bodyPr>
          <a:lstStyle/>
          <a:p>
            <a:r>
              <a:rPr lang="en-US" sz="4800" b="1" dirty="0" smtClean="0">
                <a:solidFill>
                  <a:srgbClr val="FFFF00"/>
                </a:solidFill>
                <a:latin typeface="+mn-lt"/>
                <a:cs typeface="Lucida Console"/>
              </a:rPr>
              <a:t> McLuhan</a:t>
            </a:r>
            <a:r>
              <a:rPr lang="en-US" sz="4800" b="1" dirty="0">
                <a:solidFill>
                  <a:srgbClr val="FFFF00"/>
                </a:solidFill>
                <a:latin typeface="+mn-lt"/>
                <a:cs typeface="Lucida Console"/>
              </a:rPr>
              <a:t>, </a:t>
            </a:r>
            <a:r>
              <a:rPr lang="en-US" sz="4800" b="1" dirty="0" smtClean="0">
                <a:solidFill>
                  <a:srgbClr val="FFFF00"/>
                </a:solidFill>
                <a:latin typeface="+mn-lt"/>
                <a:cs typeface="Lucida Console"/>
              </a:rPr>
              <a:t>1964 </a:t>
            </a:r>
            <a:br>
              <a:rPr lang="en-US" sz="4800" b="1" dirty="0" smtClean="0">
                <a:solidFill>
                  <a:srgbClr val="FFFF00"/>
                </a:solidFill>
                <a:latin typeface="+mn-lt"/>
                <a:cs typeface="Lucida Console"/>
              </a:rPr>
            </a:br>
            <a:r>
              <a:rPr lang="en-US" sz="4800" b="1" dirty="0" smtClean="0">
                <a:solidFill>
                  <a:srgbClr val="FFFF00"/>
                </a:solidFill>
                <a:latin typeface="+mn-lt"/>
                <a:cs typeface="Lucida Console"/>
              </a:rPr>
              <a:t>(Games as social reaction) </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347064"/>
            <a:ext cx="8686800" cy="5099601"/>
          </a:xfrm>
        </p:spPr>
        <p:txBody>
          <a:bodyPr>
            <a:normAutofit lnSpcReduction="10000"/>
          </a:bodyPr>
          <a:lstStyle/>
          <a:p>
            <a:pPr marL="0" indent="0">
              <a:buNone/>
            </a:pPr>
            <a:r>
              <a:rPr lang="en-US" sz="3200" dirty="0">
                <a:solidFill>
                  <a:schemeClr val="bg1"/>
                </a:solidFill>
                <a:latin typeface="+mn-lt"/>
                <a:cs typeface="Lucida Console"/>
              </a:rPr>
              <a:t>Games are popular art, collective, social reactions to the main drive or action of any culture. </a:t>
            </a:r>
            <a:r>
              <a:rPr lang="en-US" sz="3200" dirty="0">
                <a:solidFill>
                  <a:srgbClr val="CCFFCC"/>
                </a:solidFill>
                <a:latin typeface="+mn-lt"/>
                <a:cs typeface="Lucida Console"/>
              </a:rPr>
              <a:t>Games, like institutions, are extensions of social man </a:t>
            </a:r>
            <a:r>
              <a:rPr lang="en-US" sz="3200" dirty="0">
                <a:solidFill>
                  <a:schemeClr val="bg1"/>
                </a:solidFill>
                <a:latin typeface="+mn-lt"/>
                <a:cs typeface="Lucida Console"/>
              </a:rPr>
              <a:t>and the body politic, as technologies are extensions of the animal organism. Both games and technologies are counter-irritants or ways of adjusting to the stress of the specialized actions that occur in any social group. As extensions of the popular response to the workaday stress, </a:t>
            </a:r>
            <a:r>
              <a:rPr lang="en-US" sz="3200" dirty="0">
                <a:solidFill>
                  <a:srgbClr val="CCFFCC"/>
                </a:solidFill>
                <a:latin typeface="+mn-lt"/>
                <a:cs typeface="Lucida Console"/>
              </a:rPr>
              <a:t>games become faithful models of a culture. They incorporate both the action and the reaction of whole populations in a single dynamic image</a:t>
            </a:r>
            <a:r>
              <a:rPr lang="en-US" sz="3200" dirty="0">
                <a:solidFill>
                  <a:schemeClr val="bg1"/>
                </a:solidFill>
                <a:latin typeface="+mn-lt"/>
                <a:cs typeface="Lucida Console"/>
              </a:rPr>
              <a:t>. </a:t>
            </a:r>
            <a:endParaRPr lang="en-CA" sz="3200" dirty="0">
              <a:solidFill>
                <a:schemeClr val="bg1"/>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2953694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399"/>
            <a:ext cx="8229600" cy="847277"/>
          </a:xfrm>
        </p:spPr>
        <p:txBody>
          <a:bodyPr>
            <a:normAutofit fontScale="90000"/>
          </a:bodyPr>
          <a:lstStyle/>
          <a:p>
            <a:r>
              <a:rPr lang="en-US" sz="4800" b="1" dirty="0" smtClean="0">
                <a:solidFill>
                  <a:srgbClr val="FFFF00"/>
                </a:solidFill>
                <a:latin typeface="+mn-lt"/>
              </a:rPr>
              <a:t>Jung on Games &amp; Instinct</a:t>
            </a:r>
            <a:endParaRPr lang="en-US" sz="4800" b="1" dirty="0">
              <a:solidFill>
                <a:srgbClr val="FFFF00"/>
              </a:solidFill>
              <a:latin typeface="+mn-lt"/>
            </a:endParaRPr>
          </a:p>
        </p:txBody>
      </p:sp>
      <p:sp>
        <p:nvSpPr>
          <p:cNvPr id="3" name="Content Placeholder 2"/>
          <p:cNvSpPr>
            <a:spLocks noGrp="1"/>
          </p:cNvSpPr>
          <p:nvPr>
            <p:ph sz="quarter" idx="10"/>
          </p:nvPr>
        </p:nvSpPr>
        <p:spPr>
          <a:xfrm>
            <a:off x="457199" y="1169399"/>
            <a:ext cx="8528067" cy="4738440"/>
          </a:xfrm>
        </p:spPr>
        <p:txBody>
          <a:bodyPr>
            <a:noAutofit/>
          </a:bodyPr>
          <a:lstStyle/>
          <a:p>
            <a:pPr marL="0" indent="0">
              <a:buNone/>
            </a:pPr>
            <a:r>
              <a:rPr lang="en-US" sz="4000" dirty="0" smtClean="0">
                <a:solidFill>
                  <a:schemeClr val="bg1"/>
                </a:solidFill>
                <a:latin typeface="+mn-lt"/>
                <a:cs typeface="Lucida Console"/>
              </a:rPr>
              <a:t>“One </a:t>
            </a:r>
            <a:r>
              <a:rPr lang="en-US" sz="4000" dirty="0">
                <a:solidFill>
                  <a:schemeClr val="bg1"/>
                </a:solidFill>
                <a:latin typeface="+mn-lt"/>
                <a:cs typeface="Lucida Console"/>
              </a:rPr>
              <a:t>of the most difficult tasks men can perform, however much others may despise it, is the invention of good games and it </a:t>
            </a:r>
            <a:r>
              <a:rPr lang="en-US" sz="4000" dirty="0">
                <a:solidFill>
                  <a:srgbClr val="CCFFCC"/>
                </a:solidFill>
                <a:latin typeface="+mn-lt"/>
                <a:cs typeface="Lucida Console"/>
              </a:rPr>
              <a:t>cannot be done by men out of touch with their instinctive selves</a:t>
            </a:r>
            <a:r>
              <a:rPr lang="en-US" sz="4000" dirty="0" smtClean="0">
                <a:solidFill>
                  <a:schemeClr val="bg1"/>
                </a:solidFill>
                <a:latin typeface="+mn-lt"/>
                <a:cs typeface="Lucida Console"/>
              </a:rPr>
              <a:t>.”</a:t>
            </a:r>
          </a:p>
          <a:p>
            <a:pPr marL="0" indent="0">
              <a:buNone/>
            </a:pPr>
            <a:endParaRPr lang="en-US" sz="4000" dirty="0">
              <a:solidFill>
                <a:schemeClr val="bg1"/>
              </a:solidFill>
              <a:latin typeface="+mn-lt"/>
              <a:cs typeface="Lucida Console"/>
            </a:endParaRPr>
          </a:p>
          <a:p>
            <a:pPr marL="0" indent="0">
              <a:buNone/>
            </a:pPr>
            <a:r>
              <a:rPr lang="en-US" sz="4000" dirty="0">
                <a:solidFill>
                  <a:schemeClr val="bg1"/>
                </a:solidFill>
                <a:latin typeface="+mn-lt"/>
                <a:cs typeface="Lucida Console"/>
              </a:rPr>
              <a:t>Jung and the Story of Our Time, Laurens van der Post (</a:t>
            </a:r>
            <a:r>
              <a:rPr lang="en-US" sz="4000" dirty="0" smtClean="0">
                <a:solidFill>
                  <a:schemeClr val="bg1"/>
                </a:solidFill>
                <a:latin typeface="+mn-lt"/>
                <a:cs typeface="Lucida Console"/>
              </a:rPr>
              <a:t>1977)</a:t>
            </a:r>
            <a:endParaRPr lang="en-US" sz="4000" dirty="0">
              <a:solidFill>
                <a:schemeClr val="bg1"/>
              </a:solidFill>
              <a:latin typeface="+mn-lt"/>
              <a:cs typeface="Lucida Console"/>
            </a:endParaRPr>
          </a:p>
        </p:txBody>
      </p:sp>
    </p:spTree>
    <p:extLst>
      <p:ext uri="{BB962C8B-B14F-4D97-AF65-F5344CB8AC3E}">
        <p14:creationId xmlns:p14="http://schemas.microsoft.com/office/powerpoint/2010/main" val="3998021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38"/>
            <a:ext cx="8229600" cy="841851"/>
          </a:xfrm>
        </p:spPr>
        <p:txBody>
          <a:bodyPr>
            <a:normAutofit fontScale="90000"/>
          </a:bodyPr>
          <a:lstStyle/>
          <a:p>
            <a:r>
              <a:rPr lang="en-US" sz="4800" b="1" dirty="0" smtClean="0">
                <a:solidFill>
                  <a:srgbClr val="FFFF00"/>
                </a:solidFill>
                <a:latin typeface="+mn-lt"/>
              </a:rPr>
              <a:t>Play as</a:t>
            </a:r>
            <a:r>
              <a:rPr lang="en-US" sz="4800" b="1" dirty="0">
                <a:solidFill>
                  <a:srgbClr val="FFFF00"/>
                </a:solidFill>
                <a:latin typeface="+mn-lt"/>
              </a:rPr>
              <a:t> </a:t>
            </a:r>
            <a:r>
              <a:rPr lang="en-US" sz="4800" b="1" dirty="0" smtClean="0">
                <a:solidFill>
                  <a:srgbClr val="FFFF00"/>
                </a:solidFill>
                <a:latin typeface="+mn-lt"/>
              </a:rPr>
              <a:t>Evolution</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962189"/>
            <a:ext cx="8229600" cy="5292819"/>
          </a:xfrm>
        </p:spPr>
        <p:txBody>
          <a:bodyPr>
            <a:normAutofit/>
          </a:bodyPr>
          <a:lstStyle/>
          <a:p>
            <a:pPr marL="0" indent="0">
              <a:buNone/>
            </a:pPr>
            <a:r>
              <a:rPr lang="en-US" sz="2800" b="1" dirty="0" smtClean="0">
                <a:solidFill>
                  <a:srgbClr val="CCFFCC"/>
                </a:solidFill>
                <a:latin typeface="+mn-lt"/>
                <a:cs typeface="Lucida Console"/>
              </a:rPr>
              <a:t>Does Gaming have an evolutionary purpose in the Darwinian sense?</a:t>
            </a:r>
          </a:p>
          <a:p>
            <a:r>
              <a:rPr lang="en-US" sz="2800" dirty="0" smtClean="0">
                <a:solidFill>
                  <a:schemeClr val="bg1"/>
                </a:solidFill>
                <a:latin typeface="+mn-lt"/>
                <a:cs typeface="Lucida Console"/>
              </a:rPr>
              <a:t>Dr. Kimberly </a:t>
            </a:r>
            <a:r>
              <a:rPr lang="en-US" sz="2800" dirty="0" err="1" smtClean="0">
                <a:solidFill>
                  <a:schemeClr val="bg1"/>
                </a:solidFill>
                <a:latin typeface="+mn-lt"/>
                <a:cs typeface="Lucida Console"/>
              </a:rPr>
              <a:t>Voll</a:t>
            </a:r>
            <a:r>
              <a:rPr lang="en-US" sz="2800" dirty="0" smtClean="0">
                <a:solidFill>
                  <a:schemeClr val="bg1"/>
                </a:solidFill>
                <a:latin typeface="+mn-lt"/>
                <a:cs typeface="Lucida Console"/>
              </a:rPr>
              <a:t> (CDM/UBC) –  From “Game Design” – DMED 521:</a:t>
            </a:r>
            <a:endParaRPr lang="en-US" sz="2800" dirty="0">
              <a:solidFill>
                <a:schemeClr val="bg1"/>
              </a:solidFill>
              <a:latin typeface="+mn-lt"/>
              <a:cs typeface="Lucida Console"/>
            </a:endParaRPr>
          </a:p>
          <a:p>
            <a:r>
              <a:rPr lang="en-US" sz="2800" dirty="0" smtClean="0">
                <a:solidFill>
                  <a:schemeClr val="bg1"/>
                </a:solidFill>
                <a:latin typeface="+mn-lt"/>
                <a:cs typeface="Lucida Console"/>
              </a:rPr>
              <a:t>1. “neurons that fire together, wire together” (Donald </a:t>
            </a:r>
            <a:r>
              <a:rPr lang="en-US" sz="2800" dirty="0" err="1" smtClean="0">
                <a:solidFill>
                  <a:schemeClr val="bg1"/>
                </a:solidFill>
                <a:latin typeface="+mn-lt"/>
                <a:cs typeface="Lucida Console"/>
              </a:rPr>
              <a:t>Hebb</a:t>
            </a:r>
            <a:r>
              <a:rPr lang="en-US" sz="2800" dirty="0" smtClean="0">
                <a:solidFill>
                  <a:schemeClr val="bg1"/>
                </a:solidFill>
                <a:latin typeface="+mn-lt"/>
                <a:cs typeface="Lucida Console"/>
              </a:rPr>
              <a:t>, aka “</a:t>
            </a:r>
            <a:r>
              <a:rPr lang="en-US" sz="2800" dirty="0" err="1" smtClean="0">
                <a:solidFill>
                  <a:schemeClr val="bg1"/>
                </a:solidFill>
                <a:latin typeface="+mn-lt"/>
                <a:cs typeface="Lucida Console"/>
              </a:rPr>
              <a:t>Hebbian</a:t>
            </a:r>
            <a:r>
              <a:rPr lang="en-US" sz="2800" dirty="0" smtClean="0">
                <a:solidFill>
                  <a:schemeClr val="bg1"/>
                </a:solidFill>
                <a:latin typeface="+mn-lt"/>
                <a:cs typeface="Lucida Console"/>
              </a:rPr>
              <a:t> Learning”)</a:t>
            </a:r>
            <a:endParaRPr lang="en-US" sz="2800" dirty="0">
              <a:solidFill>
                <a:schemeClr val="bg1"/>
              </a:solidFill>
              <a:latin typeface="+mn-lt"/>
              <a:cs typeface="Lucida Console"/>
            </a:endParaRPr>
          </a:p>
          <a:p>
            <a:r>
              <a:rPr lang="en-US" sz="2800" dirty="0" smtClean="0">
                <a:solidFill>
                  <a:schemeClr val="bg1"/>
                </a:solidFill>
                <a:latin typeface="+mn-lt"/>
                <a:cs typeface="Lucida Console"/>
              </a:rPr>
              <a:t>2. “..so </a:t>
            </a:r>
            <a:r>
              <a:rPr lang="en-US" sz="2800" dirty="0">
                <a:solidFill>
                  <a:schemeClr val="bg1"/>
                </a:solidFill>
                <a:latin typeface="+mn-lt"/>
                <a:cs typeface="Lucida Console"/>
              </a:rPr>
              <a:t>“fun” seems to be something our brains </a:t>
            </a:r>
            <a:r>
              <a:rPr lang="en-US" sz="2800" dirty="0" smtClean="0">
                <a:solidFill>
                  <a:schemeClr val="bg1"/>
                </a:solidFill>
                <a:latin typeface="+mn-lt"/>
                <a:cs typeface="Lucida Console"/>
              </a:rPr>
              <a:t>use to </a:t>
            </a:r>
            <a:r>
              <a:rPr lang="en-US" sz="2800" dirty="0">
                <a:solidFill>
                  <a:schemeClr val="bg1"/>
                </a:solidFill>
                <a:latin typeface="+mn-lt"/>
                <a:cs typeface="Lucida Console"/>
              </a:rPr>
              <a:t>keep us doing something to the point </a:t>
            </a:r>
            <a:r>
              <a:rPr lang="en-US" sz="2800" dirty="0" smtClean="0">
                <a:solidFill>
                  <a:schemeClr val="bg1"/>
                </a:solidFill>
                <a:latin typeface="+mn-lt"/>
                <a:cs typeface="Lucida Console"/>
              </a:rPr>
              <a:t>of mastery…makes </a:t>
            </a:r>
            <a:r>
              <a:rPr lang="en-US" sz="2800" dirty="0">
                <a:solidFill>
                  <a:schemeClr val="bg1"/>
                </a:solidFill>
                <a:latin typeface="+mn-lt"/>
                <a:cs typeface="Lucida Console"/>
              </a:rPr>
              <a:t>sense if it is something that will help </a:t>
            </a:r>
            <a:r>
              <a:rPr lang="en-US" sz="2800" dirty="0" smtClean="0">
                <a:solidFill>
                  <a:schemeClr val="bg1"/>
                </a:solidFill>
                <a:latin typeface="+mn-lt"/>
                <a:cs typeface="Lucida Console"/>
              </a:rPr>
              <a:t>us live </a:t>
            </a:r>
            <a:r>
              <a:rPr lang="en-US" sz="2800" dirty="0">
                <a:solidFill>
                  <a:schemeClr val="bg1"/>
                </a:solidFill>
                <a:latin typeface="+mn-lt"/>
                <a:cs typeface="Lucida Console"/>
              </a:rPr>
              <a:t>better and get our genes out into the </a:t>
            </a:r>
            <a:r>
              <a:rPr lang="en-US" sz="2800" dirty="0" smtClean="0">
                <a:solidFill>
                  <a:schemeClr val="bg1"/>
                </a:solidFill>
                <a:latin typeface="+mn-lt"/>
                <a:cs typeface="Lucida Console"/>
              </a:rPr>
              <a:t>gene pool again…”</a:t>
            </a:r>
            <a:endParaRPr lang="en-US" sz="2800" dirty="0">
              <a:solidFill>
                <a:schemeClr val="bg1"/>
              </a:solidFill>
              <a:latin typeface="+mn-lt"/>
              <a:cs typeface="Lucida Console"/>
            </a:endParaRPr>
          </a:p>
          <a:p>
            <a:pPr marL="0" indent="0">
              <a:buNone/>
            </a:pPr>
            <a:endParaRPr lang="en-US" dirty="0"/>
          </a:p>
        </p:txBody>
      </p:sp>
      <p:pic>
        <p:nvPicPr>
          <p:cNvPr id="6" name="Picture 5" descr="imgre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665816"/>
            <a:ext cx="9144000" cy="271546"/>
          </a:xfrm>
          <a:prstGeom prst="rect">
            <a:avLst/>
          </a:prstGeom>
        </p:spPr>
      </p:pic>
    </p:spTree>
    <p:extLst>
      <p:ext uri="{BB962C8B-B14F-4D97-AF65-F5344CB8AC3E}">
        <p14:creationId xmlns:p14="http://schemas.microsoft.com/office/powerpoint/2010/main" val="23504684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010" y="0"/>
            <a:ext cx="8582934" cy="1016000"/>
          </a:xfrm>
        </p:spPr>
        <p:txBody>
          <a:bodyPr/>
          <a:lstStyle/>
          <a:p>
            <a:r>
              <a:rPr lang="en-US" sz="4800" b="1" dirty="0" smtClean="0">
                <a:solidFill>
                  <a:srgbClr val="FFFF00"/>
                </a:solidFill>
                <a:latin typeface="+mn-lt"/>
              </a:rPr>
              <a:t>Stepping Up </a:t>
            </a:r>
            <a:endParaRPr lang="en-US" sz="4800" b="1" dirty="0">
              <a:solidFill>
                <a:srgbClr val="FFFF00"/>
              </a:solidFill>
              <a:latin typeface="+mn-lt"/>
            </a:endParaRPr>
          </a:p>
        </p:txBody>
      </p:sp>
      <p:sp>
        <p:nvSpPr>
          <p:cNvPr id="3" name="Content Placeholder 2"/>
          <p:cNvSpPr>
            <a:spLocks noGrp="1"/>
          </p:cNvSpPr>
          <p:nvPr>
            <p:ph sz="quarter" idx="10"/>
          </p:nvPr>
        </p:nvSpPr>
        <p:spPr>
          <a:xfrm>
            <a:off x="192404" y="1408133"/>
            <a:ext cx="8871540" cy="4779535"/>
          </a:xfrm>
        </p:spPr>
        <p:txBody>
          <a:bodyPr>
            <a:normAutofit/>
          </a:bodyPr>
          <a:lstStyle/>
          <a:p>
            <a:pPr marL="0" indent="0">
              <a:buNone/>
            </a:pPr>
            <a:r>
              <a:rPr lang="en-US" dirty="0" smtClean="0">
                <a:solidFill>
                  <a:srgbClr val="FFFFFF"/>
                </a:solidFill>
                <a:latin typeface="+mn-lt"/>
                <a:cs typeface="Lucida Console"/>
              </a:rPr>
              <a:t>* “5,000</a:t>
            </a:r>
            <a:r>
              <a:rPr lang="en-US" dirty="0">
                <a:solidFill>
                  <a:srgbClr val="FFFFFF"/>
                </a:solidFill>
                <a:latin typeface="+mn-lt"/>
                <a:cs typeface="Lucida Console"/>
              </a:rPr>
              <a:t>-year-old gaming tokens found in </a:t>
            </a:r>
            <a:r>
              <a:rPr lang="en-US" dirty="0" smtClean="0">
                <a:solidFill>
                  <a:srgbClr val="FFFFFF"/>
                </a:solidFill>
                <a:latin typeface="+mn-lt"/>
                <a:cs typeface="Lucida Console"/>
              </a:rPr>
              <a:t>Turkey” (</a:t>
            </a:r>
            <a:r>
              <a:rPr lang="en-US" dirty="0">
                <a:solidFill>
                  <a:srgbClr val="FFFFFF"/>
                </a:solidFill>
                <a:latin typeface="+mn-lt"/>
                <a:cs typeface="Lucida Console"/>
              </a:rPr>
              <a:t>A</a:t>
            </a:r>
            <a:r>
              <a:rPr lang="en-US" dirty="0" smtClean="0">
                <a:solidFill>
                  <a:srgbClr val="FFFFFF"/>
                </a:solidFill>
                <a:latin typeface="+mn-lt"/>
                <a:cs typeface="Lucida Console"/>
              </a:rPr>
              <a:t>ug. 15, 2013)</a:t>
            </a:r>
          </a:p>
          <a:p>
            <a:pPr marL="0" indent="0">
              <a:buNone/>
            </a:pPr>
            <a:r>
              <a:rPr lang="en-US" sz="1600" dirty="0">
                <a:latin typeface="+mn-lt"/>
                <a:hlinkClick r:id="rId2"/>
              </a:rPr>
              <a:t>http://archaeologynewsnetwork.blogspot.ca/2013/08/5000-year-old-gaming-tokens-found</a:t>
            </a:r>
            <a:r>
              <a:rPr lang="en-US" sz="1600" dirty="0" smtClean="0">
                <a:latin typeface="+mn-lt"/>
                <a:hlinkClick r:id="rId2"/>
              </a:rPr>
              <a:t>-</a:t>
            </a:r>
          </a:p>
          <a:p>
            <a:pPr marL="0" indent="0">
              <a:buNone/>
            </a:pPr>
            <a:r>
              <a:rPr lang="en-US" sz="1600" dirty="0" smtClean="0">
                <a:latin typeface="+mn-lt"/>
                <a:hlinkClick r:id="rId2"/>
              </a:rPr>
              <a:t>in.html</a:t>
            </a:r>
            <a:r>
              <a:rPr lang="en-US" sz="1600" dirty="0">
                <a:latin typeface="+mn-lt"/>
                <a:hlinkClick r:id="rId2"/>
              </a:rPr>
              <a:t>#.</a:t>
            </a:r>
            <a:r>
              <a:rPr lang="en-US" sz="1600" dirty="0" smtClean="0">
                <a:latin typeface="+mn-lt"/>
                <a:hlinkClick r:id="rId2"/>
              </a:rPr>
              <a:t>UibUSBbE9TM</a:t>
            </a:r>
            <a:endParaRPr lang="en-US" sz="1600" dirty="0" smtClean="0">
              <a:latin typeface="+mn-lt"/>
            </a:endParaRPr>
          </a:p>
          <a:p>
            <a:pPr marL="0" indent="0">
              <a:buNone/>
            </a:pPr>
            <a:endParaRPr lang="en-US" sz="1600" dirty="0" smtClean="0">
              <a:solidFill>
                <a:srgbClr val="FFFFFF"/>
              </a:solidFill>
              <a:latin typeface="+mn-lt"/>
            </a:endParaRPr>
          </a:p>
          <a:p>
            <a:pPr marL="0" indent="0">
              <a:buNone/>
            </a:pPr>
            <a:r>
              <a:rPr lang="en-US" dirty="0" smtClean="0">
                <a:solidFill>
                  <a:schemeClr val="bg1"/>
                </a:solidFill>
                <a:latin typeface="+mn-lt"/>
                <a:cs typeface="Lucida Console"/>
              </a:rPr>
              <a:t>* “We </a:t>
            </a:r>
            <a:r>
              <a:rPr lang="en-US" dirty="0">
                <a:solidFill>
                  <a:schemeClr val="bg1"/>
                </a:solidFill>
                <a:latin typeface="+mn-lt"/>
                <a:cs typeface="Lucida Console"/>
              </a:rPr>
              <a:t>are all hardwired for </a:t>
            </a:r>
            <a:r>
              <a:rPr lang="en-US" dirty="0" smtClean="0">
                <a:solidFill>
                  <a:schemeClr val="bg1"/>
                </a:solidFill>
                <a:latin typeface="+mn-lt"/>
                <a:cs typeface="Lucida Console"/>
              </a:rPr>
              <a:t>play” (</a:t>
            </a:r>
            <a:r>
              <a:rPr lang="en-US" dirty="0">
                <a:solidFill>
                  <a:schemeClr val="bg1"/>
                </a:solidFill>
                <a:latin typeface="+mn-lt"/>
                <a:cs typeface="Lucida Console"/>
              </a:rPr>
              <a:t>O</a:t>
            </a:r>
            <a:r>
              <a:rPr lang="en-US" dirty="0" smtClean="0">
                <a:solidFill>
                  <a:schemeClr val="bg1"/>
                </a:solidFill>
                <a:latin typeface="+mn-lt"/>
                <a:cs typeface="Lucida Console"/>
              </a:rPr>
              <a:t>ct. 18, 2012)</a:t>
            </a:r>
          </a:p>
          <a:p>
            <a:pPr marL="0" indent="0">
              <a:buNone/>
            </a:pPr>
            <a:r>
              <a:rPr lang="en-US" sz="1600" dirty="0" smtClean="0">
                <a:latin typeface="+mn-lt"/>
                <a:hlinkClick r:id="rId3"/>
              </a:rPr>
              <a:t>http</a:t>
            </a:r>
            <a:r>
              <a:rPr lang="en-US" sz="1600" dirty="0">
                <a:latin typeface="+mn-lt"/>
                <a:hlinkClick r:id="rId3"/>
              </a:rPr>
              <a:t>://vgalt.com/2012/10/18/we-are-all-hardwired-for-play</a:t>
            </a:r>
            <a:r>
              <a:rPr lang="en-US" sz="1600" dirty="0" smtClean="0">
                <a:latin typeface="+mn-lt"/>
                <a:hlinkClick r:id="rId3"/>
              </a:rPr>
              <a:t>/</a:t>
            </a:r>
            <a:endParaRPr lang="en-US" sz="1600" dirty="0" smtClean="0">
              <a:latin typeface="+mn-lt"/>
            </a:endParaRPr>
          </a:p>
          <a:p>
            <a:pPr marL="0" indent="0">
              <a:buNone/>
            </a:pPr>
            <a:endParaRPr lang="en-US" sz="1600" dirty="0" smtClean="0">
              <a:latin typeface="+mn-lt"/>
            </a:endParaRPr>
          </a:p>
          <a:p>
            <a:pPr marL="0" indent="0">
              <a:buNone/>
            </a:pPr>
            <a:r>
              <a:rPr lang="en-US" dirty="0" smtClean="0">
                <a:solidFill>
                  <a:srgbClr val="FFFFFF"/>
                </a:solidFill>
                <a:latin typeface="+mn-lt"/>
                <a:cs typeface="Lucida Console"/>
              </a:rPr>
              <a:t>* “Jailed </a:t>
            </a:r>
            <a:r>
              <a:rPr lang="en-US" dirty="0" err="1">
                <a:solidFill>
                  <a:srgbClr val="FFFFFF"/>
                </a:solidFill>
                <a:latin typeface="+mn-lt"/>
                <a:cs typeface="Lucida Console"/>
              </a:rPr>
              <a:t>Megaupload</a:t>
            </a:r>
            <a:r>
              <a:rPr lang="en-US" dirty="0">
                <a:solidFill>
                  <a:srgbClr val="FFFFFF"/>
                </a:solidFill>
                <a:latin typeface="+mn-lt"/>
                <a:cs typeface="Lucida Console"/>
              </a:rPr>
              <a:t> Founder Falls From Top Spot In </a:t>
            </a:r>
            <a:r>
              <a:rPr lang="en-US" dirty="0" smtClean="0">
                <a:solidFill>
                  <a:srgbClr val="FFFFFF"/>
                </a:solidFill>
                <a:latin typeface="+mn-lt"/>
                <a:cs typeface="Lucida Console"/>
              </a:rPr>
              <a:t>Modern Warfare </a:t>
            </a:r>
            <a:r>
              <a:rPr lang="en-US" dirty="0">
                <a:solidFill>
                  <a:srgbClr val="FFFFFF"/>
                </a:solidFill>
                <a:latin typeface="+mn-lt"/>
                <a:cs typeface="Lucida Console"/>
              </a:rPr>
              <a:t>3 </a:t>
            </a:r>
            <a:r>
              <a:rPr lang="en-US" dirty="0" smtClean="0">
                <a:solidFill>
                  <a:srgbClr val="FFFFFF"/>
                </a:solidFill>
                <a:latin typeface="+mn-lt"/>
                <a:cs typeface="Lucida Console"/>
              </a:rPr>
              <a:t>Rankings” (Jan. 25, 2012)</a:t>
            </a:r>
          </a:p>
          <a:p>
            <a:pPr marL="0" indent="0">
              <a:buNone/>
            </a:pPr>
            <a:r>
              <a:rPr lang="en-US" sz="1600" dirty="0">
                <a:latin typeface="+mn-lt"/>
                <a:hlinkClick r:id="rId4"/>
              </a:rPr>
              <a:t>https://www.gameinformer.com/b/news/archive/2012/01/25/jailed-megaupload-founder-falls</a:t>
            </a:r>
            <a:r>
              <a:rPr lang="en-US" sz="1600" dirty="0" smtClean="0">
                <a:latin typeface="+mn-lt"/>
                <a:hlinkClick r:id="rId4"/>
              </a:rPr>
              <a:t>-</a:t>
            </a:r>
          </a:p>
          <a:p>
            <a:pPr marL="0" indent="0">
              <a:buNone/>
            </a:pPr>
            <a:r>
              <a:rPr lang="en-US" sz="1600" dirty="0" smtClean="0">
                <a:latin typeface="+mn-lt"/>
                <a:hlinkClick r:id="rId4"/>
              </a:rPr>
              <a:t>from</a:t>
            </a:r>
            <a:r>
              <a:rPr lang="en-US" sz="1600" dirty="0">
                <a:latin typeface="+mn-lt"/>
                <a:hlinkClick r:id="rId4"/>
              </a:rPr>
              <a:t>-top-spot-in-modern-warfare-3-</a:t>
            </a:r>
            <a:r>
              <a:rPr lang="en-US" sz="1600" dirty="0" smtClean="0">
                <a:latin typeface="+mn-lt"/>
                <a:hlinkClick r:id="rId4"/>
              </a:rPr>
              <a:t>rankings.aspx</a:t>
            </a:r>
            <a:endParaRPr lang="en-US" sz="1600" dirty="0" smtClean="0">
              <a:latin typeface="+mn-lt"/>
            </a:endParaRPr>
          </a:p>
          <a:p>
            <a:pPr marL="0" indent="0">
              <a:buNone/>
            </a:pPr>
            <a:endParaRPr lang="en-US" sz="1600" dirty="0" smtClean="0">
              <a:latin typeface="+mn-lt"/>
            </a:endParaRPr>
          </a:p>
          <a:p>
            <a:pPr marL="0" indent="0">
              <a:buNone/>
            </a:pPr>
            <a:r>
              <a:rPr lang="en-US" dirty="0" smtClean="0">
                <a:solidFill>
                  <a:srgbClr val="FFFFFF"/>
                </a:solidFill>
                <a:latin typeface="+mn-lt"/>
                <a:cs typeface="Lucida Console"/>
              </a:rPr>
              <a:t>* Playing </a:t>
            </a:r>
            <a:r>
              <a:rPr lang="en-US" dirty="0">
                <a:solidFill>
                  <a:srgbClr val="FFFFFF"/>
                </a:solidFill>
                <a:latin typeface="+mn-lt"/>
                <a:cs typeface="Lucida Console"/>
              </a:rPr>
              <a:t>With Life: Are Living Video Games Ethical</a:t>
            </a:r>
            <a:r>
              <a:rPr lang="en-US" dirty="0" smtClean="0">
                <a:solidFill>
                  <a:srgbClr val="FFFFFF"/>
                </a:solidFill>
                <a:latin typeface="+mn-lt"/>
                <a:cs typeface="Lucida Console"/>
              </a:rPr>
              <a:t>? (</a:t>
            </a:r>
            <a:r>
              <a:rPr lang="en-US" dirty="0" err="1" smtClean="0">
                <a:solidFill>
                  <a:srgbClr val="FFFFFF"/>
                </a:solidFill>
                <a:latin typeface="+mn-lt"/>
                <a:cs typeface="Lucida Console"/>
              </a:rPr>
              <a:t>Mashable</a:t>
            </a:r>
            <a:r>
              <a:rPr lang="en-US" dirty="0">
                <a:solidFill>
                  <a:srgbClr val="FFFFFF"/>
                </a:solidFill>
                <a:latin typeface="+mn-lt"/>
                <a:cs typeface="Lucida Console"/>
              </a:rPr>
              <a:t> </a:t>
            </a:r>
            <a:r>
              <a:rPr lang="en-US" dirty="0" smtClean="0">
                <a:solidFill>
                  <a:srgbClr val="FFFFFF"/>
                </a:solidFill>
                <a:latin typeface="+mn-lt"/>
                <a:cs typeface="Lucida Console"/>
              </a:rPr>
              <a:t>July 14, 2013)</a:t>
            </a:r>
          </a:p>
          <a:p>
            <a:pPr marL="0" indent="0">
              <a:buNone/>
            </a:pPr>
            <a:r>
              <a:rPr lang="en-US" sz="1600" dirty="0">
                <a:latin typeface="+mn-lt"/>
                <a:hlinkClick r:id="rId5"/>
              </a:rPr>
              <a:t>http://mashable.com/2013/07/14/living-video-games</a:t>
            </a:r>
            <a:r>
              <a:rPr lang="en-US" sz="1600" dirty="0" smtClean="0">
                <a:latin typeface="+mn-lt"/>
                <a:hlinkClick r:id="rId5"/>
              </a:rPr>
              <a:t>/</a:t>
            </a:r>
            <a:endParaRPr lang="en-US" sz="1600" dirty="0" smtClean="0">
              <a:latin typeface="+mn-lt"/>
            </a:endParaRPr>
          </a:p>
          <a:p>
            <a:pPr marL="0" indent="0">
              <a:buNone/>
            </a:pPr>
            <a:endParaRPr lang="en-US" sz="1600" dirty="0"/>
          </a:p>
        </p:txBody>
      </p:sp>
      <p:pic>
        <p:nvPicPr>
          <p:cNvPr id="4" name="Content Placeholder 3" descr="Human-evolution-man.png"/>
          <p:cNvPicPr>
            <a:picLocks noChangeAspect="1"/>
          </p:cNvPicPr>
          <p:nvPr/>
        </p:nvPicPr>
        <p:blipFill rotWithShape="1">
          <a:blip r:embed="rId6" cstate="screen">
            <a:extLst>
              <a:ext uri="{28A0092B-C50C-407E-A947-70E740481C1C}">
                <a14:useLocalDpi xmlns:a14="http://schemas.microsoft.com/office/drawing/2010/main"/>
              </a:ext>
            </a:extLst>
          </a:blip>
          <a:srcRect t="928" b="1001"/>
          <a:stretch/>
        </p:blipFill>
        <p:spPr>
          <a:xfrm>
            <a:off x="4444532" y="153950"/>
            <a:ext cx="3886561" cy="1073382"/>
          </a:xfrm>
          <a:prstGeom prst="rect">
            <a:avLst/>
          </a:prstGeom>
        </p:spPr>
      </p:pic>
    </p:spTree>
    <p:extLst>
      <p:ext uri="{BB962C8B-B14F-4D97-AF65-F5344CB8AC3E}">
        <p14:creationId xmlns:p14="http://schemas.microsoft.com/office/powerpoint/2010/main" val="103263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65970"/>
          </a:xfrm>
        </p:spPr>
        <p:txBody>
          <a:bodyPr>
            <a:normAutofit fontScale="90000"/>
          </a:bodyPr>
          <a:lstStyle/>
          <a:p>
            <a:r>
              <a:rPr lang="en-US" sz="6000" b="1" dirty="0" smtClean="0">
                <a:solidFill>
                  <a:srgbClr val="FFFF00"/>
                </a:solidFill>
                <a:latin typeface="+mn-lt"/>
              </a:rPr>
              <a:t>Origins </a:t>
            </a:r>
            <a:r>
              <a:rPr lang="en-US" b="1" dirty="0" smtClean="0"/>
              <a:t> </a:t>
            </a:r>
            <a:endParaRPr lang="en-US" b="1" dirty="0"/>
          </a:p>
        </p:txBody>
      </p:sp>
      <p:sp>
        <p:nvSpPr>
          <p:cNvPr id="3" name="Content Placeholder 2"/>
          <p:cNvSpPr>
            <a:spLocks noGrp="1"/>
          </p:cNvSpPr>
          <p:nvPr>
            <p:ph sz="quarter" idx="10"/>
          </p:nvPr>
        </p:nvSpPr>
        <p:spPr>
          <a:xfrm>
            <a:off x="457199" y="865971"/>
            <a:ext cx="8528067" cy="5080355"/>
          </a:xfrm>
        </p:spPr>
        <p:txBody>
          <a:bodyPr/>
          <a:lstStyle/>
          <a:p>
            <a:r>
              <a:rPr lang="en-US" dirty="0" smtClean="0">
                <a:solidFill>
                  <a:schemeClr val="bg1"/>
                </a:solidFill>
                <a:latin typeface="+mn-lt"/>
                <a:cs typeface="Lucida Console"/>
              </a:rPr>
              <a:t>You are the 9th year cohort</a:t>
            </a:r>
          </a:p>
          <a:p>
            <a:r>
              <a:rPr lang="en-US" dirty="0" smtClean="0">
                <a:solidFill>
                  <a:schemeClr val="bg1"/>
                </a:solidFill>
                <a:latin typeface="+mn-lt"/>
                <a:cs typeface="Lucida Console"/>
              </a:rPr>
              <a:t>Originally a book; but a course outline before a book..</a:t>
            </a:r>
          </a:p>
          <a:p>
            <a:r>
              <a:rPr lang="en-US" dirty="0" smtClean="0">
                <a:solidFill>
                  <a:schemeClr val="bg1"/>
                </a:solidFill>
                <a:latin typeface="+mn-lt"/>
                <a:cs typeface="Lucida Console"/>
              </a:rPr>
              <a:t>Version 1.0: 2005/2006 UBC/</a:t>
            </a:r>
            <a:r>
              <a:rPr lang="en-US" dirty="0" err="1" smtClean="0">
                <a:solidFill>
                  <a:schemeClr val="bg1"/>
                </a:solidFill>
                <a:latin typeface="+mn-lt"/>
                <a:cs typeface="Lucida Console"/>
              </a:rPr>
              <a:t>UVic</a:t>
            </a:r>
            <a:r>
              <a:rPr lang="en-US" dirty="0" smtClean="0">
                <a:solidFill>
                  <a:schemeClr val="bg1"/>
                </a:solidFill>
                <a:latin typeface="+mn-lt"/>
                <a:cs typeface="Lucida Console"/>
              </a:rPr>
              <a:t> video experiment</a:t>
            </a:r>
          </a:p>
          <a:p>
            <a:r>
              <a:rPr lang="en-US" dirty="0" smtClean="0">
                <a:solidFill>
                  <a:schemeClr val="bg1"/>
                </a:solidFill>
                <a:latin typeface="+mn-lt"/>
                <a:cs typeface="Lucida Console"/>
              </a:rPr>
              <a:t>Version 2.0:  </a:t>
            </a:r>
            <a:r>
              <a:rPr lang="en-US" dirty="0">
                <a:solidFill>
                  <a:schemeClr val="bg1"/>
                </a:solidFill>
                <a:latin typeface="+mn-lt"/>
                <a:cs typeface="Lucida Console"/>
              </a:rPr>
              <a:t>S</a:t>
            </a:r>
            <a:r>
              <a:rPr lang="en-US" dirty="0" smtClean="0">
                <a:solidFill>
                  <a:schemeClr val="bg1"/>
                </a:solidFill>
                <a:latin typeface="+mn-lt"/>
                <a:cs typeface="Lucida Console"/>
              </a:rPr>
              <a:t>tarted from scratch in Spring 2013</a:t>
            </a:r>
            <a:endParaRPr lang="en-US" dirty="0">
              <a:solidFill>
                <a:schemeClr val="bg1"/>
              </a:solidFill>
              <a:latin typeface="+mn-lt"/>
              <a:cs typeface="Lucida Console"/>
            </a:endParaRPr>
          </a:p>
          <a:p>
            <a:r>
              <a:rPr lang="en-US" dirty="0" smtClean="0">
                <a:solidFill>
                  <a:schemeClr val="bg1"/>
                </a:solidFill>
                <a:latin typeface="+mn-lt"/>
                <a:cs typeface="Lucida Console"/>
              </a:rPr>
              <a:t>1st year – blog-site; 2</a:t>
            </a:r>
            <a:r>
              <a:rPr lang="en-US" baseline="30000" dirty="0" smtClean="0">
                <a:solidFill>
                  <a:schemeClr val="bg1"/>
                </a:solidFill>
                <a:latin typeface="+mn-lt"/>
                <a:cs typeface="Lucida Console"/>
              </a:rPr>
              <a:t>nd</a:t>
            </a:r>
            <a:r>
              <a:rPr lang="en-US" dirty="0" smtClean="0">
                <a:solidFill>
                  <a:schemeClr val="bg1"/>
                </a:solidFill>
                <a:latin typeface="+mn-lt"/>
                <a:cs typeface="Lucida Console"/>
              </a:rPr>
              <a:t> year – website; last year –badges.</a:t>
            </a:r>
          </a:p>
          <a:p>
            <a:r>
              <a:rPr lang="en-US" dirty="0" smtClean="0">
                <a:solidFill>
                  <a:schemeClr val="bg1"/>
                </a:solidFill>
                <a:latin typeface="+mn-lt"/>
                <a:cs typeface="Lucida Console"/>
              </a:rPr>
              <a:t>This year – Version 2.5 (or more)</a:t>
            </a:r>
          </a:p>
          <a:p>
            <a:pPr marL="0" indent="0">
              <a:buNone/>
            </a:pPr>
            <a:r>
              <a:rPr lang="en-US" dirty="0" smtClean="0">
                <a:solidFill>
                  <a:schemeClr val="tx2">
                    <a:lumMod val="20000"/>
                    <a:lumOff val="80000"/>
                  </a:schemeClr>
                </a:solidFill>
                <a:latin typeface="+mn-lt"/>
                <a:cs typeface="Lucida Console"/>
                <a:hlinkClick r:id="rId2"/>
              </a:rPr>
              <a:t>http://videogame.law.ubc.ca</a:t>
            </a:r>
            <a:r>
              <a:rPr lang="en-US" dirty="0" smtClean="0">
                <a:solidFill>
                  <a:schemeClr val="tx2">
                    <a:lumMod val="20000"/>
                    <a:lumOff val="80000"/>
                  </a:schemeClr>
                </a:solidFill>
                <a:latin typeface="+mn-lt"/>
                <a:cs typeface="Lucida Console"/>
              </a:rPr>
              <a:t>  </a:t>
            </a:r>
            <a:r>
              <a:rPr lang="en-US" b="1" i="1" dirty="0" smtClean="0">
                <a:solidFill>
                  <a:srgbClr val="FFFF00"/>
                </a:solidFill>
                <a:latin typeface="+mn-lt"/>
                <a:cs typeface="Lucida Console"/>
              </a:rPr>
              <a:t>Thanks to UBC CTLT</a:t>
            </a:r>
          </a:p>
          <a:p>
            <a:endParaRPr lang="en-US" dirty="0"/>
          </a:p>
        </p:txBody>
      </p:sp>
      <p:pic>
        <p:nvPicPr>
          <p:cNvPr id="4"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t="-3662" b="-3662"/>
          <a:stretch/>
        </p:blipFill>
        <p:spPr>
          <a:xfrm>
            <a:off x="6038939" y="4170627"/>
            <a:ext cx="2647862" cy="2131331"/>
          </a:xfrm>
          <a:prstGeom prst="rect">
            <a:avLst/>
          </a:prstGeom>
        </p:spPr>
      </p:pic>
      <p:pic>
        <p:nvPicPr>
          <p:cNvPr id="5" name="Content Placeholder 5"/>
          <p:cNvPicPr>
            <a:picLocks noChangeAspect="1"/>
          </p:cNvPicPr>
          <p:nvPr/>
        </p:nvPicPr>
        <p:blipFill rotWithShape="1">
          <a:blip r:embed="rId4" cstate="screen">
            <a:extLst>
              <a:ext uri="{28A0092B-C50C-407E-A947-70E740481C1C}">
                <a14:useLocalDpi xmlns:a14="http://schemas.microsoft.com/office/drawing/2010/main"/>
              </a:ext>
            </a:extLst>
          </a:blip>
          <a:srcRect l="-1073" b="-1386"/>
          <a:stretch/>
        </p:blipFill>
        <p:spPr>
          <a:xfrm>
            <a:off x="4234474" y="4255380"/>
            <a:ext cx="1375197" cy="2046579"/>
          </a:xfrm>
          <a:prstGeom prst="rect">
            <a:avLst/>
          </a:prstGeom>
        </p:spPr>
      </p:pic>
      <p:pic>
        <p:nvPicPr>
          <p:cNvPr id="6" name="Content Placeholder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60820" y="4170628"/>
            <a:ext cx="1336400" cy="1781953"/>
          </a:xfrm>
          <a:prstGeom prst="rect">
            <a:avLst/>
          </a:prstGeom>
        </p:spPr>
      </p:pic>
    </p:spTree>
    <p:extLst>
      <p:ext uri="{BB962C8B-B14F-4D97-AF65-F5344CB8AC3E}">
        <p14:creationId xmlns:p14="http://schemas.microsoft.com/office/powerpoint/2010/main" val="55091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0838" y="37936"/>
            <a:ext cx="8425962" cy="1016000"/>
          </a:xfrm>
        </p:spPr>
        <p:txBody>
          <a:bodyPr>
            <a:normAutofit/>
          </a:bodyPr>
          <a:lstStyle/>
          <a:p>
            <a:r>
              <a:rPr lang="en-US" sz="4800" b="1" dirty="0" smtClean="0">
                <a:solidFill>
                  <a:srgbClr val="FFFF00"/>
                </a:solidFill>
                <a:latin typeface="+mn-lt"/>
              </a:rPr>
              <a:t>Play as social learning</a:t>
            </a:r>
            <a:endParaRPr lang="en-US" sz="4800" b="1" dirty="0">
              <a:solidFill>
                <a:srgbClr val="FFFF00"/>
              </a:solidFill>
              <a:latin typeface="+mn-lt"/>
            </a:endParaRPr>
          </a:p>
        </p:txBody>
      </p:sp>
      <p:pic>
        <p:nvPicPr>
          <p:cNvPr id="4" name="Content Placeholder 3" descr="Screen Shot 2014-09-02 at 11.37.29 P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69" r="179"/>
          <a:stretch/>
        </p:blipFill>
        <p:spPr>
          <a:xfrm>
            <a:off x="260838" y="1053936"/>
            <a:ext cx="4226344" cy="4141883"/>
          </a:xfrm>
        </p:spPr>
      </p:pic>
      <p:sp>
        <p:nvSpPr>
          <p:cNvPr id="5" name="Rectangle 4"/>
          <p:cNvSpPr/>
          <p:nvPr/>
        </p:nvSpPr>
        <p:spPr>
          <a:xfrm>
            <a:off x="0" y="5233569"/>
            <a:ext cx="4487182" cy="923330"/>
          </a:xfrm>
          <a:prstGeom prst="rect">
            <a:avLst/>
          </a:prstGeom>
        </p:spPr>
        <p:txBody>
          <a:bodyPr wrap="square">
            <a:spAutoFit/>
          </a:bodyPr>
          <a:lstStyle/>
          <a:p>
            <a:r>
              <a:rPr lang="en-US" dirty="0">
                <a:hlinkClick r:id="rId3"/>
              </a:rPr>
              <a:t>http://www.npr.org/blogs/ed/2014/08/04/337387726/brains-at-</a:t>
            </a:r>
            <a:r>
              <a:rPr lang="en-US" dirty="0" smtClean="0">
                <a:hlinkClick r:id="rId3"/>
              </a:rPr>
              <a:t>play</a:t>
            </a:r>
            <a:endParaRPr lang="en-US" dirty="0" smtClean="0"/>
          </a:p>
          <a:p>
            <a:endParaRPr lang="en-US" dirty="0"/>
          </a:p>
        </p:txBody>
      </p:sp>
      <p:sp>
        <p:nvSpPr>
          <p:cNvPr id="6" name="Rectangle 5"/>
          <p:cNvSpPr/>
          <p:nvPr/>
        </p:nvSpPr>
        <p:spPr>
          <a:xfrm>
            <a:off x="4487182" y="1054216"/>
            <a:ext cx="4478844" cy="4893647"/>
          </a:xfrm>
          <a:prstGeom prst="rect">
            <a:avLst/>
          </a:prstGeom>
        </p:spPr>
        <p:txBody>
          <a:bodyPr wrap="square">
            <a:spAutoFit/>
          </a:bodyPr>
          <a:lstStyle/>
          <a:p>
            <a:pPr fontAlgn="base"/>
            <a:r>
              <a:rPr lang="en-CA" sz="2400" dirty="0">
                <a:solidFill>
                  <a:srgbClr val="FFFFFF"/>
                </a:solidFill>
                <a:cs typeface="Lucida Console"/>
              </a:rPr>
              <a:t>The scientist who has perhaps done more research on brains at play than any other is a man named </a:t>
            </a:r>
            <a:r>
              <a:rPr lang="en-CA" sz="2400" dirty="0" err="1">
                <a:solidFill>
                  <a:srgbClr val="FFFFFF"/>
                </a:solidFill>
                <a:cs typeface="Lucida Console"/>
              </a:rPr>
              <a:t>Jaak</a:t>
            </a:r>
            <a:r>
              <a:rPr lang="en-CA" sz="2400" dirty="0">
                <a:solidFill>
                  <a:srgbClr val="FFFFFF"/>
                </a:solidFill>
                <a:cs typeface="Lucida Console"/>
              </a:rPr>
              <a:t> Panksepp. And he has developed a pretty good hypothesis.</a:t>
            </a:r>
          </a:p>
          <a:p>
            <a:pPr fontAlgn="base"/>
            <a:r>
              <a:rPr lang="en-CA" sz="2400" dirty="0">
                <a:solidFill>
                  <a:srgbClr val="FFFFFF"/>
                </a:solidFill>
                <a:cs typeface="Lucida Console"/>
              </a:rPr>
              <a:t>In a nutshell, he, and many others, </a:t>
            </a:r>
            <a:r>
              <a:rPr lang="en-CA" sz="2400" dirty="0">
                <a:solidFill>
                  <a:srgbClr val="FFFF00"/>
                </a:solidFill>
                <a:cs typeface="Lucida Console"/>
              </a:rPr>
              <a:t>think play is how we social animals learn the rules of </a:t>
            </a:r>
            <a:r>
              <a:rPr lang="en-CA" sz="2400" dirty="0">
                <a:solidFill>
                  <a:srgbClr val="CCFFCC"/>
                </a:solidFill>
                <a:cs typeface="Lucida Console"/>
              </a:rPr>
              <a:t>being social</a:t>
            </a:r>
            <a:r>
              <a:rPr lang="en-CA" sz="2400" dirty="0">
                <a:solidFill>
                  <a:srgbClr val="FFFFFF"/>
                </a:solidFill>
                <a:cs typeface="Lucida Console"/>
              </a:rPr>
              <a:t>. Sort of counterintuitive when you think about it: </a:t>
            </a:r>
            <a:r>
              <a:rPr lang="en-CA" sz="2400" dirty="0">
                <a:solidFill>
                  <a:srgbClr val="FFFF00"/>
                </a:solidFill>
                <a:cs typeface="Lucida Console"/>
              </a:rPr>
              <a:t>Play is how you learn rules</a:t>
            </a:r>
            <a:r>
              <a:rPr lang="en-CA" sz="2400" dirty="0">
                <a:solidFill>
                  <a:srgbClr val="FFFFFF"/>
                </a:solidFill>
                <a:cs typeface="Lucida Console"/>
              </a:rPr>
              <a:t>.</a:t>
            </a:r>
          </a:p>
        </p:txBody>
      </p:sp>
    </p:spTree>
    <p:extLst>
      <p:ext uri="{BB962C8B-B14F-4D97-AF65-F5344CB8AC3E}">
        <p14:creationId xmlns:p14="http://schemas.microsoft.com/office/powerpoint/2010/main" val="2522864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528066" cy="869753"/>
          </a:xfrm>
        </p:spPr>
        <p:txBody>
          <a:bodyPr>
            <a:normAutofit fontScale="90000"/>
          </a:bodyPr>
          <a:lstStyle/>
          <a:p>
            <a:r>
              <a:rPr lang="en-US" sz="4800" b="1" dirty="0" smtClean="0">
                <a:solidFill>
                  <a:srgbClr val="FFFF00"/>
                </a:solidFill>
                <a:latin typeface="+mn-lt"/>
              </a:rPr>
              <a:t>Evolution through </a:t>
            </a:r>
            <a:r>
              <a:rPr lang="en-US" sz="4800" b="1" i="1" dirty="0" smtClean="0">
                <a:solidFill>
                  <a:srgbClr val="CCFFCC"/>
                </a:solidFill>
                <a:latin typeface="+mn-lt"/>
              </a:rPr>
              <a:t>interaction</a:t>
            </a:r>
            <a:r>
              <a:rPr lang="en-US" sz="4800" b="1" dirty="0" smtClean="0">
                <a:solidFill>
                  <a:srgbClr val="FFFF00"/>
                </a:solidFill>
                <a:latin typeface="+mn-lt"/>
              </a:rPr>
              <a:t> </a:t>
            </a:r>
            <a:endParaRPr lang="en-US" sz="4800" b="1" dirty="0">
              <a:solidFill>
                <a:srgbClr val="FFFF00"/>
              </a:solidFill>
              <a:latin typeface="+mn-lt"/>
            </a:endParaRPr>
          </a:p>
        </p:txBody>
      </p:sp>
      <p:sp>
        <p:nvSpPr>
          <p:cNvPr id="5" name="Content Placeholder 4"/>
          <p:cNvSpPr>
            <a:spLocks noGrp="1"/>
          </p:cNvSpPr>
          <p:nvPr>
            <p:ph sz="quarter" idx="10"/>
          </p:nvPr>
        </p:nvSpPr>
        <p:spPr>
          <a:xfrm>
            <a:off x="457199" y="1008914"/>
            <a:ext cx="8528067" cy="5687920"/>
          </a:xfrm>
        </p:spPr>
        <p:txBody>
          <a:bodyPr>
            <a:normAutofit fontScale="92500"/>
          </a:bodyPr>
          <a:lstStyle/>
          <a:p>
            <a:pPr marL="0" indent="0">
              <a:buNone/>
            </a:pPr>
            <a:r>
              <a:rPr lang="en-US" sz="2800" dirty="0" smtClean="0">
                <a:solidFill>
                  <a:schemeClr val="bg1"/>
                </a:solidFill>
                <a:latin typeface="+mn-lt"/>
                <a:cs typeface="Lucida Console"/>
              </a:rPr>
              <a:t>* “Largest </a:t>
            </a:r>
            <a:r>
              <a:rPr lang="en-US" sz="2800" dirty="0" smtClean="0">
                <a:solidFill>
                  <a:srgbClr val="FFFF00"/>
                </a:solidFill>
                <a:latin typeface="+mn-lt"/>
                <a:cs typeface="Lucida Console"/>
              </a:rPr>
              <a:t>space battle </a:t>
            </a:r>
            <a:r>
              <a:rPr lang="en-US" sz="2800" dirty="0" smtClean="0">
                <a:solidFill>
                  <a:schemeClr val="bg1"/>
                </a:solidFill>
                <a:latin typeface="+mn-lt"/>
                <a:cs typeface="Lucida Console"/>
              </a:rPr>
              <a:t>in history claims 2,900 ships, untold virtual lives: </a:t>
            </a:r>
            <a:r>
              <a:rPr lang="en-US" sz="2800" i="1" dirty="0" smtClean="0">
                <a:solidFill>
                  <a:schemeClr val="bg1"/>
                </a:solidFill>
                <a:latin typeface="+mn-lt"/>
                <a:cs typeface="Lucida Console"/>
              </a:rPr>
              <a:t>The combat is fake, but the emotions are real</a:t>
            </a:r>
            <a:r>
              <a:rPr lang="en-US" sz="2800" dirty="0" smtClean="0">
                <a:solidFill>
                  <a:schemeClr val="bg1"/>
                </a:solidFill>
                <a:latin typeface="+mn-lt"/>
                <a:cs typeface="Lucida Console"/>
              </a:rPr>
              <a:t>”</a:t>
            </a:r>
          </a:p>
          <a:p>
            <a:pPr marL="0" indent="0">
              <a:buNone/>
            </a:pPr>
            <a:r>
              <a:rPr lang="en-US" sz="2800" dirty="0" smtClean="0">
                <a:solidFill>
                  <a:schemeClr val="bg1"/>
                </a:solidFill>
                <a:latin typeface="+mn-lt"/>
                <a:cs typeface="Lucida Console"/>
              </a:rPr>
              <a:t>(The Verge July 28, 2013)</a:t>
            </a:r>
          </a:p>
          <a:p>
            <a:pPr marL="0" indent="0">
              <a:buNone/>
            </a:pPr>
            <a:r>
              <a:rPr lang="en-US" sz="1600" dirty="0" smtClean="0">
                <a:latin typeface="+mn-lt"/>
                <a:hlinkClick r:id="rId2"/>
              </a:rPr>
              <a:t>http://www.theverge.com/2013/7/28/4565558/eve-online-biggest-space-battle-in-history</a:t>
            </a:r>
            <a:endParaRPr lang="en-US" sz="1600" dirty="0" smtClean="0">
              <a:latin typeface="+mn-lt"/>
            </a:endParaRPr>
          </a:p>
          <a:p>
            <a:pPr marL="0" indent="0">
              <a:buNone/>
            </a:pPr>
            <a:r>
              <a:rPr lang="en-US" sz="1600" dirty="0" smtClean="0">
                <a:latin typeface="+mn-lt"/>
                <a:hlinkClick r:id="rId3"/>
              </a:rPr>
              <a:t>http://www.youtube.com/watch?v=h9x8eYjUQzg</a:t>
            </a:r>
            <a:endParaRPr lang="en-US" sz="1600" dirty="0" smtClean="0">
              <a:latin typeface="+mn-lt"/>
            </a:endParaRPr>
          </a:p>
          <a:p>
            <a:pPr marL="0" indent="0">
              <a:buNone/>
            </a:pPr>
            <a:endParaRPr lang="en-US" sz="1600" dirty="0" smtClean="0">
              <a:latin typeface="+mn-lt"/>
            </a:endParaRPr>
          </a:p>
          <a:p>
            <a:pPr marL="0" indent="0">
              <a:buNone/>
            </a:pPr>
            <a:r>
              <a:rPr lang="en-US" sz="2800" dirty="0" smtClean="0">
                <a:solidFill>
                  <a:srgbClr val="FFFF00"/>
                </a:solidFill>
                <a:latin typeface="+mn-lt"/>
                <a:cs typeface="Lucida Console"/>
              </a:rPr>
              <a:t>* “Game or be gamed: Douglas </a:t>
            </a:r>
            <a:r>
              <a:rPr lang="en-US" sz="2800" dirty="0" err="1" smtClean="0">
                <a:solidFill>
                  <a:srgbClr val="FFFF00"/>
                </a:solidFill>
                <a:latin typeface="+mn-lt"/>
                <a:cs typeface="Lucida Console"/>
              </a:rPr>
              <a:t>Rushkoff</a:t>
            </a:r>
            <a:r>
              <a:rPr lang="en-US" sz="2800" dirty="0" smtClean="0">
                <a:solidFill>
                  <a:srgbClr val="FFFF00"/>
                </a:solidFill>
                <a:latin typeface="+mn-lt"/>
                <a:cs typeface="Lucida Console"/>
              </a:rPr>
              <a:t> on prototyping democracy through play” (The Verge Dec. 12, 2012)</a:t>
            </a:r>
          </a:p>
          <a:p>
            <a:pPr marL="0" indent="0">
              <a:buNone/>
            </a:pPr>
            <a:r>
              <a:rPr lang="en-US" sz="1600" dirty="0">
                <a:latin typeface="+mn-lt"/>
                <a:hlinkClick r:id="rId4"/>
              </a:rPr>
              <a:t>http://www.theverge.com/2012/12/12/3758576/douglas-rushkoff-gameplay-as-</a:t>
            </a:r>
            <a:r>
              <a:rPr lang="en-US" sz="1600" dirty="0" smtClean="0">
                <a:latin typeface="+mn-lt"/>
                <a:hlinkClick r:id="rId4"/>
              </a:rPr>
              <a:t>prototype</a:t>
            </a:r>
            <a:endParaRPr lang="en-US" sz="1600" dirty="0" smtClean="0">
              <a:latin typeface="+mn-lt"/>
            </a:endParaRPr>
          </a:p>
          <a:p>
            <a:pPr marL="0" indent="0">
              <a:buNone/>
            </a:pPr>
            <a:r>
              <a:rPr lang="en-US" sz="2800" i="1" dirty="0" smtClean="0">
                <a:solidFill>
                  <a:srgbClr val="FFFFFF"/>
                </a:solidFill>
                <a:latin typeface="+mn-lt"/>
                <a:cs typeface="Lucida Console"/>
              </a:rPr>
              <a:t>“</a:t>
            </a:r>
            <a:r>
              <a:rPr lang="en-US" sz="2800" i="1" dirty="0">
                <a:solidFill>
                  <a:srgbClr val="FFFFFF"/>
                </a:solidFill>
                <a:latin typeface="+mn-lt"/>
                <a:cs typeface="Lucida Console"/>
              </a:rPr>
              <a:t>By viewing our social, political, and economic structures through the lens of interactivity, </a:t>
            </a:r>
            <a:r>
              <a:rPr lang="en-US" sz="2800" i="1" dirty="0" err="1">
                <a:solidFill>
                  <a:srgbClr val="FFFFFF"/>
                </a:solidFill>
                <a:latin typeface="+mn-lt"/>
                <a:cs typeface="Lucida Console"/>
              </a:rPr>
              <a:t>Rushkoff</a:t>
            </a:r>
            <a:r>
              <a:rPr lang="en-US" sz="2800" i="1" dirty="0">
                <a:solidFill>
                  <a:srgbClr val="FFFFFF"/>
                </a:solidFill>
                <a:latin typeface="+mn-lt"/>
                <a:cs typeface="Lucida Console"/>
              </a:rPr>
              <a:t> says, we are beginning to "</a:t>
            </a:r>
            <a:r>
              <a:rPr lang="en-US" sz="2800" i="1" dirty="0">
                <a:solidFill>
                  <a:srgbClr val="CCFFCC"/>
                </a:solidFill>
                <a:latin typeface="+mn-lt"/>
                <a:cs typeface="Lucida Console"/>
              </a:rPr>
              <a:t>transition from the world of passively accepted narrative to one that invites our </a:t>
            </a:r>
            <a:r>
              <a:rPr lang="en-US" sz="2800" i="1" dirty="0">
                <a:solidFill>
                  <a:srgbClr val="FFFF00"/>
                </a:solidFill>
                <a:latin typeface="+mn-lt"/>
                <a:cs typeface="Lucida Console"/>
              </a:rPr>
              <a:t>ongoing participation</a:t>
            </a:r>
            <a:r>
              <a:rPr lang="en-US" sz="2800" i="1" dirty="0" smtClean="0">
                <a:solidFill>
                  <a:srgbClr val="FFFFFF"/>
                </a:solidFill>
                <a:latin typeface="+mn-lt"/>
                <a:cs typeface="Lucida Console"/>
              </a:rPr>
              <a:t>.”</a:t>
            </a:r>
          </a:p>
          <a:p>
            <a:pPr marL="0" indent="0">
              <a:buNone/>
            </a:pPr>
            <a:endParaRPr lang="en-US" sz="2000" i="1" dirty="0">
              <a:solidFill>
                <a:srgbClr val="CCFFCC"/>
              </a:solidFill>
              <a:latin typeface="+mn-lt"/>
            </a:endParaRPr>
          </a:p>
          <a:p>
            <a:pPr marL="0" indent="0">
              <a:buNone/>
            </a:pPr>
            <a:r>
              <a:rPr lang="en-US" sz="4000" b="1" dirty="0" smtClean="0">
                <a:solidFill>
                  <a:srgbClr val="CCFFCC"/>
                </a:solidFill>
                <a:latin typeface="+mn-lt"/>
              </a:rPr>
              <a:t>                             </a:t>
            </a:r>
            <a:endParaRPr lang="en-US" sz="1600" dirty="0" smtClean="0"/>
          </a:p>
          <a:p>
            <a:pPr marL="0" indent="0">
              <a:buNone/>
            </a:pPr>
            <a:endParaRPr lang="en-US" sz="1600" dirty="0" smtClean="0"/>
          </a:p>
          <a:p>
            <a:pPr>
              <a:buFontTx/>
              <a:buChar char="•"/>
            </a:pPr>
            <a:endParaRPr lang="en-US" sz="2000" dirty="0" smtClean="0"/>
          </a:p>
          <a:p>
            <a:pPr marL="0" indent="0">
              <a:buNone/>
            </a:pPr>
            <a:endParaRPr lang="en-US" sz="2000" dirty="0" smtClean="0"/>
          </a:p>
          <a:p>
            <a:pPr marL="0" indent="0">
              <a:buNone/>
            </a:pPr>
            <a:endParaRPr lang="en-US" sz="1600" dirty="0" smtClean="0"/>
          </a:p>
          <a:p>
            <a:pPr marL="0" indent="0">
              <a:buNone/>
            </a:pPr>
            <a:endParaRPr lang="en-US" sz="1600" dirty="0" smtClean="0"/>
          </a:p>
          <a:p>
            <a:pPr marL="0" indent="0">
              <a:buNone/>
            </a:pPr>
            <a:endParaRPr lang="en-US" sz="1600" dirty="0"/>
          </a:p>
        </p:txBody>
      </p:sp>
    </p:spTree>
    <p:extLst>
      <p:ext uri="{BB962C8B-B14F-4D97-AF65-F5344CB8AC3E}">
        <p14:creationId xmlns:p14="http://schemas.microsoft.com/office/powerpoint/2010/main" val="1469373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250846"/>
          </a:xfrm>
        </p:spPr>
        <p:txBody>
          <a:bodyPr>
            <a:noAutofit/>
          </a:bodyPr>
          <a:lstStyle/>
          <a:p>
            <a:r>
              <a:rPr lang="en-US" sz="5400" b="1" dirty="0" smtClean="0">
                <a:solidFill>
                  <a:srgbClr val="FFFF00"/>
                </a:solidFill>
                <a:latin typeface="+mn-lt"/>
              </a:rPr>
              <a:t>Why do we game? </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462526"/>
            <a:ext cx="8229600" cy="4609995"/>
          </a:xfrm>
        </p:spPr>
        <p:txBody>
          <a:bodyPr>
            <a:normAutofit/>
          </a:bodyPr>
          <a:lstStyle/>
          <a:p>
            <a:pPr marL="0" indent="0">
              <a:buNone/>
            </a:pPr>
            <a:r>
              <a:rPr lang="en-US" sz="4400" b="1" dirty="0" smtClean="0">
                <a:solidFill>
                  <a:srgbClr val="CCFFCC"/>
                </a:solidFill>
                <a:latin typeface="+mn-lt"/>
                <a:cs typeface="Lucida Console"/>
              </a:rPr>
              <a:t>A. </a:t>
            </a:r>
            <a:r>
              <a:rPr lang="en-US" sz="4400" b="1" dirty="0" smtClean="0">
                <a:solidFill>
                  <a:schemeClr val="bg1"/>
                </a:solidFill>
                <a:latin typeface="+mn-lt"/>
                <a:cs typeface="Lucida Console"/>
              </a:rPr>
              <a:t>Social reaction (McLuhan); </a:t>
            </a:r>
          </a:p>
          <a:p>
            <a:pPr marL="0" indent="0">
              <a:buNone/>
            </a:pPr>
            <a:r>
              <a:rPr lang="en-US" sz="4400" b="1" dirty="0" smtClean="0">
                <a:solidFill>
                  <a:srgbClr val="CCFFCC"/>
                </a:solidFill>
                <a:latin typeface="+mn-lt"/>
                <a:cs typeface="Lucida Console"/>
              </a:rPr>
              <a:t>B. </a:t>
            </a:r>
            <a:r>
              <a:rPr lang="en-US" sz="4400" b="1" dirty="0" smtClean="0">
                <a:solidFill>
                  <a:schemeClr val="bg1"/>
                </a:solidFill>
                <a:latin typeface="+mn-lt"/>
                <a:cs typeface="Lucida Console"/>
              </a:rPr>
              <a:t>Social learning interaction (</a:t>
            </a:r>
            <a:r>
              <a:rPr lang="en-CA" sz="4400" b="1" dirty="0" smtClean="0">
                <a:solidFill>
                  <a:srgbClr val="FFFFFF"/>
                </a:solidFill>
                <a:latin typeface="+mn-lt"/>
                <a:cs typeface="Lucida Console"/>
              </a:rPr>
              <a:t>Panksepp);</a:t>
            </a:r>
            <a:endParaRPr lang="en-US" sz="4400" b="1" dirty="0" smtClean="0">
              <a:solidFill>
                <a:schemeClr val="bg1"/>
              </a:solidFill>
              <a:latin typeface="+mn-lt"/>
              <a:cs typeface="Lucida Console"/>
            </a:endParaRPr>
          </a:p>
          <a:p>
            <a:pPr marL="0" indent="0">
              <a:buNone/>
            </a:pPr>
            <a:r>
              <a:rPr lang="en-US" sz="4400" b="1" dirty="0" smtClean="0">
                <a:solidFill>
                  <a:srgbClr val="CCFFCC"/>
                </a:solidFill>
                <a:latin typeface="+mn-lt"/>
                <a:cs typeface="Lucida Console"/>
              </a:rPr>
              <a:t>C. </a:t>
            </a:r>
            <a:r>
              <a:rPr lang="en-US" sz="4400" b="1" dirty="0" smtClean="0">
                <a:solidFill>
                  <a:schemeClr val="bg1"/>
                </a:solidFill>
                <a:latin typeface="+mn-lt"/>
                <a:cs typeface="Lucida Console"/>
              </a:rPr>
              <a:t>To be in touch with our instinctive self (Jung);</a:t>
            </a:r>
          </a:p>
          <a:p>
            <a:pPr marL="0" indent="0">
              <a:buNone/>
            </a:pPr>
            <a:r>
              <a:rPr lang="en-US" sz="4400" b="1" dirty="0" smtClean="0">
                <a:solidFill>
                  <a:srgbClr val="CCFFCC"/>
                </a:solidFill>
                <a:latin typeface="+mn-lt"/>
                <a:cs typeface="Lucida Console"/>
              </a:rPr>
              <a:t>D. </a:t>
            </a:r>
            <a:r>
              <a:rPr lang="en-US" sz="4400" b="1" dirty="0" smtClean="0">
                <a:solidFill>
                  <a:schemeClr val="bg1"/>
                </a:solidFill>
                <a:latin typeface="+mn-lt"/>
                <a:cs typeface="Lucida Console"/>
              </a:rPr>
              <a:t>As part of Evolution (</a:t>
            </a:r>
            <a:r>
              <a:rPr lang="en-US" sz="4400" b="1" dirty="0">
                <a:solidFill>
                  <a:schemeClr val="bg1"/>
                </a:solidFill>
                <a:latin typeface="+mn-lt"/>
                <a:cs typeface="Lucida Console"/>
              </a:rPr>
              <a:t>D</a:t>
            </a:r>
            <a:r>
              <a:rPr lang="en-US" sz="4400" b="1" dirty="0" smtClean="0">
                <a:solidFill>
                  <a:schemeClr val="bg1"/>
                </a:solidFill>
                <a:latin typeface="+mn-lt"/>
                <a:cs typeface="Lucida Console"/>
              </a:rPr>
              <a:t>arwin, </a:t>
            </a:r>
            <a:r>
              <a:rPr lang="en-US" sz="4400" b="1" dirty="0" err="1" smtClean="0">
                <a:solidFill>
                  <a:schemeClr val="bg1"/>
                </a:solidFill>
                <a:latin typeface="+mn-lt"/>
                <a:cs typeface="Lucida Console"/>
              </a:rPr>
              <a:t>Voll</a:t>
            </a:r>
            <a:r>
              <a:rPr lang="en-US" sz="4400" b="1" dirty="0" smtClean="0">
                <a:solidFill>
                  <a:schemeClr val="bg1"/>
                </a:solidFill>
                <a:latin typeface="+mn-lt"/>
                <a:cs typeface="Lucida Console"/>
              </a:rPr>
              <a:t>).  </a:t>
            </a:r>
            <a:endParaRPr lang="en-US" sz="4400" b="1" dirty="0">
              <a:solidFill>
                <a:schemeClr val="bg1"/>
              </a:solidFill>
              <a:latin typeface="+mn-lt"/>
              <a:cs typeface="Lucida Console"/>
            </a:endParaRPr>
          </a:p>
        </p:txBody>
      </p:sp>
    </p:spTree>
    <p:extLst>
      <p:ext uri="{BB962C8B-B14F-4D97-AF65-F5344CB8AC3E}">
        <p14:creationId xmlns:p14="http://schemas.microsoft.com/office/powerpoint/2010/main" val="2213673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58069"/>
            <a:ext cx="8229600" cy="5168065"/>
          </a:xfrm>
        </p:spPr>
        <p:txBody>
          <a:bodyPr>
            <a:normAutofit/>
          </a:bodyPr>
          <a:lstStyle/>
          <a:p>
            <a:pPr marL="0" indent="0">
              <a:buNone/>
            </a:pPr>
            <a:r>
              <a:rPr lang="en-US" sz="6000" b="1" dirty="0" smtClean="0">
                <a:solidFill>
                  <a:schemeClr val="bg1"/>
                </a:solidFill>
                <a:latin typeface="+mn-lt"/>
              </a:rPr>
              <a:t>Most significant legal implications are from </a:t>
            </a:r>
            <a:r>
              <a:rPr lang="en-US" sz="6000" b="1" dirty="0" smtClean="0">
                <a:solidFill>
                  <a:srgbClr val="FFFF00"/>
                </a:solidFill>
                <a:latin typeface="+mn-lt"/>
              </a:rPr>
              <a:t>which of the above</a:t>
            </a:r>
            <a:r>
              <a:rPr lang="en-US" sz="6000" b="1" dirty="0" smtClean="0">
                <a:solidFill>
                  <a:schemeClr val="bg1"/>
                </a:solidFill>
                <a:latin typeface="+mn-lt"/>
              </a:rPr>
              <a:t>?</a:t>
            </a:r>
            <a:endParaRPr lang="en-US" sz="6000" b="1" dirty="0">
              <a:solidFill>
                <a:schemeClr val="bg1"/>
              </a:solidFill>
              <a:latin typeface="+mn-lt"/>
            </a:endParaRPr>
          </a:p>
        </p:txBody>
      </p:sp>
      <p:pic>
        <p:nvPicPr>
          <p:cNvPr id="4" name="Picture 3" descr="200px-$25,000_Pyrami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02254" y="3050204"/>
            <a:ext cx="3912814" cy="2934610"/>
          </a:xfrm>
          <a:prstGeom prst="rect">
            <a:avLst/>
          </a:prstGeom>
        </p:spPr>
      </p:pic>
    </p:spTree>
    <p:extLst>
      <p:ext uri="{BB962C8B-B14F-4D97-AF65-F5344CB8AC3E}">
        <p14:creationId xmlns:p14="http://schemas.microsoft.com/office/powerpoint/2010/main" val="31738620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05715"/>
            <a:ext cx="5882378" cy="5455828"/>
          </a:xfrm>
        </p:spPr>
        <p:txBody>
          <a:bodyPr>
            <a:noAutofit/>
          </a:bodyPr>
          <a:lstStyle/>
          <a:p>
            <a:pPr marL="0" indent="0">
              <a:buNone/>
            </a:pPr>
            <a:r>
              <a:rPr lang="en-US" sz="4800" b="1" dirty="0" smtClean="0">
                <a:solidFill>
                  <a:srgbClr val="FFFF00"/>
                </a:solidFill>
                <a:latin typeface="+mn-lt"/>
                <a:cs typeface="Lucida Console"/>
              </a:rPr>
              <a:t>Answer: </a:t>
            </a:r>
          </a:p>
          <a:p>
            <a:pPr marL="0" indent="0">
              <a:buNone/>
            </a:pPr>
            <a:r>
              <a:rPr lang="en-US" sz="4800" b="1" dirty="0" smtClean="0">
                <a:solidFill>
                  <a:schemeClr val="bg1"/>
                </a:solidFill>
                <a:latin typeface="+mn-lt"/>
                <a:cs typeface="Lucida Console"/>
              </a:rPr>
              <a:t>A. Social </a:t>
            </a:r>
            <a:r>
              <a:rPr lang="en-US" sz="4800" b="1" dirty="0">
                <a:solidFill>
                  <a:schemeClr val="bg1"/>
                </a:solidFill>
                <a:latin typeface="+mn-lt"/>
                <a:cs typeface="Lucida Console"/>
              </a:rPr>
              <a:t>reaction (McLuhan</a:t>
            </a:r>
            <a:r>
              <a:rPr lang="en-US" sz="4800" b="1" dirty="0" smtClean="0">
                <a:solidFill>
                  <a:schemeClr val="bg1"/>
                </a:solidFill>
                <a:latin typeface="+mn-lt"/>
                <a:cs typeface="Lucida Console"/>
              </a:rPr>
              <a:t>)</a:t>
            </a:r>
          </a:p>
          <a:p>
            <a:pPr marL="0" indent="0">
              <a:buNone/>
            </a:pPr>
            <a:endParaRPr lang="en-US" sz="4800" b="1" dirty="0">
              <a:solidFill>
                <a:schemeClr val="bg1"/>
              </a:solidFill>
              <a:latin typeface="+mn-lt"/>
              <a:cs typeface="Lucida Console"/>
            </a:endParaRPr>
          </a:p>
          <a:p>
            <a:pPr marL="0" indent="0">
              <a:buNone/>
            </a:pPr>
            <a:r>
              <a:rPr lang="en-US" sz="4800" b="1" dirty="0" smtClean="0">
                <a:solidFill>
                  <a:srgbClr val="FFFF00"/>
                </a:solidFill>
                <a:latin typeface="+mn-lt"/>
                <a:cs typeface="Lucida Console"/>
              </a:rPr>
              <a:t>Why?</a:t>
            </a:r>
          </a:p>
          <a:p>
            <a:pPr marL="0" indent="0">
              <a:buNone/>
            </a:pPr>
            <a:r>
              <a:rPr lang="en-US" sz="4800" b="1" dirty="0" smtClean="0">
                <a:solidFill>
                  <a:schemeClr val="bg1"/>
                </a:solidFill>
                <a:latin typeface="+mn-lt"/>
              </a:rPr>
              <a:t>That is the rest of the course</a:t>
            </a:r>
            <a:endParaRPr lang="en-US" sz="4800" b="1" dirty="0">
              <a:solidFill>
                <a:schemeClr val="bg1"/>
              </a:solidFill>
              <a:latin typeface="+mn-lt"/>
              <a:cs typeface="Lucida Console"/>
            </a:endParaRPr>
          </a:p>
        </p:txBody>
      </p:sp>
      <p:pic>
        <p:nvPicPr>
          <p:cNvPr id="4" name="Picture 3" descr="200px-Detective14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45358" y="1769728"/>
            <a:ext cx="2240688" cy="3148167"/>
          </a:xfrm>
          <a:prstGeom prst="rect">
            <a:avLst/>
          </a:prstGeom>
        </p:spPr>
      </p:pic>
    </p:spTree>
    <p:extLst>
      <p:ext uri="{BB962C8B-B14F-4D97-AF65-F5344CB8AC3E}">
        <p14:creationId xmlns:p14="http://schemas.microsoft.com/office/powerpoint/2010/main" val="31800714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5400" dirty="0" smtClean="0">
                <a:solidFill>
                  <a:srgbClr val="FFFF00"/>
                </a:solidFill>
                <a:latin typeface="+mn-lt"/>
              </a:rPr>
              <a:t>  </a:t>
            </a:r>
            <a:r>
              <a:rPr lang="en-US" sz="5400" b="1" dirty="0" smtClean="0">
                <a:solidFill>
                  <a:srgbClr val="FFFF00"/>
                </a:solidFill>
                <a:latin typeface="+mn-lt"/>
              </a:rPr>
              <a:t>Best Reason to Game?</a:t>
            </a:r>
            <a:endParaRPr lang="en-US" sz="5400" b="1" dirty="0">
              <a:solidFill>
                <a:srgbClr val="FFFF00"/>
              </a:solidFill>
              <a:latin typeface="+mn-lt"/>
            </a:endParaRPr>
          </a:p>
        </p:txBody>
      </p:sp>
      <p:pic>
        <p:nvPicPr>
          <p:cNvPr id="4" name="Content Placeholder 3" descr="Screen Shot 2014-09-03 at 12.16.03 AM.pn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02" r="-28"/>
          <a:stretch/>
        </p:blipFill>
        <p:spPr>
          <a:xfrm>
            <a:off x="1308347" y="1016000"/>
            <a:ext cx="6522496" cy="4911725"/>
          </a:xfrm>
        </p:spPr>
      </p:pic>
    </p:spTree>
    <p:extLst>
      <p:ext uri="{BB962C8B-B14F-4D97-AF65-F5344CB8AC3E}">
        <p14:creationId xmlns:p14="http://schemas.microsoft.com/office/powerpoint/2010/main" val="668921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56373"/>
            <a:ext cx="8686800" cy="5269761"/>
          </a:xfrm>
        </p:spPr>
        <p:txBody>
          <a:bodyPr>
            <a:normAutofit/>
          </a:bodyPr>
          <a:lstStyle/>
          <a:p>
            <a:pPr marL="0" indent="0">
              <a:buNone/>
            </a:pPr>
            <a:r>
              <a:rPr lang="en-US" sz="6600" b="1" dirty="0" smtClean="0">
                <a:solidFill>
                  <a:srgbClr val="FFFF00"/>
                </a:solidFill>
                <a:latin typeface="+mn-lt"/>
                <a:cs typeface="Lucida Console"/>
              </a:rPr>
              <a:t>THANKS FOR </a:t>
            </a:r>
          </a:p>
          <a:p>
            <a:pPr marL="0" indent="0">
              <a:buNone/>
            </a:pPr>
            <a:r>
              <a:rPr lang="en-US" sz="6600" b="1" dirty="0" smtClean="0">
                <a:solidFill>
                  <a:srgbClr val="FFFF00"/>
                </a:solidFill>
                <a:latin typeface="+mn-lt"/>
                <a:cs typeface="Lucida Console"/>
              </a:rPr>
              <a:t>BEING PART</a:t>
            </a:r>
          </a:p>
          <a:p>
            <a:pPr marL="0" indent="0">
              <a:buNone/>
            </a:pPr>
            <a:r>
              <a:rPr lang="en-US" sz="6600" b="1" dirty="0" smtClean="0">
                <a:solidFill>
                  <a:srgbClr val="FFFF00"/>
                </a:solidFill>
                <a:latin typeface="+mn-lt"/>
                <a:cs typeface="Lucida Console"/>
              </a:rPr>
              <a:t>OF THIS …</a:t>
            </a:r>
          </a:p>
          <a:p>
            <a:pPr marL="0" indent="0">
              <a:buNone/>
            </a:pPr>
            <a:endParaRPr lang="en-US" sz="5400" b="1" dirty="0" smtClean="0">
              <a:solidFill>
                <a:srgbClr val="FFFF00"/>
              </a:solidFill>
              <a:latin typeface="Lucida Console"/>
              <a:cs typeface="Lucida Console"/>
            </a:endParaRPr>
          </a:p>
          <a:p>
            <a:pPr marL="0" indent="0">
              <a:buNone/>
            </a:pPr>
            <a:r>
              <a:rPr lang="en-US" sz="4800" b="1" dirty="0" smtClean="0">
                <a:solidFill>
                  <a:schemeClr val="bg1"/>
                </a:solidFill>
                <a:latin typeface="+mn-lt"/>
                <a:cs typeface="Lucida Console"/>
              </a:rPr>
              <a:t>Please post at</a:t>
            </a:r>
            <a:endParaRPr lang="en-US" sz="4800" b="1" dirty="0">
              <a:solidFill>
                <a:schemeClr val="bg1"/>
              </a:solidFill>
              <a:latin typeface="+mn-lt"/>
              <a:cs typeface="Lucida Console"/>
            </a:endParaRPr>
          </a:p>
          <a:p>
            <a:pPr marL="0" indent="0">
              <a:buNone/>
            </a:pPr>
            <a:r>
              <a:rPr lang="en-US" sz="4800" b="1" dirty="0" smtClean="0">
                <a:solidFill>
                  <a:srgbClr val="FFFF00"/>
                </a:solidFill>
                <a:latin typeface="+mn-lt"/>
                <a:cs typeface="Lucida Console"/>
                <a:hlinkClick r:id="rId2"/>
              </a:rPr>
              <a:t>http://videogame.law.ubc.ca</a:t>
            </a:r>
            <a:endParaRPr lang="en-US" sz="4800" b="1" dirty="0" smtClean="0">
              <a:solidFill>
                <a:srgbClr val="FFFF00"/>
              </a:solidFill>
              <a:latin typeface="+mn-lt"/>
              <a:cs typeface="Lucida Console"/>
            </a:endParaRPr>
          </a:p>
          <a:p>
            <a:pPr marL="0" indent="0">
              <a:buNone/>
            </a:pPr>
            <a:endParaRPr lang="en-US" sz="3600" b="1" dirty="0" smtClean="0">
              <a:solidFill>
                <a:srgbClr val="FFFF00"/>
              </a:solidFill>
              <a:latin typeface="Lucida Console"/>
              <a:cs typeface="Lucida Console"/>
            </a:endParaRPr>
          </a:p>
          <a:p>
            <a:pPr marL="0" indent="0">
              <a:buNone/>
            </a:pPr>
            <a:endParaRPr lang="en-US" sz="4000" b="1" dirty="0">
              <a:solidFill>
                <a:srgbClr val="FFFF00"/>
              </a:solidFill>
              <a:latin typeface="Lucida Console"/>
              <a:cs typeface="Lucida Console"/>
            </a:endParaRPr>
          </a:p>
        </p:txBody>
      </p:sp>
    </p:spTree>
    <p:extLst>
      <p:ext uri="{BB962C8B-B14F-4D97-AF65-F5344CB8AC3E}">
        <p14:creationId xmlns:p14="http://schemas.microsoft.com/office/powerpoint/2010/main" val="99970210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rgbClr val="FFFF00"/>
                </a:solidFill>
                <a:latin typeface="+mn-lt"/>
              </a:rPr>
              <a:t> Next Week</a:t>
            </a:r>
            <a:endParaRPr lang="en-US" sz="4800" b="1" dirty="0">
              <a:solidFill>
                <a:srgbClr val="FFFF00"/>
              </a:solidFill>
              <a:latin typeface="+mn-lt"/>
            </a:endParaRPr>
          </a:p>
        </p:txBody>
      </p:sp>
      <p:sp>
        <p:nvSpPr>
          <p:cNvPr id="5" name="Content Placeholder 4"/>
          <p:cNvSpPr>
            <a:spLocks noGrp="1"/>
          </p:cNvSpPr>
          <p:nvPr>
            <p:ph sz="quarter" idx="10"/>
          </p:nvPr>
        </p:nvSpPr>
        <p:spPr>
          <a:xfrm>
            <a:off x="457200" y="1408134"/>
            <a:ext cx="8229600" cy="4499705"/>
          </a:xfrm>
        </p:spPr>
        <p:txBody>
          <a:bodyPr>
            <a:normAutofit/>
          </a:bodyPr>
          <a:lstStyle/>
          <a:p>
            <a:pPr marL="0" indent="0">
              <a:buNone/>
            </a:pPr>
            <a:endParaRPr lang="en-US" sz="3600" dirty="0" smtClean="0">
              <a:solidFill>
                <a:schemeClr val="bg1"/>
              </a:solidFill>
              <a:latin typeface="+mn-lt"/>
              <a:cs typeface="Lucida Console"/>
            </a:endParaRPr>
          </a:p>
          <a:p>
            <a:pPr marL="0" indent="0">
              <a:buNone/>
            </a:pPr>
            <a:r>
              <a:rPr lang="en-US" sz="3600" dirty="0" smtClean="0">
                <a:solidFill>
                  <a:schemeClr val="bg1"/>
                </a:solidFill>
                <a:latin typeface="+mn-lt"/>
                <a:cs typeface="Lucida Console"/>
              </a:rPr>
              <a:t>Games are not IP;</a:t>
            </a:r>
          </a:p>
          <a:p>
            <a:pPr marL="0" indent="0">
              <a:buNone/>
            </a:pPr>
            <a:r>
              <a:rPr lang="en-US" sz="3600" dirty="0" smtClean="0">
                <a:solidFill>
                  <a:schemeClr val="bg1"/>
                </a:solidFill>
                <a:latin typeface="+mn-lt"/>
                <a:cs typeface="Lucida Console"/>
              </a:rPr>
              <a:t>Video Games are IP;</a:t>
            </a:r>
          </a:p>
          <a:p>
            <a:pPr marL="0" indent="0">
              <a:buNone/>
            </a:pPr>
            <a:r>
              <a:rPr lang="en-US" sz="3600" dirty="0" smtClean="0">
                <a:solidFill>
                  <a:schemeClr val="bg1"/>
                </a:solidFill>
                <a:latin typeface="+mn-lt"/>
                <a:cs typeface="Lucida Console"/>
              </a:rPr>
              <a:t>Explain?</a:t>
            </a:r>
          </a:p>
          <a:p>
            <a:pPr marL="0" indent="0">
              <a:buNone/>
            </a:pPr>
            <a:endParaRPr lang="en-US" sz="3600" b="1" dirty="0" smtClean="0">
              <a:solidFill>
                <a:srgbClr val="8EB4E3"/>
              </a:solidFill>
            </a:endParaRPr>
          </a:p>
          <a:p>
            <a:pPr marL="0" indent="0">
              <a:buNone/>
            </a:pPr>
            <a:endParaRPr lang="en-US" sz="3600" b="1" dirty="0">
              <a:solidFill>
                <a:srgbClr val="8EB4E3"/>
              </a:solidFill>
            </a:endParaRPr>
          </a:p>
          <a:p>
            <a:pPr marL="0" indent="0">
              <a:buNone/>
            </a:pPr>
            <a:r>
              <a:rPr lang="en-US" sz="3600" b="1" dirty="0" smtClean="0">
                <a:solidFill>
                  <a:srgbClr val="8EB4E3"/>
                </a:solidFill>
              </a:rPr>
              <a:t>Part A. Creating</a:t>
            </a:r>
          </a:p>
          <a:p>
            <a:pPr marL="0" indent="0">
              <a:buNone/>
            </a:pPr>
            <a:r>
              <a:rPr lang="en-US" sz="3600" b="1" dirty="0" smtClean="0">
                <a:solidFill>
                  <a:srgbClr val="8EB4E3"/>
                </a:solidFill>
                <a:latin typeface="Apple Chancery"/>
                <a:cs typeface="Apple Chancery"/>
              </a:rPr>
              <a:t>“If Picasso had painted a round object…”</a:t>
            </a:r>
          </a:p>
        </p:txBody>
      </p:sp>
      <p:pic>
        <p:nvPicPr>
          <p:cNvPr id="6" name="Picture 5" descr="74px-Amedeo_Modigliani_-_Portrait_de_Picass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15988" y="191886"/>
            <a:ext cx="2957693" cy="4796259"/>
          </a:xfrm>
          <a:prstGeom prst="rect">
            <a:avLst/>
          </a:prstGeom>
        </p:spPr>
      </p:pic>
    </p:spTree>
    <p:extLst>
      <p:ext uri="{BB962C8B-B14F-4D97-AF65-F5344CB8AC3E}">
        <p14:creationId xmlns:p14="http://schemas.microsoft.com/office/powerpoint/2010/main" val="161697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screen">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800804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FF00"/>
                </a:solidFill>
                <a:latin typeface="Arial"/>
                <a:cs typeface="Arial"/>
              </a:rPr>
              <a:t>Our Academic Partners</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42084348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22364" y="13482"/>
            <a:ext cx="6564436" cy="1016000"/>
          </a:xfrm>
        </p:spPr>
        <p:txBody>
          <a:bodyPr>
            <a:normAutofit/>
          </a:bodyPr>
          <a:lstStyle/>
          <a:p>
            <a:r>
              <a:rPr lang="en-US" sz="4800" b="1" dirty="0" smtClean="0">
                <a:solidFill>
                  <a:srgbClr val="FFFF00"/>
                </a:solidFill>
                <a:latin typeface="+mn-lt"/>
              </a:rPr>
              <a:t>   Textbook???</a:t>
            </a:r>
            <a:endParaRPr lang="en-US" sz="4800" b="1" dirty="0">
              <a:solidFill>
                <a:srgbClr val="FFFF00"/>
              </a:solidFill>
              <a:latin typeface="+mn-lt"/>
            </a:endParaRPr>
          </a:p>
        </p:txBody>
      </p:sp>
      <p:pic>
        <p:nvPicPr>
          <p:cNvPr id="6" name="Content Placeholder 5" descr="IMG_1021.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2005" r="-1131"/>
          <a:stretch/>
        </p:blipFill>
        <p:spPr>
          <a:xfrm>
            <a:off x="2887808" y="1408134"/>
            <a:ext cx="3340115" cy="4318000"/>
          </a:xfrm>
        </p:spPr>
      </p:pic>
    </p:spTree>
    <p:extLst>
      <p:ext uri="{BB962C8B-B14F-4D97-AF65-F5344CB8AC3E}">
        <p14:creationId xmlns:p14="http://schemas.microsoft.com/office/powerpoint/2010/main" val="852750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6972"/>
            <a:ext cx="8229600" cy="1016000"/>
          </a:xfrm>
        </p:spPr>
        <p:txBody>
          <a:bodyPr/>
          <a:lstStyle/>
          <a:p>
            <a:r>
              <a:rPr lang="en-US" b="1" dirty="0" smtClean="0">
                <a:solidFill>
                  <a:srgbClr val="FFFF00"/>
                </a:solidFill>
                <a:latin typeface="+mn-lt"/>
              </a:rPr>
              <a:t>  Why 2.5?</a:t>
            </a:r>
            <a:endParaRPr lang="en-US" b="1" dirty="0">
              <a:solidFill>
                <a:srgbClr val="FFFF00"/>
              </a:solidFill>
              <a:latin typeface="+mn-lt"/>
            </a:endParaRPr>
          </a:p>
        </p:txBody>
      </p:sp>
      <p:sp>
        <p:nvSpPr>
          <p:cNvPr id="3" name="Content Placeholder 2"/>
          <p:cNvSpPr>
            <a:spLocks noGrp="1"/>
          </p:cNvSpPr>
          <p:nvPr>
            <p:ph sz="quarter" idx="10"/>
          </p:nvPr>
        </p:nvSpPr>
        <p:spPr>
          <a:xfrm>
            <a:off x="457200" y="1408133"/>
            <a:ext cx="8229600" cy="4522165"/>
          </a:xfrm>
        </p:spPr>
        <p:txBody>
          <a:bodyPr>
            <a:normAutofit/>
          </a:bodyPr>
          <a:lstStyle/>
          <a:p>
            <a:pPr marL="0" indent="0">
              <a:buNone/>
            </a:pPr>
            <a:r>
              <a:rPr lang="en-US" sz="9600" dirty="0" smtClean="0">
                <a:solidFill>
                  <a:schemeClr val="bg1"/>
                </a:solidFill>
                <a:latin typeface="+mn-lt"/>
              </a:rPr>
              <a:t> 2 to </a:t>
            </a:r>
            <a:r>
              <a:rPr lang="en-US" sz="9600" dirty="0" smtClean="0">
                <a:solidFill>
                  <a:srgbClr val="CCFFCC"/>
                </a:solidFill>
                <a:latin typeface="+mn-lt"/>
              </a:rPr>
              <a:t>3</a:t>
            </a:r>
            <a:r>
              <a:rPr lang="en-US" sz="9600" dirty="0" smtClean="0">
                <a:solidFill>
                  <a:schemeClr val="bg1"/>
                </a:solidFill>
                <a:latin typeface="+mn-lt"/>
              </a:rPr>
              <a:t> Credits</a:t>
            </a:r>
          </a:p>
          <a:p>
            <a:pPr marL="0" indent="0">
              <a:buNone/>
            </a:pPr>
            <a:endParaRPr lang="en-US" sz="9600" dirty="0">
              <a:solidFill>
                <a:schemeClr val="bg1"/>
              </a:solidFill>
              <a:latin typeface="+mn-lt"/>
            </a:endParaRPr>
          </a:p>
          <a:p>
            <a:pPr marL="0" indent="0">
              <a:buNone/>
            </a:pPr>
            <a:endParaRPr lang="en-US" sz="9600" dirty="0">
              <a:solidFill>
                <a:schemeClr val="bg1"/>
              </a:solidFill>
              <a:latin typeface="+mn-lt"/>
            </a:endParaRPr>
          </a:p>
        </p:txBody>
      </p:sp>
      <p:pic>
        <p:nvPicPr>
          <p:cNvPr id="7" name="Picture 6" descr="1024px-Set_of_Poker_Chips_in_Cas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58355" y="2818904"/>
            <a:ext cx="4490135" cy="2994885"/>
          </a:xfrm>
          <a:prstGeom prst="rect">
            <a:avLst/>
          </a:prstGeom>
        </p:spPr>
      </p:pic>
    </p:spTree>
    <p:extLst>
      <p:ext uri="{BB962C8B-B14F-4D97-AF65-F5344CB8AC3E}">
        <p14:creationId xmlns:p14="http://schemas.microsoft.com/office/powerpoint/2010/main" val="2737148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321"/>
            <a:ext cx="8229600" cy="1016000"/>
          </a:xfrm>
        </p:spPr>
        <p:txBody>
          <a:bodyPr/>
          <a:lstStyle/>
          <a:p>
            <a:r>
              <a:rPr lang="en-US" b="1" dirty="0" smtClean="0">
                <a:solidFill>
                  <a:srgbClr val="FFFF00"/>
                </a:solidFill>
                <a:latin typeface="+mn-lt"/>
              </a:rPr>
              <a:t>  Meaning what exactly…</a:t>
            </a:r>
            <a:endParaRPr lang="en-US" b="1" dirty="0">
              <a:solidFill>
                <a:srgbClr val="FFFF00"/>
              </a:solidFill>
              <a:latin typeface="+mn-lt"/>
            </a:endParaRPr>
          </a:p>
        </p:txBody>
      </p:sp>
      <p:pic>
        <p:nvPicPr>
          <p:cNvPr id="4" name="Content Placeholder 3" descr="800px-The_Mystery_Ship.jpg"/>
          <p:cNvPicPr>
            <a:picLocks noGrp="1" noChangeAspect="1"/>
          </p:cNvPicPr>
          <p:nvPr>
            <p:ph sz="quarter" idx="10"/>
          </p:nvPr>
        </p:nvPicPr>
        <p:blipFill rotWithShape="1">
          <a:blip r:embed="rId2" cstate="screen">
            <a:extLst>
              <a:ext uri="{28A0092B-C50C-407E-A947-70E740481C1C}">
                <a14:useLocalDpi xmlns:a14="http://schemas.microsoft.com/office/drawing/2010/main"/>
              </a:ext>
            </a:extLst>
          </a:blip>
          <a:srcRect l="-198" r="-242"/>
          <a:stretch/>
        </p:blipFill>
        <p:spPr>
          <a:xfrm>
            <a:off x="800028" y="1051321"/>
            <a:ext cx="7665274" cy="4855675"/>
          </a:xfrm>
          <a:prstGeom prst="rect">
            <a:avLst/>
          </a:prstGeom>
        </p:spPr>
      </p:pic>
    </p:spTree>
    <p:extLst>
      <p:ext uri="{BB962C8B-B14F-4D97-AF65-F5344CB8AC3E}">
        <p14:creationId xmlns:p14="http://schemas.microsoft.com/office/powerpoint/2010/main" val="2040060420"/>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1233</TotalTime>
  <Words>2259</Words>
  <Application>Microsoft Macintosh PowerPoint</Application>
  <PresentationFormat>On-screen Show (4:3)</PresentationFormat>
  <Paragraphs>246</Paragraphs>
  <Slides>69</Slides>
  <Notes>2</Notes>
  <HiddenSlides>0</HiddenSlides>
  <MMClips>0</MMClips>
  <ScaleCrop>false</ScaleCrop>
  <HeadingPairs>
    <vt:vector size="4" baseType="variant">
      <vt:variant>
        <vt:lpstr>Theme</vt:lpstr>
      </vt:variant>
      <vt:variant>
        <vt:i4>2</vt:i4>
      </vt:variant>
      <vt:variant>
        <vt:lpstr>Slide Titles</vt:lpstr>
      </vt:variant>
      <vt:variant>
        <vt:i4>69</vt:i4>
      </vt:variant>
    </vt:vector>
  </HeadingPairs>
  <TitlesOfParts>
    <vt:vector size="71" baseType="lpstr">
      <vt:lpstr>CDM_PPT_Template </vt:lpstr>
      <vt:lpstr>1_CDM_PPT_Template </vt:lpstr>
      <vt:lpstr>Introduction</vt:lpstr>
      <vt:lpstr>PowerPoint Presentation</vt:lpstr>
      <vt:lpstr> For full privileges on the website  </vt:lpstr>
      <vt:lpstr>Guest: Megan Coyle</vt:lpstr>
      <vt:lpstr>PowerPoint Presentation</vt:lpstr>
      <vt:lpstr>Origins  </vt:lpstr>
      <vt:lpstr>   Textbook???</vt:lpstr>
      <vt:lpstr>  Why 2.5?</vt:lpstr>
      <vt:lpstr>  Meaning what exactly…</vt:lpstr>
      <vt:lpstr>        We’ll get there shortly…</vt:lpstr>
      <vt:lpstr> Pedagogic Goals</vt:lpstr>
      <vt:lpstr>         A Modest &amp; Entirely Self Serving           Pedagogic Theory</vt:lpstr>
      <vt:lpstr>  Meaning what exactly?…</vt:lpstr>
      <vt:lpstr>Irrelevant seeking cred moment</vt:lpstr>
      <vt:lpstr>PowerPoint Presentation</vt:lpstr>
      <vt:lpstr>Oh yes…New Pedagogic Goals…</vt:lpstr>
      <vt:lpstr>&amp;…</vt:lpstr>
      <vt:lpstr>     Welcome to…</vt:lpstr>
      <vt:lpstr>DONE IN-CLASS…</vt:lpstr>
      <vt:lpstr>PowerPoint Presentation</vt:lpstr>
      <vt:lpstr>Notable (but formative) Failure…</vt:lpstr>
      <vt:lpstr>And maybe not a failure but…</vt:lpstr>
      <vt:lpstr>Computers Strongly Encouraged…</vt:lpstr>
      <vt:lpstr>     Lecture Capture</vt:lpstr>
      <vt:lpstr>    http://videogame.law.ubc.ca</vt:lpstr>
      <vt:lpstr>“Living” Syllabus is there…</vt:lpstr>
      <vt:lpstr>Three Tips:</vt:lpstr>
      <vt:lpstr>Real Search…</vt:lpstr>
      <vt:lpstr>PowerPoint Presentation</vt:lpstr>
      <vt:lpstr>PowerPoint Presentation</vt:lpstr>
      <vt:lpstr> Why Open?</vt:lpstr>
      <vt:lpstr>      Project Oculus 2 ?</vt:lpstr>
      <vt:lpstr>PowerPoint Presentation</vt:lpstr>
      <vt:lpstr>               My Gaming Bio</vt:lpstr>
      <vt:lpstr> But now…</vt:lpstr>
      <vt:lpstr>…purely as research into video       game addiction (of course)…</vt:lpstr>
      <vt:lpstr>PS4…</vt:lpstr>
      <vt:lpstr>     …From Form to Substance</vt:lpstr>
      <vt:lpstr>   “Constraints”…</vt:lpstr>
      <vt:lpstr> Video Game Leadership</vt:lpstr>
      <vt:lpstr>As well as…</vt:lpstr>
      <vt:lpstr>           Evidence…</vt:lpstr>
      <vt:lpstr>PowerPoint Presentation</vt:lpstr>
      <vt:lpstr>  Evolving memes of the course…</vt:lpstr>
      <vt:lpstr>PowerPoint Presentation</vt:lpstr>
      <vt:lpstr>PowerPoint Presentation</vt:lpstr>
      <vt:lpstr>PowerPoint Presentation</vt:lpstr>
      <vt:lpstr>    My next step*…</vt:lpstr>
      <vt:lpstr> What is a game?</vt:lpstr>
      <vt:lpstr>     Is Madden NFL a Sport?</vt:lpstr>
      <vt:lpstr> Whatever you may think…</vt:lpstr>
      <vt:lpstr>       And…</vt:lpstr>
      <vt:lpstr>        And…</vt:lpstr>
      <vt:lpstr>And…</vt:lpstr>
      <vt:lpstr>WHY?</vt:lpstr>
      <vt:lpstr> McLuhan, 1964  (Games as social reaction) </vt:lpstr>
      <vt:lpstr>Jung on Games &amp; Instinct</vt:lpstr>
      <vt:lpstr>Play as Evolution</vt:lpstr>
      <vt:lpstr>Stepping Up </vt:lpstr>
      <vt:lpstr>Play as social learning</vt:lpstr>
      <vt:lpstr>Evolution through interaction </vt:lpstr>
      <vt:lpstr>Why do we game? </vt:lpstr>
      <vt:lpstr>PowerPoint Presentation</vt:lpstr>
      <vt:lpstr>PowerPoint Presentation</vt:lpstr>
      <vt:lpstr>  Best Reason to Game?</vt:lpstr>
      <vt:lpstr>PowerPoint Presentation</vt:lpstr>
      <vt:lpstr> Next Week</vt:lpstr>
      <vt:lpstr>  Always include a cat picture</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Picasso had painted a round object..”</dc:title>
  <dc:creator>Jon Festinger</dc:creator>
  <cp:lastModifiedBy>Jon Festinger</cp:lastModifiedBy>
  <cp:revision>141</cp:revision>
  <cp:lastPrinted>2013-09-04T07:46:04Z</cp:lastPrinted>
  <dcterms:created xsi:type="dcterms:W3CDTF">2013-01-06T22:02:58Z</dcterms:created>
  <dcterms:modified xsi:type="dcterms:W3CDTF">2015-09-10T23:10:35Z</dcterms:modified>
</cp:coreProperties>
</file>