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52"/>
  </p:notesMasterIdLst>
  <p:sldIdLst>
    <p:sldId id="292" r:id="rId3"/>
    <p:sldId id="313" r:id="rId4"/>
    <p:sldId id="311" r:id="rId5"/>
    <p:sldId id="328" r:id="rId6"/>
    <p:sldId id="316" r:id="rId7"/>
    <p:sldId id="317" r:id="rId8"/>
    <p:sldId id="321" r:id="rId9"/>
    <p:sldId id="318" r:id="rId10"/>
    <p:sldId id="301" r:id="rId11"/>
    <p:sldId id="302" r:id="rId12"/>
    <p:sldId id="303" r:id="rId13"/>
    <p:sldId id="304" r:id="rId14"/>
    <p:sldId id="322" r:id="rId15"/>
    <p:sldId id="293" r:id="rId16"/>
    <p:sldId id="319" r:id="rId17"/>
    <p:sldId id="296" r:id="rId18"/>
    <p:sldId id="261" r:id="rId19"/>
    <p:sldId id="260" r:id="rId20"/>
    <p:sldId id="314" r:id="rId21"/>
    <p:sldId id="315" r:id="rId22"/>
    <p:sldId id="324" r:id="rId23"/>
    <p:sldId id="332" r:id="rId24"/>
    <p:sldId id="329" r:id="rId25"/>
    <p:sldId id="330" r:id="rId26"/>
    <p:sldId id="297" r:id="rId27"/>
    <p:sldId id="298" r:id="rId28"/>
    <p:sldId id="323" r:id="rId29"/>
    <p:sldId id="320" r:id="rId30"/>
    <p:sldId id="262" r:id="rId31"/>
    <p:sldId id="285" r:id="rId32"/>
    <p:sldId id="288" r:id="rId33"/>
    <p:sldId id="286" r:id="rId34"/>
    <p:sldId id="331" r:id="rId35"/>
    <p:sldId id="307" r:id="rId36"/>
    <p:sldId id="325" r:id="rId37"/>
    <p:sldId id="326" r:id="rId38"/>
    <p:sldId id="291" r:id="rId39"/>
    <p:sldId id="269" r:id="rId40"/>
    <p:sldId id="287" r:id="rId41"/>
    <p:sldId id="306" r:id="rId42"/>
    <p:sldId id="280" r:id="rId43"/>
    <p:sldId id="281" r:id="rId44"/>
    <p:sldId id="289" r:id="rId45"/>
    <p:sldId id="282" r:id="rId46"/>
    <p:sldId id="290" r:id="rId47"/>
    <p:sldId id="283" r:id="rId48"/>
    <p:sldId id="271" r:id="rId49"/>
    <p:sldId id="333" r:id="rId50"/>
    <p:sldId id="284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2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E8833-9FE1-5345-B17B-862E6A608B27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5B182-EDD2-9D4A-8B61-BCE2DD12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43DED-E70C-3E4A-94E7-E4A33D16A59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17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706" y="2352435"/>
            <a:ext cx="8229600" cy="1016000"/>
          </a:xfrm>
        </p:spPr>
        <p:txBody>
          <a:bodyPr lIns="76200" tIns="76200" rIns="76200" bIns="76200"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06" y="3373189"/>
            <a:ext cx="8229600" cy="1197050"/>
          </a:xfrm>
        </p:spPr>
        <p:txBody>
          <a:bodyPr lIns="76200" tIns="76200" rIns="76200" bIns="0">
            <a:normAutofit/>
          </a:bodyPr>
          <a:lstStyle>
            <a:lvl1pPr marL="0" indent="0" algn="l">
              <a:buNone/>
              <a:defRPr sz="2400">
                <a:solidFill>
                  <a:srgbClr val="5E60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3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40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229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1701"/>
            <a:ext cx="4038600" cy="4318000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400"/>
            </a:lvl1pPr>
            <a:lvl2pPr marL="914400" indent="-457200">
              <a:buFont typeface="Arial"/>
              <a:buChar char="•"/>
              <a:defRPr sz="2400"/>
            </a:lvl2pPr>
            <a:lvl3pPr marL="1371600" indent="-457200">
              <a:buFont typeface="Arial"/>
              <a:buChar char="•"/>
              <a:defRPr sz="2400"/>
            </a:lvl3pPr>
            <a:lvl4pPr marL="1828800" indent="-457200">
              <a:buFont typeface="Arial"/>
              <a:buChar char="•"/>
              <a:defRPr sz="2400"/>
            </a:lvl4pPr>
            <a:lvl5pPr marL="2286000" indent="-4572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701"/>
            <a:ext cx="4038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3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7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43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706" y="2352435"/>
            <a:ext cx="8229600" cy="1016000"/>
          </a:xfrm>
        </p:spPr>
        <p:txBody>
          <a:bodyPr lIns="76200" tIns="76200" rIns="76200" bIns="76200"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06" y="3373189"/>
            <a:ext cx="8229600" cy="1197050"/>
          </a:xfrm>
        </p:spPr>
        <p:txBody>
          <a:bodyPr lIns="76200" tIns="76200" rIns="76200" bIns="0">
            <a:normAutofit/>
          </a:bodyPr>
          <a:lstStyle>
            <a:lvl1pPr marL="0" indent="0" algn="l">
              <a:buNone/>
              <a:defRPr sz="2400">
                <a:solidFill>
                  <a:srgbClr val="5E60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1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229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1701"/>
            <a:ext cx="4038600" cy="4318000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400"/>
            </a:lvl1pPr>
            <a:lvl2pPr marL="914400" indent="-457200">
              <a:buFont typeface="Arial"/>
              <a:buChar char="•"/>
              <a:defRPr sz="2400"/>
            </a:lvl2pPr>
            <a:lvl3pPr marL="1371600" indent="-457200">
              <a:buFont typeface="Arial"/>
              <a:buChar char="•"/>
              <a:defRPr sz="2400"/>
            </a:lvl3pPr>
            <a:lvl4pPr marL="1828800" indent="-457200">
              <a:buFont typeface="Arial"/>
              <a:buChar char="•"/>
              <a:defRPr sz="2400"/>
            </a:lvl4pPr>
            <a:lvl5pPr marL="2286000" indent="-4572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701"/>
            <a:ext cx="4038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6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5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7" Type="http://schemas.openxmlformats.org/officeDocument/2006/relationships/image" Target="../media/image1.emf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6200" tIns="76200" rIns="76200" bIns="7620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1543"/>
            <a:ext cx="8229600" cy="4318000"/>
          </a:xfrm>
          <a:prstGeom prst="rect">
            <a:avLst/>
          </a:prstGeom>
        </p:spPr>
        <p:txBody>
          <a:bodyPr vert="horz" lIns="76200" tIns="76200" rIns="76200" bIns="7620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58034" y="5973244"/>
            <a:ext cx="4346075" cy="962351"/>
          </a:xfrm>
          <a:custGeom>
            <a:avLst/>
            <a:gdLst>
              <a:gd name="connsiteX0" fmla="*/ 0 w 4047989"/>
              <a:gd name="connsiteY0" fmla="*/ 0 h 843298"/>
              <a:gd name="connsiteX1" fmla="*/ 4047989 w 4047989"/>
              <a:gd name="connsiteY1" fmla="*/ 0 h 843298"/>
              <a:gd name="connsiteX2" fmla="*/ 4047989 w 4047989"/>
              <a:gd name="connsiteY2" fmla="*/ 843298 h 843298"/>
              <a:gd name="connsiteX3" fmla="*/ 0 w 4047989"/>
              <a:gd name="connsiteY3" fmla="*/ 843298 h 843298"/>
              <a:gd name="connsiteX4" fmla="*/ 0 w 4047989"/>
              <a:gd name="connsiteY4" fmla="*/ 0 h 843298"/>
              <a:gd name="connsiteX0" fmla="*/ 0 w 4980620"/>
              <a:gd name="connsiteY0" fmla="*/ 892904 h 892904"/>
              <a:gd name="connsiteX1" fmla="*/ 4980620 w 4980620"/>
              <a:gd name="connsiteY1" fmla="*/ 0 h 892904"/>
              <a:gd name="connsiteX2" fmla="*/ 4980620 w 4980620"/>
              <a:gd name="connsiteY2" fmla="*/ 843298 h 892904"/>
              <a:gd name="connsiteX3" fmla="*/ 932631 w 4980620"/>
              <a:gd name="connsiteY3" fmla="*/ 843298 h 892904"/>
              <a:gd name="connsiteX4" fmla="*/ 0 w 4980620"/>
              <a:gd name="connsiteY4" fmla="*/ 892904 h 892904"/>
              <a:gd name="connsiteX0" fmla="*/ 89294 w 5069914"/>
              <a:gd name="connsiteY0" fmla="*/ 892904 h 2648949"/>
              <a:gd name="connsiteX1" fmla="*/ 5069914 w 5069914"/>
              <a:gd name="connsiteY1" fmla="*/ 0 h 2648949"/>
              <a:gd name="connsiteX2" fmla="*/ 5069914 w 5069914"/>
              <a:gd name="connsiteY2" fmla="*/ 843298 h 2648949"/>
              <a:gd name="connsiteX3" fmla="*/ 0 w 5069914"/>
              <a:gd name="connsiteY3" fmla="*/ 2648949 h 2648949"/>
              <a:gd name="connsiteX4" fmla="*/ 89294 w 5069914"/>
              <a:gd name="connsiteY4" fmla="*/ 892904 h 2648949"/>
              <a:gd name="connsiteX0" fmla="*/ 0 w 5079836"/>
              <a:gd name="connsiteY0" fmla="*/ 982194 h 2648949"/>
              <a:gd name="connsiteX1" fmla="*/ 5079836 w 5079836"/>
              <a:gd name="connsiteY1" fmla="*/ 0 h 2648949"/>
              <a:gd name="connsiteX2" fmla="*/ 5079836 w 5079836"/>
              <a:gd name="connsiteY2" fmla="*/ 843298 h 2648949"/>
              <a:gd name="connsiteX3" fmla="*/ 9922 w 5079836"/>
              <a:gd name="connsiteY3" fmla="*/ 2648949 h 2648949"/>
              <a:gd name="connsiteX4" fmla="*/ 0 w 5079836"/>
              <a:gd name="connsiteY4" fmla="*/ 982194 h 2648949"/>
              <a:gd name="connsiteX0" fmla="*/ 0 w 5079836"/>
              <a:gd name="connsiteY0" fmla="*/ 138896 h 1805651"/>
              <a:gd name="connsiteX1" fmla="*/ 4891325 w 5079836"/>
              <a:gd name="connsiteY1" fmla="*/ 843299 h 1805651"/>
              <a:gd name="connsiteX2" fmla="*/ 5079836 w 5079836"/>
              <a:gd name="connsiteY2" fmla="*/ 0 h 1805651"/>
              <a:gd name="connsiteX3" fmla="*/ 9922 w 5079836"/>
              <a:gd name="connsiteY3" fmla="*/ 1805651 h 1805651"/>
              <a:gd name="connsiteX4" fmla="*/ 0 w 5079836"/>
              <a:gd name="connsiteY4" fmla="*/ 138896 h 1805651"/>
              <a:gd name="connsiteX0" fmla="*/ 0 w 4970699"/>
              <a:gd name="connsiteY0" fmla="*/ 0 h 1666755"/>
              <a:gd name="connsiteX1" fmla="*/ 4891325 w 4970699"/>
              <a:gd name="connsiteY1" fmla="*/ 704403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70699"/>
              <a:gd name="connsiteY0" fmla="*/ 0 h 1666755"/>
              <a:gd name="connsiteX1" fmla="*/ 4871481 w 4970699"/>
              <a:gd name="connsiteY1" fmla="*/ 476216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90542"/>
              <a:gd name="connsiteY0" fmla="*/ 396846 h 1190539"/>
              <a:gd name="connsiteX1" fmla="*/ 4891324 w 4990542"/>
              <a:gd name="connsiteY1" fmla="*/ 0 h 1190539"/>
              <a:gd name="connsiteX2" fmla="*/ 4990542 w 4990542"/>
              <a:gd name="connsiteY2" fmla="*/ 694480 h 1190539"/>
              <a:gd name="connsiteX3" fmla="*/ 29765 w 4990542"/>
              <a:gd name="connsiteY3" fmla="*/ 1190539 h 1190539"/>
              <a:gd name="connsiteX4" fmla="*/ 0 w 4990542"/>
              <a:gd name="connsiteY4" fmla="*/ 396846 h 1190539"/>
              <a:gd name="connsiteX0" fmla="*/ 0 w 5238582"/>
              <a:gd name="connsiteY0" fmla="*/ 396846 h 1190539"/>
              <a:gd name="connsiteX1" fmla="*/ 4891324 w 5238582"/>
              <a:gd name="connsiteY1" fmla="*/ 0 h 1190539"/>
              <a:gd name="connsiteX2" fmla="*/ 5238582 w 5238582"/>
              <a:gd name="connsiteY2" fmla="*/ 863140 h 1190539"/>
              <a:gd name="connsiteX3" fmla="*/ 29765 w 5238582"/>
              <a:gd name="connsiteY3" fmla="*/ 1190539 h 1190539"/>
              <a:gd name="connsiteX4" fmla="*/ 0 w 5238582"/>
              <a:gd name="connsiteY4" fmla="*/ 396846 h 1190539"/>
              <a:gd name="connsiteX0" fmla="*/ 0 w 5238582"/>
              <a:gd name="connsiteY0" fmla="*/ 248029 h 1041722"/>
              <a:gd name="connsiteX1" fmla="*/ 5139364 w 5238582"/>
              <a:gd name="connsiteY1" fmla="*/ 0 h 1041722"/>
              <a:gd name="connsiteX2" fmla="*/ 5238582 w 5238582"/>
              <a:gd name="connsiteY2" fmla="*/ 714323 h 1041722"/>
              <a:gd name="connsiteX3" fmla="*/ 29765 w 5238582"/>
              <a:gd name="connsiteY3" fmla="*/ 1041722 h 1041722"/>
              <a:gd name="connsiteX4" fmla="*/ 0 w 5238582"/>
              <a:gd name="connsiteY4" fmla="*/ 248029 h 1041722"/>
              <a:gd name="connsiteX0" fmla="*/ 0 w 5228660"/>
              <a:gd name="connsiteY0" fmla="*/ 248029 h 1041722"/>
              <a:gd name="connsiteX1" fmla="*/ 5129442 w 5228660"/>
              <a:gd name="connsiteY1" fmla="*/ 0 h 1041722"/>
              <a:gd name="connsiteX2" fmla="*/ 5228660 w 5228660"/>
              <a:gd name="connsiteY2" fmla="*/ 714323 h 1041722"/>
              <a:gd name="connsiteX3" fmla="*/ 19843 w 5228660"/>
              <a:gd name="connsiteY3" fmla="*/ 1041722 h 1041722"/>
              <a:gd name="connsiteX4" fmla="*/ 0 w 5228660"/>
              <a:gd name="connsiteY4" fmla="*/ 248029 h 1041722"/>
              <a:gd name="connsiteX0" fmla="*/ 954 w 5229614"/>
              <a:gd name="connsiteY0" fmla="*/ 248029 h 1160776"/>
              <a:gd name="connsiteX1" fmla="*/ 5130396 w 5229614"/>
              <a:gd name="connsiteY1" fmla="*/ 0 h 1160776"/>
              <a:gd name="connsiteX2" fmla="*/ 5229614 w 5229614"/>
              <a:gd name="connsiteY2" fmla="*/ 714323 h 1160776"/>
              <a:gd name="connsiteX3" fmla="*/ 954 w 5229614"/>
              <a:gd name="connsiteY3" fmla="*/ 1160776 h 1160776"/>
              <a:gd name="connsiteX4" fmla="*/ 954 w 5229614"/>
              <a:gd name="connsiteY4" fmla="*/ 248029 h 1160776"/>
              <a:gd name="connsiteX0" fmla="*/ 954 w 5239536"/>
              <a:gd name="connsiteY0" fmla="*/ 248029 h 1160776"/>
              <a:gd name="connsiteX1" fmla="*/ 5130396 w 5239536"/>
              <a:gd name="connsiteY1" fmla="*/ 0 h 1160776"/>
              <a:gd name="connsiteX2" fmla="*/ 5239536 w 5239536"/>
              <a:gd name="connsiteY2" fmla="*/ 1041721 h 1160776"/>
              <a:gd name="connsiteX3" fmla="*/ 954 w 5239536"/>
              <a:gd name="connsiteY3" fmla="*/ 1160776 h 1160776"/>
              <a:gd name="connsiteX4" fmla="*/ 954 w 5239536"/>
              <a:gd name="connsiteY4" fmla="*/ 248029 h 1160776"/>
              <a:gd name="connsiteX0" fmla="*/ 954 w 5368517"/>
              <a:gd name="connsiteY0" fmla="*/ 248029 h 1190538"/>
              <a:gd name="connsiteX1" fmla="*/ 5130396 w 5368517"/>
              <a:gd name="connsiteY1" fmla="*/ 0 h 1190538"/>
              <a:gd name="connsiteX2" fmla="*/ 5368517 w 5368517"/>
              <a:gd name="connsiteY2" fmla="*/ 1190538 h 1190538"/>
              <a:gd name="connsiteX3" fmla="*/ 954 w 5368517"/>
              <a:gd name="connsiteY3" fmla="*/ 1160776 h 1190538"/>
              <a:gd name="connsiteX4" fmla="*/ 954 w 5368517"/>
              <a:gd name="connsiteY4" fmla="*/ 248029 h 1190538"/>
              <a:gd name="connsiteX0" fmla="*/ 954 w 5368517"/>
              <a:gd name="connsiteY0" fmla="*/ 257950 h 1200459"/>
              <a:gd name="connsiteX1" fmla="*/ 5170083 w 5368517"/>
              <a:gd name="connsiteY1" fmla="*/ 0 h 1200459"/>
              <a:gd name="connsiteX2" fmla="*/ 5368517 w 5368517"/>
              <a:gd name="connsiteY2" fmla="*/ 1200459 h 1200459"/>
              <a:gd name="connsiteX3" fmla="*/ 954 w 5368517"/>
              <a:gd name="connsiteY3" fmla="*/ 1170697 h 1200459"/>
              <a:gd name="connsiteX4" fmla="*/ 954 w 5368517"/>
              <a:gd name="connsiteY4" fmla="*/ 257950 h 1200459"/>
              <a:gd name="connsiteX0" fmla="*/ 0 w 5387407"/>
              <a:gd name="connsiteY0" fmla="*/ 198423 h 1200459"/>
              <a:gd name="connsiteX1" fmla="*/ 5188973 w 5387407"/>
              <a:gd name="connsiteY1" fmla="*/ 0 h 1200459"/>
              <a:gd name="connsiteX2" fmla="*/ 5387407 w 5387407"/>
              <a:gd name="connsiteY2" fmla="*/ 1200459 h 1200459"/>
              <a:gd name="connsiteX3" fmla="*/ 19844 w 5387407"/>
              <a:gd name="connsiteY3" fmla="*/ 1170697 h 1200459"/>
              <a:gd name="connsiteX4" fmla="*/ 0 w 5387407"/>
              <a:gd name="connsiteY4" fmla="*/ 198423 h 1200459"/>
              <a:gd name="connsiteX0" fmla="*/ 1002091 w 5367572"/>
              <a:gd name="connsiteY0" fmla="*/ 148818 h 1200459"/>
              <a:gd name="connsiteX1" fmla="*/ 5169138 w 5367572"/>
              <a:gd name="connsiteY1" fmla="*/ 0 h 1200459"/>
              <a:gd name="connsiteX2" fmla="*/ 5367572 w 5367572"/>
              <a:gd name="connsiteY2" fmla="*/ 1200459 h 1200459"/>
              <a:gd name="connsiteX3" fmla="*/ 9 w 5367572"/>
              <a:gd name="connsiteY3" fmla="*/ 1170697 h 1200459"/>
              <a:gd name="connsiteX4" fmla="*/ 1002091 w 5367572"/>
              <a:gd name="connsiteY4" fmla="*/ 148818 h 1200459"/>
              <a:gd name="connsiteX0" fmla="*/ 954 w 4366435"/>
              <a:gd name="connsiteY0" fmla="*/ 148818 h 1200459"/>
              <a:gd name="connsiteX1" fmla="*/ 4168001 w 4366435"/>
              <a:gd name="connsiteY1" fmla="*/ 0 h 1200459"/>
              <a:gd name="connsiteX2" fmla="*/ 4366435 w 4366435"/>
              <a:gd name="connsiteY2" fmla="*/ 1200459 h 1200459"/>
              <a:gd name="connsiteX3" fmla="*/ 955 w 4366435"/>
              <a:gd name="connsiteY3" fmla="*/ 853220 h 1200459"/>
              <a:gd name="connsiteX4" fmla="*/ 954 w 4366435"/>
              <a:gd name="connsiteY4" fmla="*/ 148818 h 1200459"/>
              <a:gd name="connsiteX0" fmla="*/ 954 w 4336670"/>
              <a:gd name="connsiteY0" fmla="*/ 148818 h 962351"/>
              <a:gd name="connsiteX1" fmla="*/ 4168001 w 4336670"/>
              <a:gd name="connsiteY1" fmla="*/ 0 h 962351"/>
              <a:gd name="connsiteX2" fmla="*/ 4336670 w 4336670"/>
              <a:gd name="connsiteY2" fmla="*/ 962351 h 962351"/>
              <a:gd name="connsiteX3" fmla="*/ 955 w 4336670"/>
              <a:gd name="connsiteY3" fmla="*/ 853220 h 962351"/>
              <a:gd name="connsiteX4" fmla="*/ 954 w 4336670"/>
              <a:gd name="connsiteY4" fmla="*/ 148818 h 962351"/>
              <a:gd name="connsiteX0" fmla="*/ 10359 w 4346075"/>
              <a:gd name="connsiteY0" fmla="*/ 148818 h 962351"/>
              <a:gd name="connsiteX1" fmla="*/ 4177406 w 4346075"/>
              <a:gd name="connsiteY1" fmla="*/ 0 h 962351"/>
              <a:gd name="connsiteX2" fmla="*/ 4346075 w 4346075"/>
              <a:gd name="connsiteY2" fmla="*/ 962351 h 962351"/>
              <a:gd name="connsiteX3" fmla="*/ 439 w 4346075"/>
              <a:gd name="connsiteY3" fmla="*/ 942511 h 962351"/>
              <a:gd name="connsiteX4" fmla="*/ 10359 w 4346075"/>
              <a:gd name="connsiteY4" fmla="*/ 148818 h 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075" h="962351">
                <a:moveTo>
                  <a:pt x="10359" y="148818"/>
                </a:moveTo>
                <a:lnTo>
                  <a:pt x="4177406" y="0"/>
                </a:lnTo>
                <a:lnTo>
                  <a:pt x="4346075" y="962351"/>
                </a:lnTo>
                <a:lnTo>
                  <a:pt x="439" y="942511"/>
                </a:lnTo>
                <a:cubicBezTo>
                  <a:pt x="-2868" y="386926"/>
                  <a:pt x="13666" y="704403"/>
                  <a:pt x="10359" y="148818"/>
                </a:cubicBezTo>
                <a:close/>
              </a:path>
            </a:pathLst>
          </a:custGeom>
          <a:solidFill>
            <a:srgbClr val="359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220" y="6347963"/>
            <a:ext cx="3321425" cy="268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400" y="6297942"/>
            <a:ext cx="2946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none">
          <a:solidFill>
            <a:srgbClr val="5E6062"/>
          </a:solidFill>
          <a:latin typeface="Klavik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6200" tIns="76200" rIns="76200" bIns="7620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1543"/>
            <a:ext cx="8229600" cy="4318000"/>
          </a:xfrm>
          <a:prstGeom prst="rect">
            <a:avLst/>
          </a:prstGeom>
        </p:spPr>
        <p:txBody>
          <a:bodyPr vert="horz" lIns="76200" tIns="76200" rIns="76200" bIns="7620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58034" y="5973244"/>
            <a:ext cx="4346075" cy="962351"/>
          </a:xfrm>
          <a:custGeom>
            <a:avLst/>
            <a:gdLst>
              <a:gd name="connsiteX0" fmla="*/ 0 w 4047989"/>
              <a:gd name="connsiteY0" fmla="*/ 0 h 843298"/>
              <a:gd name="connsiteX1" fmla="*/ 4047989 w 4047989"/>
              <a:gd name="connsiteY1" fmla="*/ 0 h 843298"/>
              <a:gd name="connsiteX2" fmla="*/ 4047989 w 4047989"/>
              <a:gd name="connsiteY2" fmla="*/ 843298 h 843298"/>
              <a:gd name="connsiteX3" fmla="*/ 0 w 4047989"/>
              <a:gd name="connsiteY3" fmla="*/ 843298 h 843298"/>
              <a:gd name="connsiteX4" fmla="*/ 0 w 4047989"/>
              <a:gd name="connsiteY4" fmla="*/ 0 h 843298"/>
              <a:gd name="connsiteX0" fmla="*/ 0 w 4980620"/>
              <a:gd name="connsiteY0" fmla="*/ 892904 h 892904"/>
              <a:gd name="connsiteX1" fmla="*/ 4980620 w 4980620"/>
              <a:gd name="connsiteY1" fmla="*/ 0 h 892904"/>
              <a:gd name="connsiteX2" fmla="*/ 4980620 w 4980620"/>
              <a:gd name="connsiteY2" fmla="*/ 843298 h 892904"/>
              <a:gd name="connsiteX3" fmla="*/ 932631 w 4980620"/>
              <a:gd name="connsiteY3" fmla="*/ 843298 h 892904"/>
              <a:gd name="connsiteX4" fmla="*/ 0 w 4980620"/>
              <a:gd name="connsiteY4" fmla="*/ 892904 h 892904"/>
              <a:gd name="connsiteX0" fmla="*/ 89294 w 5069914"/>
              <a:gd name="connsiteY0" fmla="*/ 892904 h 2648949"/>
              <a:gd name="connsiteX1" fmla="*/ 5069914 w 5069914"/>
              <a:gd name="connsiteY1" fmla="*/ 0 h 2648949"/>
              <a:gd name="connsiteX2" fmla="*/ 5069914 w 5069914"/>
              <a:gd name="connsiteY2" fmla="*/ 843298 h 2648949"/>
              <a:gd name="connsiteX3" fmla="*/ 0 w 5069914"/>
              <a:gd name="connsiteY3" fmla="*/ 2648949 h 2648949"/>
              <a:gd name="connsiteX4" fmla="*/ 89294 w 5069914"/>
              <a:gd name="connsiteY4" fmla="*/ 892904 h 2648949"/>
              <a:gd name="connsiteX0" fmla="*/ 0 w 5079836"/>
              <a:gd name="connsiteY0" fmla="*/ 982194 h 2648949"/>
              <a:gd name="connsiteX1" fmla="*/ 5079836 w 5079836"/>
              <a:gd name="connsiteY1" fmla="*/ 0 h 2648949"/>
              <a:gd name="connsiteX2" fmla="*/ 5079836 w 5079836"/>
              <a:gd name="connsiteY2" fmla="*/ 843298 h 2648949"/>
              <a:gd name="connsiteX3" fmla="*/ 9922 w 5079836"/>
              <a:gd name="connsiteY3" fmla="*/ 2648949 h 2648949"/>
              <a:gd name="connsiteX4" fmla="*/ 0 w 5079836"/>
              <a:gd name="connsiteY4" fmla="*/ 982194 h 2648949"/>
              <a:gd name="connsiteX0" fmla="*/ 0 w 5079836"/>
              <a:gd name="connsiteY0" fmla="*/ 138896 h 1805651"/>
              <a:gd name="connsiteX1" fmla="*/ 4891325 w 5079836"/>
              <a:gd name="connsiteY1" fmla="*/ 843299 h 1805651"/>
              <a:gd name="connsiteX2" fmla="*/ 5079836 w 5079836"/>
              <a:gd name="connsiteY2" fmla="*/ 0 h 1805651"/>
              <a:gd name="connsiteX3" fmla="*/ 9922 w 5079836"/>
              <a:gd name="connsiteY3" fmla="*/ 1805651 h 1805651"/>
              <a:gd name="connsiteX4" fmla="*/ 0 w 5079836"/>
              <a:gd name="connsiteY4" fmla="*/ 138896 h 1805651"/>
              <a:gd name="connsiteX0" fmla="*/ 0 w 4970699"/>
              <a:gd name="connsiteY0" fmla="*/ 0 h 1666755"/>
              <a:gd name="connsiteX1" fmla="*/ 4891325 w 4970699"/>
              <a:gd name="connsiteY1" fmla="*/ 704403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70699"/>
              <a:gd name="connsiteY0" fmla="*/ 0 h 1666755"/>
              <a:gd name="connsiteX1" fmla="*/ 4871481 w 4970699"/>
              <a:gd name="connsiteY1" fmla="*/ 476216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90542"/>
              <a:gd name="connsiteY0" fmla="*/ 396846 h 1190539"/>
              <a:gd name="connsiteX1" fmla="*/ 4891324 w 4990542"/>
              <a:gd name="connsiteY1" fmla="*/ 0 h 1190539"/>
              <a:gd name="connsiteX2" fmla="*/ 4990542 w 4990542"/>
              <a:gd name="connsiteY2" fmla="*/ 694480 h 1190539"/>
              <a:gd name="connsiteX3" fmla="*/ 29765 w 4990542"/>
              <a:gd name="connsiteY3" fmla="*/ 1190539 h 1190539"/>
              <a:gd name="connsiteX4" fmla="*/ 0 w 4990542"/>
              <a:gd name="connsiteY4" fmla="*/ 396846 h 1190539"/>
              <a:gd name="connsiteX0" fmla="*/ 0 w 5238582"/>
              <a:gd name="connsiteY0" fmla="*/ 396846 h 1190539"/>
              <a:gd name="connsiteX1" fmla="*/ 4891324 w 5238582"/>
              <a:gd name="connsiteY1" fmla="*/ 0 h 1190539"/>
              <a:gd name="connsiteX2" fmla="*/ 5238582 w 5238582"/>
              <a:gd name="connsiteY2" fmla="*/ 863140 h 1190539"/>
              <a:gd name="connsiteX3" fmla="*/ 29765 w 5238582"/>
              <a:gd name="connsiteY3" fmla="*/ 1190539 h 1190539"/>
              <a:gd name="connsiteX4" fmla="*/ 0 w 5238582"/>
              <a:gd name="connsiteY4" fmla="*/ 396846 h 1190539"/>
              <a:gd name="connsiteX0" fmla="*/ 0 w 5238582"/>
              <a:gd name="connsiteY0" fmla="*/ 248029 h 1041722"/>
              <a:gd name="connsiteX1" fmla="*/ 5139364 w 5238582"/>
              <a:gd name="connsiteY1" fmla="*/ 0 h 1041722"/>
              <a:gd name="connsiteX2" fmla="*/ 5238582 w 5238582"/>
              <a:gd name="connsiteY2" fmla="*/ 714323 h 1041722"/>
              <a:gd name="connsiteX3" fmla="*/ 29765 w 5238582"/>
              <a:gd name="connsiteY3" fmla="*/ 1041722 h 1041722"/>
              <a:gd name="connsiteX4" fmla="*/ 0 w 5238582"/>
              <a:gd name="connsiteY4" fmla="*/ 248029 h 1041722"/>
              <a:gd name="connsiteX0" fmla="*/ 0 w 5228660"/>
              <a:gd name="connsiteY0" fmla="*/ 248029 h 1041722"/>
              <a:gd name="connsiteX1" fmla="*/ 5129442 w 5228660"/>
              <a:gd name="connsiteY1" fmla="*/ 0 h 1041722"/>
              <a:gd name="connsiteX2" fmla="*/ 5228660 w 5228660"/>
              <a:gd name="connsiteY2" fmla="*/ 714323 h 1041722"/>
              <a:gd name="connsiteX3" fmla="*/ 19843 w 5228660"/>
              <a:gd name="connsiteY3" fmla="*/ 1041722 h 1041722"/>
              <a:gd name="connsiteX4" fmla="*/ 0 w 5228660"/>
              <a:gd name="connsiteY4" fmla="*/ 248029 h 1041722"/>
              <a:gd name="connsiteX0" fmla="*/ 954 w 5229614"/>
              <a:gd name="connsiteY0" fmla="*/ 248029 h 1160776"/>
              <a:gd name="connsiteX1" fmla="*/ 5130396 w 5229614"/>
              <a:gd name="connsiteY1" fmla="*/ 0 h 1160776"/>
              <a:gd name="connsiteX2" fmla="*/ 5229614 w 5229614"/>
              <a:gd name="connsiteY2" fmla="*/ 714323 h 1160776"/>
              <a:gd name="connsiteX3" fmla="*/ 954 w 5229614"/>
              <a:gd name="connsiteY3" fmla="*/ 1160776 h 1160776"/>
              <a:gd name="connsiteX4" fmla="*/ 954 w 5229614"/>
              <a:gd name="connsiteY4" fmla="*/ 248029 h 1160776"/>
              <a:gd name="connsiteX0" fmla="*/ 954 w 5239536"/>
              <a:gd name="connsiteY0" fmla="*/ 248029 h 1160776"/>
              <a:gd name="connsiteX1" fmla="*/ 5130396 w 5239536"/>
              <a:gd name="connsiteY1" fmla="*/ 0 h 1160776"/>
              <a:gd name="connsiteX2" fmla="*/ 5239536 w 5239536"/>
              <a:gd name="connsiteY2" fmla="*/ 1041721 h 1160776"/>
              <a:gd name="connsiteX3" fmla="*/ 954 w 5239536"/>
              <a:gd name="connsiteY3" fmla="*/ 1160776 h 1160776"/>
              <a:gd name="connsiteX4" fmla="*/ 954 w 5239536"/>
              <a:gd name="connsiteY4" fmla="*/ 248029 h 1160776"/>
              <a:gd name="connsiteX0" fmla="*/ 954 w 5368517"/>
              <a:gd name="connsiteY0" fmla="*/ 248029 h 1190538"/>
              <a:gd name="connsiteX1" fmla="*/ 5130396 w 5368517"/>
              <a:gd name="connsiteY1" fmla="*/ 0 h 1190538"/>
              <a:gd name="connsiteX2" fmla="*/ 5368517 w 5368517"/>
              <a:gd name="connsiteY2" fmla="*/ 1190538 h 1190538"/>
              <a:gd name="connsiteX3" fmla="*/ 954 w 5368517"/>
              <a:gd name="connsiteY3" fmla="*/ 1160776 h 1190538"/>
              <a:gd name="connsiteX4" fmla="*/ 954 w 5368517"/>
              <a:gd name="connsiteY4" fmla="*/ 248029 h 1190538"/>
              <a:gd name="connsiteX0" fmla="*/ 954 w 5368517"/>
              <a:gd name="connsiteY0" fmla="*/ 257950 h 1200459"/>
              <a:gd name="connsiteX1" fmla="*/ 5170083 w 5368517"/>
              <a:gd name="connsiteY1" fmla="*/ 0 h 1200459"/>
              <a:gd name="connsiteX2" fmla="*/ 5368517 w 5368517"/>
              <a:gd name="connsiteY2" fmla="*/ 1200459 h 1200459"/>
              <a:gd name="connsiteX3" fmla="*/ 954 w 5368517"/>
              <a:gd name="connsiteY3" fmla="*/ 1170697 h 1200459"/>
              <a:gd name="connsiteX4" fmla="*/ 954 w 5368517"/>
              <a:gd name="connsiteY4" fmla="*/ 257950 h 1200459"/>
              <a:gd name="connsiteX0" fmla="*/ 0 w 5387407"/>
              <a:gd name="connsiteY0" fmla="*/ 198423 h 1200459"/>
              <a:gd name="connsiteX1" fmla="*/ 5188973 w 5387407"/>
              <a:gd name="connsiteY1" fmla="*/ 0 h 1200459"/>
              <a:gd name="connsiteX2" fmla="*/ 5387407 w 5387407"/>
              <a:gd name="connsiteY2" fmla="*/ 1200459 h 1200459"/>
              <a:gd name="connsiteX3" fmla="*/ 19844 w 5387407"/>
              <a:gd name="connsiteY3" fmla="*/ 1170697 h 1200459"/>
              <a:gd name="connsiteX4" fmla="*/ 0 w 5387407"/>
              <a:gd name="connsiteY4" fmla="*/ 198423 h 1200459"/>
              <a:gd name="connsiteX0" fmla="*/ 1002091 w 5367572"/>
              <a:gd name="connsiteY0" fmla="*/ 148818 h 1200459"/>
              <a:gd name="connsiteX1" fmla="*/ 5169138 w 5367572"/>
              <a:gd name="connsiteY1" fmla="*/ 0 h 1200459"/>
              <a:gd name="connsiteX2" fmla="*/ 5367572 w 5367572"/>
              <a:gd name="connsiteY2" fmla="*/ 1200459 h 1200459"/>
              <a:gd name="connsiteX3" fmla="*/ 9 w 5367572"/>
              <a:gd name="connsiteY3" fmla="*/ 1170697 h 1200459"/>
              <a:gd name="connsiteX4" fmla="*/ 1002091 w 5367572"/>
              <a:gd name="connsiteY4" fmla="*/ 148818 h 1200459"/>
              <a:gd name="connsiteX0" fmla="*/ 954 w 4366435"/>
              <a:gd name="connsiteY0" fmla="*/ 148818 h 1200459"/>
              <a:gd name="connsiteX1" fmla="*/ 4168001 w 4366435"/>
              <a:gd name="connsiteY1" fmla="*/ 0 h 1200459"/>
              <a:gd name="connsiteX2" fmla="*/ 4366435 w 4366435"/>
              <a:gd name="connsiteY2" fmla="*/ 1200459 h 1200459"/>
              <a:gd name="connsiteX3" fmla="*/ 955 w 4366435"/>
              <a:gd name="connsiteY3" fmla="*/ 853220 h 1200459"/>
              <a:gd name="connsiteX4" fmla="*/ 954 w 4366435"/>
              <a:gd name="connsiteY4" fmla="*/ 148818 h 1200459"/>
              <a:gd name="connsiteX0" fmla="*/ 954 w 4336670"/>
              <a:gd name="connsiteY0" fmla="*/ 148818 h 962351"/>
              <a:gd name="connsiteX1" fmla="*/ 4168001 w 4336670"/>
              <a:gd name="connsiteY1" fmla="*/ 0 h 962351"/>
              <a:gd name="connsiteX2" fmla="*/ 4336670 w 4336670"/>
              <a:gd name="connsiteY2" fmla="*/ 962351 h 962351"/>
              <a:gd name="connsiteX3" fmla="*/ 955 w 4336670"/>
              <a:gd name="connsiteY3" fmla="*/ 853220 h 962351"/>
              <a:gd name="connsiteX4" fmla="*/ 954 w 4336670"/>
              <a:gd name="connsiteY4" fmla="*/ 148818 h 962351"/>
              <a:gd name="connsiteX0" fmla="*/ 10359 w 4346075"/>
              <a:gd name="connsiteY0" fmla="*/ 148818 h 962351"/>
              <a:gd name="connsiteX1" fmla="*/ 4177406 w 4346075"/>
              <a:gd name="connsiteY1" fmla="*/ 0 h 962351"/>
              <a:gd name="connsiteX2" fmla="*/ 4346075 w 4346075"/>
              <a:gd name="connsiteY2" fmla="*/ 962351 h 962351"/>
              <a:gd name="connsiteX3" fmla="*/ 439 w 4346075"/>
              <a:gd name="connsiteY3" fmla="*/ 942511 h 962351"/>
              <a:gd name="connsiteX4" fmla="*/ 10359 w 4346075"/>
              <a:gd name="connsiteY4" fmla="*/ 148818 h 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075" h="962351">
                <a:moveTo>
                  <a:pt x="10359" y="148818"/>
                </a:moveTo>
                <a:lnTo>
                  <a:pt x="4177406" y="0"/>
                </a:lnTo>
                <a:lnTo>
                  <a:pt x="4346075" y="962351"/>
                </a:lnTo>
                <a:lnTo>
                  <a:pt x="439" y="942511"/>
                </a:lnTo>
                <a:cubicBezTo>
                  <a:pt x="-2868" y="386926"/>
                  <a:pt x="13666" y="704403"/>
                  <a:pt x="10359" y="148818"/>
                </a:cubicBezTo>
                <a:close/>
              </a:path>
            </a:pathLst>
          </a:custGeom>
          <a:solidFill>
            <a:srgbClr val="359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1220" y="6347963"/>
            <a:ext cx="3321425" cy="268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740400" y="6297942"/>
            <a:ext cx="2946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2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none">
          <a:solidFill>
            <a:srgbClr val="5E6062"/>
          </a:solidFill>
          <a:latin typeface="Klavik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videogame.law.ubc.ca" TargetMode="External"/><Relationship Id="rId5" Type="http://schemas.openxmlformats.org/officeDocument/2006/relationships/hyperlink" Target="mailto:jon_festinger@thecdm.ca" TargetMode="External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srn.com/abstract=230970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dataprotection.com/2012/11/articles/international-eu-privacy/recent-ecj-decision-embraces-targeting-theory-of-jurisdiction/" TargetMode="External"/><Relationship Id="rId4" Type="http://schemas.openxmlformats.org/officeDocument/2006/relationships/hyperlink" Target="http://papers.ssrn.com/sol3/papers.cfm?abstract_id=2181671" TargetMode="External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jpark.com/media-centre/2013/02/no-presence-in-australia-you-may-still-be-liable-for-patent-infringement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chdirt.com/blog/innovation/articles/20131008/11072724796/15-technologies-legacy-content-companies-have-sued-past-15-years.s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apers.ssrn.com/sol3/papers.cfm?abstract_id=555683" TargetMode="External"/><Relationship Id="rId4" Type="http://schemas.openxmlformats.org/officeDocument/2006/relationships/hyperlink" Target="http://papers.ssrn.com/sol3/papers.cfm?abstract_id=733486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apers.ssrn.com/sol3/papers.cfm?abstract_id=40286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apers.ssrn.com/sol3/papers.cfm?abstract_id=868824" TargetMode="External"/><Relationship Id="rId4" Type="http://schemas.openxmlformats.org/officeDocument/2006/relationships/hyperlink" Target="http://papers.ssrn.com/sol3/papers.cfm?abstract_id=130423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apers.ssrn.com/sol3/papers.cfm?abstract_id=807966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ademia.edu/654444/There_is_no_magic_circle" TargetMode="External"/><Relationship Id="rId3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orgemasonlawreview.org/doc/Boyden_18-2_2011.pdf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theregister.co.uk/2013/02/07/games_workshop_in_spurious_space_marines_claim/" TargetMode="External"/><Relationship Id="rId12" Type="http://schemas.openxmlformats.org/officeDocument/2006/relationships/hyperlink" Target="http://the1709blog.blogspot.ca/2013/01/infringing-world-of-warcraft-theme-park.html" TargetMode="External"/><Relationship Id="rId13" Type="http://schemas.openxmlformats.org/officeDocument/2006/relationships/hyperlink" Target="http://arstechnica.com/tech-policy/2012/11/tolkien-estate-unleashes-legal-uruk-hai-on-lotr-online-slot-machines/" TargetMode="External"/><Relationship Id="rId14" Type="http://schemas.openxmlformats.org/officeDocument/2006/relationships/hyperlink" Target="http://tushnet.blogspot.ca/2013/08/keller-v-ea-visual-elements-mean-game.html" TargetMode="External"/><Relationship Id="rId15" Type="http://schemas.openxmlformats.org/officeDocument/2006/relationships/hyperlink" Target="http://tushnet.blogspot.ca/2013/08/the-first-amendment-in-play-brown-v-ea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akerlaw.com/alerts/patent-watch-igt-v-alliance-gaming-corp-12-20-2012/" TargetMode="External"/><Relationship Id="rId3" Type="http://schemas.openxmlformats.org/officeDocument/2006/relationships/hyperlink" Target="http://www.loeb.com/news/CaseList.aspx?Type=ip&amp;case=1907" TargetMode="External"/><Relationship Id="rId4" Type="http://schemas.openxmlformats.org/officeDocument/2006/relationships/hyperlink" Target="http://gamepolitics.com/2012/12/13/gsc-game-world-claims-ownership-stalker-game-rights%23.UTb246XR2kU" TargetMode="External"/><Relationship Id="rId5" Type="http://schemas.openxmlformats.org/officeDocument/2006/relationships/hyperlink" Target="http://www.nintendolife.com/news/2012/12/sega_takes_legal_action_against_level_5_over_nintendo_ds_patent_dispute" TargetMode="External"/><Relationship Id="rId6" Type="http://schemas.openxmlformats.org/officeDocument/2006/relationships/hyperlink" Target="http://www.manatt.com/SportsLaw/Court_Tackles_Copyright_Issue_of_Throwback_NFL_Uniforms_in_Video_Games.aspx" TargetMode="External"/><Relationship Id="rId7" Type="http://schemas.openxmlformats.org/officeDocument/2006/relationships/hyperlink" Target="http://www.gamepolitics.com/2012/12/27/tweeria-struggles-copyright-problems%23.UTb6UaXR2kU" TargetMode="External"/><Relationship Id="rId8" Type="http://schemas.openxmlformats.org/officeDocument/2006/relationships/hyperlink" Target="http://uttresl.wordpress.com/2013/02/01/tetricide-2/" TargetMode="External"/><Relationship Id="rId9" Type="http://schemas.openxmlformats.org/officeDocument/2006/relationships/hyperlink" Target="http://gamepolitics.com/2012/11/02/wizards-coast-sued-magic-gathering-online-patent-infringement-claims%23.UTb8KKXR2kU" TargetMode="External"/><Relationship Id="rId10" Type="http://schemas.openxmlformats.org/officeDocument/2006/relationships/hyperlink" Target="http://www.lexology.com/library/detail.aspx?g=c918285f-f721-4a1a-8b70-80dce5b422ba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espot.com/news/sony-patents-tech-to-block-used-games-6401992" TargetMode="External"/><Relationship Id="rId4" Type="http://schemas.openxmlformats.org/officeDocument/2006/relationships/hyperlink" Target="http://www.gamespot.com/news/xbox-720-could-block-used-software-says-eidos-president-6404465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8U7bUo1vChs&amp;list=PLEqpzAExPV-xr9gIhSqLMxTSXrimGF6pA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vard-jlpp.com/wp-content/uploads/2013/01/36_1_109_Lemley.pdf" TargetMode="External"/><Relationship Id="rId4" Type="http://schemas.openxmlformats.org/officeDocument/2006/relationships/hyperlink" Target="https://papers.ssrn.com/sol3/papers.cfm?abstract_id=2191664" TargetMode="External"/><Relationship Id="rId5" Type="http://schemas.openxmlformats.org/officeDocument/2006/relationships/hyperlink" Target="http://papers.ssrn.com/sol3/papers.cfm?abstract_id=2199058" TargetMode="External"/><Relationship Id="rId6" Type="http://schemas.openxmlformats.org/officeDocument/2006/relationships/hyperlink" Target="http://www.justice.gov/atr/public/workshops/pae/presentations/290073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ribd.com/doc/113633834/Republican-Study-Committee-Intellectual-Property-Brie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rb.org" TargetMode="External"/><Relationship Id="rId4" Type="http://schemas.openxmlformats.org/officeDocument/2006/relationships/hyperlink" Target="http://www.eurogamer.net/articles/2012-11-30-who-spilled-hot-coffee" TargetMode="External"/><Relationship Id="rId5" Type="http://schemas.openxmlformats.org/officeDocument/2006/relationships/hyperlink" Target="http://www.cbsc.ca/" TargetMode="External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llascrill.com/media/58715/4212_cc_image_rights_d4.pd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dirt.com/articles/20130114/20344621680/new-research-extending-copyright-massively-increases-prices-limits-dissemination-knowledge.shtml" TargetMode="External"/><Relationship Id="rId4" Type="http://schemas.openxmlformats.org/officeDocument/2006/relationships/hyperlink" Target="http://www.whitecase.com/files/Publication/2a113524-3319-4b80-b465-683b9a9b86b4/Presentation/PublicationAttachment/6609f8b9-be04-446e-b486-7185dcde1ca8/alerts-us-state-unfair-competition-laws-create-increased-exposure-for-misappropria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ecker-posner-blog.com/2012/09/do-patent-and-copyright-law-restrict-competition-and-creativity-excessively-posner.htm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alaffairs.org/issues/January-February-2006/feature_dibbell_janfeb06.msp" TargetMode="External"/><Relationship Id="rId4" Type="http://schemas.openxmlformats.org/officeDocument/2006/relationships/hyperlink" Target="http://www.juliandibbell.com/articles/a-rape-in-cyberspace/" TargetMode="External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stechnica.com/gaming/2013/01/missouri-lawmaker-latest-to-propose-violent-games-tax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749"/>
            <a:ext cx="9103281" cy="1260444"/>
          </a:xfrm>
        </p:spPr>
        <p:txBody>
          <a:bodyPr>
            <a:normAutofit/>
          </a:bodyPr>
          <a:lstStyle/>
          <a:p>
            <a:r>
              <a:rPr lang="en-US" sz="4800" b="1" dirty="0"/>
              <a:t> </a:t>
            </a:r>
            <a:r>
              <a:rPr lang="en-US" sz="4800" b="1" dirty="0" smtClean="0"/>
              <a:t> </a:t>
            </a:r>
            <a:r>
              <a:rPr lang="en-US" sz="5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Controlling </a:t>
            </a:r>
            <a:r>
              <a:rPr lang="en-US" sz="5400" b="1" dirty="0">
                <a:solidFill>
                  <a:srgbClr val="000000"/>
                </a:solidFill>
                <a:latin typeface="Times New Roman"/>
                <a:cs typeface="Times New Roman"/>
              </a:rPr>
              <a:t>Originality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76300"/>
            <a:ext cx="8229600" cy="4522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Part C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Controlling”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| Talk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9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Video Game Law 2013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UBC Law @ Allard Hall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Jon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Festinger Q.C.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Centre for Digital Media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Festinger Law &amp; Strategy </a:t>
            </a:r>
          </a:p>
          <a:p>
            <a:pPr marL="0" indent="0">
              <a:buNone/>
            </a:pPr>
            <a:r>
              <a:rPr lang="en-US" sz="1600" b="1" dirty="0" smtClean="0">
                <a:latin typeface="Arial"/>
                <a:cs typeface="Arial"/>
                <a:hlinkClick r:id="rId4"/>
              </a:rPr>
              <a:t>http://videogame.law.ubc.ca</a:t>
            </a:r>
            <a:endParaRPr lang="en-US" sz="16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@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gamebizlaw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 b="1" dirty="0">
                <a:latin typeface="Arial"/>
                <a:cs typeface="Arial"/>
                <a:hlinkClick r:id="rId5"/>
              </a:rPr>
              <a:t>jon_festinger@thecdm.ca</a:t>
            </a:r>
            <a:endParaRPr lang="en-US" sz="1600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321" y="2381118"/>
            <a:ext cx="175276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2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43"/>
            <a:ext cx="8229600" cy="1016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</a:rPr>
              <a:t>Biz Model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408133"/>
            <a:ext cx="8473457" cy="46834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600" b="1" dirty="0" smtClean="0">
                <a:solidFill>
                  <a:schemeClr val="bg1"/>
                </a:solidFill>
              </a:rPr>
              <a:t>Subscription + Ads</a:t>
            </a:r>
          </a:p>
          <a:p>
            <a:pPr marL="0" indent="0">
              <a:buNone/>
            </a:pPr>
            <a:r>
              <a:rPr lang="en-US" sz="6600" b="1" dirty="0" smtClean="0">
                <a:solidFill>
                  <a:srgbClr val="FF0000"/>
                </a:solidFill>
              </a:rPr>
              <a:t>=</a:t>
            </a:r>
            <a:r>
              <a:rPr lang="en-US" sz="6600" b="1" dirty="0" smtClean="0">
                <a:solidFill>
                  <a:schemeClr val="bg1"/>
                </a:solidFill>
              </a:rPr>
              <a:t> Big Data/Privacy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M. Ryan </a:t>
            </a:r>
            <a:r>
              <a:rPr lang="en-US" sz="4000" dirty="0" err="1">
                <a:solidFill>
                  <a:schemeClr val="bg1"/>
                </a:solidFill>
              </a:rPr>
              <a:t>Calo</a:t>
            </a:r>
            <a:r>
              <a:rPr lang="en-US" sz="4000" dirty="0">
                <a:solidFill>
                  <a:schemeClr val="bg1"/>
                </a:solidFill>
              </a:rPr>
              <a:t>, 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4000" i="1" dirty="0" smtClean="0">
                <a:solidFill>
                  <a:schemeClr val="bg1"/>
                </a:solidFill>
                <a:hlinkClick r:id="rId2"/>
              </a:rPr>
              <a:t>Digital </a:t>
            </a:r>
            <a:r>
              <a:rPr lang="en-US" sz="4000" i="1" dirty="0">
                <a:solidFill>
                  <a:schemeClr val="bg1"/>
                </a:solidFill>
                <a:hlinkClick r:id="rId2"/>
              </a:rPr>
              <a:t>Market </a:t>
            </a:r>
            <a:r>
              <a:rPr lang="en-US" sz="4000" i="1" dirty="0" smtClean="0">
                <a:solidFill>
                  <a:schemeClr val="bg1"/>
                </a:solidFill>
                <a:hlinkClick r:id="rId2"/>
              </a:rPr>
              <a:t>Manipulation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82</a:t>
            </a:r>
            <a:r>
              <a:rPr lang="en-US" sz="4000" dirty="0">
                <a:solidFill>
                  <a:schemeClr val="bg1"/>
                </a:solidFill>
              </a:rPr>
              <a:t> </a:t>
            </a:r>
            <a:r>
              <a:rPr lang="en-US" sz="4000" cap="small" dirty="0">
                <a:solidFill>
                  <a:schemeClr val="bg1"/>
                </a:solidFill>
              </a:rPr>
              <a:t>Geo. Wash. L. Rev</a:t>
            </a:r>
            <a:r>
              <a:rPr lang="en-US" sz="4000" dirty="0">
                <a:solidFill>
                  <a:schemeClr val="bg1"/>
                </a:solidFill>
              </a:rPr>
              <a:t>. 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chemeClr val="bg1"/>
                </a:solidFill>
              </a:rPr>
              <a:t>forthcoming, 2014</a:t>
            </a:r>
            <a:r>
              <a:rPr lang="en-US" sz="4000" dirty="0" smtClean="0">
                <a:solidFill>
                  <a:schemeClr val="bg1"/>
                </a:solidFill>
              </a:rPr>
              <a:t>)</a:t>
            </a:r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6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013"/>
            <a:ext cx="8229600" cy="1016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</a:rPr>
              <a:t>Distribution</a:t>
            </a:r>
            <a:endParaRPr lang="en-US" sz="8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7534" y="1408133"/>
            <a:ext cx="8826466" cy="4723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 smtClean="0">
                <a:solidFill>
                  <a:schemeClr val="bg1"/>
                </a:solidFill>
              </a:rPr>
              <a:t>Streaming/</a:t>
            </a:r>
            <a:r>
              <a:rPr lang="en-US" sz="6600" b="1" dirty="0" err="1" smtClean="0">
                <a:solidFill>
                  <a:schemeClr val="bg1"/>
                </a:solidFill>
              </a:rPr>
              <a:t>netflix</a:t>
            </a: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</a:rPr>
              <a:t>=</a:t>
            </a:r>
            <a:endParaRPr lang="en-US" sz="6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Regulatory issues/  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resistance from    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domestic broadcast   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systems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" r="-1758"/>
          <a:stretch/>
        </p:blipFill>
        <p:spPr>
          <a:xfrm>
            <a:off x="6365573" y="3420216"/>
            <a:ext cx="2778427" cy="233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62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43"/>
            <a:ext cx="8229600" cy="1016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</a:rPr>
              <a:t>Experiences</a:t>
            </a:r>
            <a:endParaRPr lang="en-US" sz="8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592154" cy="4550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Integrated TV/online/mobile/interactive</a:t>
            </a:r>
          </a:p>
          <a:p>
            <a:pPr marL="0" indent="0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= Screen Merge  </a:t>
            </a:r>
          </a:p>
          <a:p>
            <a:pPr marL="0" indent="0">
              <a:buNone/>
            </a:pP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</a:rPr>
              <a:t>         Issues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3" descr="South_Korea_road_sign_108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3" t="530" r="-1383" b="-530"/>
          <a:stretch/>
        </p:blipFill>
        <p:spPr>
          <a:xfrm>
            <a:off x="6552327" y="1595618"/>
            <a:ext cx="2591673" cy="21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06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16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A partial example (defamation)</a:t>
            </a:r>
            <a:endParaRPr lang="en-US" sz="48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15999"/>
            <a:ext cx="8592154" cy="4906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chemeClr val="bg1"/>
                </a:solidFill>
                <a:latin typeface="+mn-lt"/>
              </a:rPr>
              <a:t>Hodgson v. Canadian Newspapers Co.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(1998) 39 O.R.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3d) 235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“…the plaintiff must prove three elements:…iii) that the words complained of,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in their natural and  ordinary meaning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,…are defamatory of the plaintiff”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WHAT DOES “NATURAL AND ORDINARY MEANING” TRANSLATE INTO WHEN DEALING WITH </a:t>
            </a:r>
            <a:r>
              <a:rPr lang="en-US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UNIQUE BUT UBIQUOTOUS MERGED MEDIA SCREENS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?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[What if everything else on the screen is more insulting to others? Or sarcastic, humorous &amp; funny? Etc. etc</a:t>
            </a: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.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Context is everything</a:t>
            </a: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]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2365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8878"/>
            <a:ext cx="9144000" cy="1193381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 Harder Legal Analysis Process:  </a:t>
            </a:r>
            <a:br>
              <a:rPr lang="en-US" sz="4400" b="1" dirty="0" smtClean="0">
                <a:solidFill>
                  <a:srgbClr val="FFFF00"/>
                </a:solidFill>
              </a:rPr>
            </a:br>
            <a:r>
              <a:rPr lang="en-US" sz="4400" b="1" dirty="0">
                <a:solidFill>
                  <a:srgbClr val="FF6600"/>
                </a:solidFill>
              </a:rPr>
              <a:t> </a:t>
            </a:r>
            <a:r>
              <a:rPr lang="en-US" sz="4400" b="1" dirty="0" smtClean="0">
                <a:solidFill>
                  <a:srgbClr val="FF6600"/>
                </a:solidFill>
              </a:rPr>
              <a:t>Sports Example Wish-list </a:t>
            </a:r>
            <a:endParaRPr lang="en-US" sz="4400" b="1" dirty="0">
              <a:solidFill>
                <a:srgbClr val="FF66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0" y="1232259"/>
            <a:ext cx="9144000" cy="506045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     </a:t>
            </a:r>
            <a:r>
              <a:rPr lang="en-US" b="1" i="1" dirty="0" smtClean="0">
                <a:solidFill>
                  <a:srgbClr val="C3D69B"/>
                </a:solidFill>
              </a:rPr>
              <a:t> </a:t>
            </a:r>
            <a:r>
              <a:rPr lang="en-US" b="1" i="1" u="sng" dirty="0" smtClean="0">
                <a:solidFill>
                  <a:srgbClr val="C3D69B"/>
                </a:solidFill>
              </a:rPr>
              <a:t>1. VIRTUAL ARENA EXPERIENCE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“Who is in the crowd?”</a:t>
            </a:r>
          </a:p>
          <a:p>
            <a:r>
              <a:rPr lang="en-US" dirty="0">
                <a:solidFill>
                  <a:schemeClr val="bg1"/>
                </a:solidFill>
              </a:rPr>
              <a:t>“Pick your seat”: view the game from any any seat/any angle (emulated?)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Live Shared experience (Hangout). Friend and rival group options.</a:t>
            </a:r>
          </a:p>
          <a:p>
            <a:r>
              <a:rPr lang="en-US" dirty="0">
                <a:solidFill>
                  <a:schemeClr val="bg1"/>
                </a:solidFill>
              </a:rPr>
              <a:t>Scalability of </a:t>
            </a:r>
            <a:r>
              <a:rPr lang="en-US" dirty="0" smtClean="0">
                <a:solidFill>
                  <a:schemeClr val="bg1"/>
                </a:solidFill>
              </a:rPr>
              <a:t>closed to contact ranging to fully </a:t>
            </a:r>
            <a:r>
              <a:rPr lang="en-US" dirty="0">
                <a:solidFill>
                  <a:schemeClr val="bg1"/>
                </a:solidFill>
              </a:rPr>
              <a:t>open </a:t>
            </a:r>
            <a:r>
              <a:rPr lang="en-US" dirty="0" smtClean="0">
                <a:solidFill>
                  <a:schemeClr val="bg1"/>
                </a:solidFill>
              </a:rPr>
              <a:t>(E.g. game </a:t>
            </a:r>
            <a:r>
              <a:rPr lang="en-US" dirty="0">
                <a:solidFill>
                  <a:schemeClr val="bg1"/>
                </a:solidFill>
              </a:rPr>
              <a:t>v. between periods)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Fully interactive: voice, text, content sharing, search &amp; content creation.</a:t>
            </a:r>
          </a:p>
          <a:p>
            <a:r>
              <a:rPr lang="en-US" dirty="0">
                <a:solidFill>
                  <a:schemeClr val="bg1"/>
                </a:solidFill>
              </a:rPr>
              <a:t>Play crowd games, trivia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Infinite inputs including alternate audio feeds (plus “do your own”) &amp; bonus video </a:t>
            </a:r>
            <a:r>
              <a:rPr lang="en-US" dirty="0" smtClean="0">
                <a:solidFill>
                  <a:schemeClr val="bg1"/>
                </a:solidFill>
              </a:rPr>
              <a:t>feeds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(</a:t>
            </a:r>
            <a:r>
              <a:rPr lang="en-US" dirty="0">
                <a:solidFill>
                  <a:schemeClr val="bg1"/>
                </a:solidFill>
              </a:rPr>
              <a:t>E.g. USTREAM’s and/or extra broadcast cameras – “</a:t>
            </a:r>
            <a:r>
              <a:rPr lang="en-US" dirty="0" smtClean="0">
                <a:solidFill>
                  <a:schemeClr val="bg1"/>
                </a:solidFill>
              </a:rPr>
              <a:t>you </a:t>
            </a:r>
            <a:r>
              <a:rPr lang="en-US" dirty="0">
                <a:solidFill>
                  <a:schemeClr val="bg1"/>
                </a:solidFill>
              </a:rPr>
              <a:t>compose your own “broadcast”)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Live feedback  (Twitter, text, Skype etc.) loops to teams, leagues, (players), (coaches</a:t>
            </a:r>
            <a:r>
              <a:rPr lang="en-US" dirty="0" smtClean="0">
                <a:solidFill>
                  <a:schemeClr val="bg1"/>
                </a:solidFill>
              </a:rPr>
              <a:t>) –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the “techno heckle”.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008000"/>
                </a:solidFill>
              </a:rPr>
              <a:t>   </a:t>
            </a:r>
            <a:r>
              <a:rPr lang="en-US" b="1" i="1" dirty="0" smtClean="0">
                <a:solidFill>
                  <a:srgbClr val="C3D69B"/>
                </a:solidFill>
              </a:rPr>
              <a:t>  </a:t>
            </a:r>
            <a:r>
              <a:rPr lang="en-US" b="1" i="1" u="sng" dirty="0" smtClean="0">
                <a:solidFill>
                  <a:srgbClr val="C3D69B"/>
                </a:solidFill>
              </a:rPr>
              <a:t>2. “I KNOW SPORTS BETTER, LET ME PROVE IT.”</a:t>
            </a:r>
          </a:p>
          <a:p>
            <a:r>
              <a:rPr lang="en-US" dirty="0">
                <a:solidFill>
                  <a:srgbClr val="FFFFFF"/>
                </a:solidFill>
              </a:rPr>
              <a:t>Infinite replays from infinite </a:t>
            </a:r>
            <a:r>
              <a:rPr lang="en-US" dirty="0" smtClean="0">
                <a:solidFill>
                  <a:srgbClr val="FFFFFF"/>
                </a:solidFill>
              </a:rPr>
              <a:t>inputs.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Coaching tools (virtual Telestrator ).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Library of games &amp; plays (by team, year &amp; player).</a:t>
            </a:r>
          </a:p>
          <a:p>
            <a:r>
              <a:rPr lang="en-US" dirty="0">
                <a:solidFill>
                  <a:srgbClr val="FFFFFF"/>
                </a:solidFill>
              </a:rPr>
              <a:t>Recreate or watch the game live in </a:t>
            </a:r>
            <a:r>
              <a:rPr lang="en-US" dirty="0" smtClean="0">
                <a:solidFill>
                  <a:srgbClr val="FFFFFF"/>
                </a:solidFill>
              </a:rPr>
              <a:t>EA NHL </a:t>
            </a:r>
            <a:r>
              <a:rPr lang="en-US" dirty="0">
                <a:solidFill>
                  <a:srgbClr val="FFFFFF"/>
                </a:solidFill>
              </a:rPr>
              <a:t>14 (watch replays in 1</a:t>
            </a:r>
            <a:r>
              <a:rPr lang="en-US" baseline="30000" dirty="0">
                <a:solidFill>
                  <a:srgbClr val="FFFFFF"/>
                </a:solidFill>
              </a:rPr>
              <a:t>st</a:t>
            </a:r>
            <a:r>
              <a:rPr lang="en-US" dirty="0">
                <a:solidFill>
                  <a:srgbClr val="FFFFFF"/>
                </a:solidFill>
              </a:rPr>
              <a:t> person as any player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r>
              <a:rPr lang="en-US" dirty="0" smtClean="0"/>
              <a:t>.</a:t>
            </a: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</a:t>
            </a:r>
            <a:r>
              <a:rPr lang="en-US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3. SECOND SCREEN STUFF (Sx3)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Useable live in-arena on a tablet.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Full live stats including distance skated, shot-speeds, goalie.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Gamification for every possible challenge/bet.</a:t>
            </a:r>
          </a:p>
          <a:p>
            <a:r>
              <a:rPr lang="en-US" dirty="0">
                <a:solidFill>
                  <a:srgbClr val="FFFFFF"/>
                </a:solidFill>
              </a:rPr>
              <a:t>Create your own sports music-video.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351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Analysis</a:t>
            </a:r>
            <a:endParaRPr lang="en-US" sz="5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16000"/>
            <a:ext cx="8686800" cy="471013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Virtual Arena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= Privacy issues – of/in crowd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Multiple Inputs/Merged Screen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=</a:t>
            </a:r>
          </a:p>
          <a:p>
            <a:pPr marL="514350" indent="-514350">
              <a:buAutoNum type="alphaLcPeriod"/>
            </a:pP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Copyright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/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Moral Rights</a:t>
            </a:r>
            <a:r>
              <a:rPr lang="en-US" sz="2800" dirty="0" smtClean="0">
                <a:solidFill>
                  <a:srgbClr val="3366FF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(“I don’t want to be associated with THAT”);</a:t>
            </a:r>
          </a:p>
          <a:p>
            <a:pPr marL="514350" indent="-514350">
              <a:buAutoNum type="alphaLcPeriod"/>
            </a:pPr>
            <a:r>
              <a:rPr lang="en-US" sz="2800" dirty="0" smtClean="0">
                <a:solidFill>
                  <a:srgbClr val="FF6600"/>
                </a:solidFill>
                <a:latin typeface="+mn-lt"/>
              </a:rPr>
              <a:t>Trademark Confusion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. Controllable through EULA? Probably not. Only legally doable through equivalent of torrent-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ing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– distributed network architecture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 descr="Kick-Off,_Great_Britain_Vs_Uruguay_(7725901130)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8" r="-315"/>
          <a:stretch/>
        </p:blipFill>
        <p:spPr>
          <a:xfrm>
            <a:off x="4568447" y="3886358"/>
            <a:ext cx="3067201" cy="22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47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55"/>
            <a:ext cx="9144000" cy="1304567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Made Harder By:         </a:t>
            </a:r>
            <a:br>
              <a:rPr lang="en-US" sz="4900" b="1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sz="49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9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lang="en-US" sz="49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Wheelbarrow </a:t>
            </a:r>
            <a:r>
              <a:rPr lang="en-US" sz="4900" b="1" dirty="0">
                <a:solidFill>
                  <a:srgbClr val="FF6600"/>
                </a:solidFill>
                <a:latin typeface="Times New Roman"/>
                <a:cs typeface="Times New Roman"/>
              </a:rPr>
              <a:t>&amp; </a:t>
            </a:r>
            <a:r>
              <a:rPr lang="en-US" sz="49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Screen </a:t>
            </a:r>
            <a:r>
              <a:rPr lang="en-US" sz="49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Reversal </a:t>
            </a:r>
            <a:endParaRPr lang="en-US" sz="49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30373"/>
            <a:ext cx="8686800" cy="4380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Reversing 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the directionality of </a:t>
            </a:r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games</a:t>
            </a:r>
            <a:endParaRPr lang="en-US" sz="4000" b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  <a:p>
            <a:r>
              <a:rPr lang="en-US" sz="4000" b="1" dirty="0">
                <a:solidFill>
                  <a:srgbClr val="FFFF00"/>
                </a:solidFill>
                <a:latin typeface="+mn-lt"/>
              </a:rPr>
              <a:t>From</a:t>
            </a:r>
            <a:r>
              <a:rPr lang="en-US" sz="4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 Bringing Reality into the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Game</a:t>
            </a:r>
            <a:endParaRPr lang="en-US" sz="4000" b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  <a:p>
            <a:r>
              <a:rPr lang="en-US" sz="4000" b="1" dirty="0">
                <a:solidFill>
                  <a:srgbClr val="FFFF00"/>
                </a:solidFill>
                <a:latin typeface="+mn-lt"/>
              </a:rPr>
              <a:t>To </a:t>
            </a:r>
            <a:r>
              <a:rPr lang="en-US" sz="4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Bringing the Game into Reality</a:t>
            </a:r>
          </a:p>
          <a:p>
            <a:pPr marL="0" indent="0">
              <a:buNone/>
            </a:pPr>
            <a:r>
              <a:rPr lang="en-US" sz="4000" i="1" dirty="0" smtClean="0">
                <a:solidFill>
                  <a:schemeClr val="bg1"/>
                </a:solidFill>
                <a:latin typeface="+mn-lt"/>
              </a:rPr>
              <a:t>   </a:t>
            </a:r>
          </a:p>
          <a:p>
            <a:pPr marL="0" indent="0">
              <a:buNone/>
            </a:pPr>
            <a:r>
              <a:rPr lang="en-US" sz="4000" i="1" dirty="0" smtClean="0">
                <a:solidFill>
                  <a:schemeClr val="bg1"/>
                </a:solidFill>
                <a:latin typeface="+mn-lt"/>
              </a:rPr>
              <a:t>= SHRINKING MAGIC CIRCLE </a:t>
            </a:r>
            <a:endParaRPr lang="en-US" sz="400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6226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9346"/>
            <a:ext cx="9320683" cy="101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The new video game (hypothetical)</a:t>
            </a:r>
            <a:endParaRPr lang="en-US" sz="48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35346"/>
            <a:ext cx="8229600" cy="46907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Real-world “play” (“Ingress” – Capture the Flag mechanic)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+mn-lt"/>
              </a:rPr>
              <a:t>+ Immersive control mechanism (Google Glass)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+mn-lt"/>
              </a:rPr>
              <a:t>+ Anywhere/any device capability (the “cloud”)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+mn-lt"/>
              </a:rPr>
              <a:t>+ “Open World” design (literally &amp; Google Earth)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+mn-lt"/>
              </a:rPr>
              <a:t>+ Tools/weapons (AR Drone Quadra Copter; Google Car)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FFFF"/>
                </a:solidFill>
                <a:latin typeface="+mn-lt"/>
              </a:rPr>
              <a:t>IS THIS REALLY A GAME?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                                                                                              </a:t>
            </a:r>
            <a:endParaRPr lang="en-US" sz="6000" b="1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                                       </a:t>
            </a:r>
            <a:endParaRPr lang="en-US" sz="6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                                          </a:t>
            </a:r>
            <a:r>
              <a:rPr lang="en-US" sz="6000" dirty="0" smtClean="0">
                <a:solidFill>
                  <a:srgbClr val="FF0000"/>
                </a:solidFill>
              </a:rPr>
              <a:t>+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5" descr="800px-Parrot_AR.Drone_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3994" y="3479773"/>
            <a:ext cx="3569472" cy="265164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89" y="3605027"/>
            <a:ext cx="3354717" cy="226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66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2" y="66575"/>
            <a:ext cx="8606798" cy="68791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Legal </a:t>
            </a:r>
            <a:r>
              <a:rPr lang="en-US" b="1" dirty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onsequences</a:t>
            </a:r>
            <a:endParaRPr lang="en-US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0002" y="754490"/>
            <a:ext cx="8970245" cy="5705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* </a:t>
            </a:r>
            <a:r>
              <a:rPr lang="en-US" sz="2000" b="1" dirty="0" smtClean="0">
                <a:solidFill>
                  <a:srgbClr val="FFFFFF"/>
                </a:solidFill>
                <a:latin typeface="+mn-lt"/>
              </a:rPr>
              <a:t>Necessary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 given transition of game into real world???</a:t>
            </a: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* </a:t>
            </a:r>
            <a:r>
              <a:rPr lang="en-US" sz="2000" b="1" dirty="0" smtClean="0">
                <a:solidFill>
                  <a:srgbClr val="FFFFFF"/>
                </a:solidFill>
                <a:latin typeface="+mn-lt"/>
              </a:rPr>
              <a:t>What happens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to the “</a:t>
            </a: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Magic Circle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”?</a:t>
            </a: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FF"/>
                </a:solidFill>
                <a:latin typeface="+mn-lt"/>
              </a:rPr>
              <a:t>* What happens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to the meaning of “</a:t>
            </a:r>
            <a:r>
              <a:rPr lang="en-US" sz="2000" b="1" dirty="0" smtClean="0">
                <a:solidFill>
                  <a:srgbClr val="93CDDD"/>
                </a:solidFill>
                <a:latin typeface="+mn-lt"/>
              </a:rPr>
              <a:t>original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”?</a:t>
            </a: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* Leveling Up </a:t>
            </a:r>
            <a:r>
              <a:rPr lang="en-US" sz="2000" b="1" dirty="0" smtClean="0">
                <a:solidFill>
                  <a:srgbClr val="FFFFFF"/>
                </a:solidFill>
                <a:latin typeface="+mn-lt"/>
              </a:rPr>
              <a:t>-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If you are in the real world, does copyright apply to </a:t>
            </a:r>
            <a:r>
              <a:rPr lang="en-US" sz="2000" i="1" dirty="0" smtClean="0">
                <a:solidFill>
                  <a:srgbClr val="FF6600"/>
                </a:solidFill>
                <a:latin typeface="+mn-lt"/>
              </a:rPr>
              <a:t>objects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 </a:t>
            </a:r>
            <a:r>
              <a:rPr lang="en-US" sz="2000" i="1" dirty="0" smtClean="0">
                <a:solidFill>
                  <a:srgbClr val="FF6600"/>
                </a:solidFill>
                <a:latin typeface="+mn-lt"/>
              </a:rPr>
              <a:t>seen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FF6600"/>
                </a:solidFill>
                <a:latin typeface="+mn-lt"/>
              </a:rPr>
              <a:t>&amp;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 thus </a:t>
            </a:r>
            <a:r>
              <a:rPr lang="en-US" sz="2000" i="1" dirty="0" smtClean="0">
                <a:solidFill>
                  <a:srgbClr val="FF6600"/>
                </a:solidFill>
                <a:latin typeface="+mn-lt"/>
              </a:rPr>
              <a:t>incorporated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 in the “game” - are you “copying” anything?</a:t>
            </a:r>
          </a:p>
          <a:p>
            <a:pPr marL="0" indent="0">
              <a:buNone/>
            </a:pPr>
            <a:endParaRPr lang="en-US" dirty="0" smtClean="0">
              <a:solidFill>
                <a:srgbClr val="FF66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*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Bonus Level -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Real-world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jurisdiction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issues: 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FFFFFF"/>
                </a:solidFill>
                <a:latin typeface="+mn-lt"/>
              </a:rPr>
              <a:t>“No </a:t>
            </a:r>
            <a:r>
              <a:rPr lang="en-US" sz="2000" i="1" dirty="0">
                <a:solidFill>
                  <a:srgbClr val="FFFFFF"/>
                </a:solidFill>
                <a:latin typeface="+mn-lt"/>
              </a:rPr>
              <a:t>presence in Australia? You may still be liable for patent </a:t>
            </a:r>
            <a:r>
              <a:rPr lang="en-US" sz="2000" i="1" dirty="0" smtClean="0">
                <a:solidFill>
                  <a:srgbClr val="FFFFFF"/>
                </a:solidFill>
                <a:latin typeface="+mn-lt"/>
              </a:rPr>
              <a:t>infringement”</a:t>
            </a:r>
            <a:endParaRPr lang="en-US" sz="2000" b="1" i="1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+mn-lt"/>
                <a:hlinkClick r:id="rId2"/>
              </a:rPr>
              <a:t>http://www.ajpark.com/media-centre/2013/02/no-presence-in-australia-you-may-still-be-liable-for-patent-infringement</a:t>
            </a:r>
            <a:r>
              <a:rPr lang="en-US" sz="1400" dirty="0" smtClean="0">
                <a:solidFill>
                  <a:srgbClr val="FFFFFF"/>
                </a:solidFill>
                <a:latin typeface="+mn-lt"/>
                <a:hlinkClick r:id="rId2"/>
              </a:rPr>
              <a:t>/</a:t>
            </a:r>
            <a:endParaRPr lang="en-US" sz="1400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rgbClr val="FFFFFF"/>
                </a:solidFill>
                <a:latin typeface="+mn-lt"/>
              </a:rPr>
              <a:t>“Recent </a:t>
            </a:r>
            <a:r>
              <a:rPr lang="en-US" sz="2000" i="1" dirty="0">
                <a:solidFill>
                  <a:srgbClr val="FFFFFF"/>
                </a:solidFill>
                <a:latin typeface="+mn-lt"/>
              </a:rPr>
              <a:t>ECJ Decision Embraces Targeting Theory of </a:t>
            </a:r>
            <a:r>
              <a:rPr lang="en-US" sz="2000" i="1" dirty="0" smtClean="0">
                <a:solidFill>
                  <a:srgbClr val="FFFFFF"/>
                </a:solidFill>
                <a:latin typeface="+mn-lt"/>
              </a:rPr>
              <a:t>Jurisdiction”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+mn-lt"/>
                <a:hlinkClick r:id="rId3"/>
              </a:rPr>
              <a:t>http://www.hldataprotection.com/2012/11/articles/international-eu-privacy/recent-ecj-decision-embraces-targeting-theory-of-jurisdiction</a:t>
            </a:r>
            <a:r>
              <a:rPr lang="en-US" sz="1400" dirty="0" smtClean="0">
                <a:solidFill>
                  <a:srgbClr val="FFFFFF"/>
                </a:solidFill>
                <a:latin typeface="+mn-lt"/>
                <a:hlinkClick r:id="rId3"/>
              </a:rPr>
              <a:t>/</a:t>
            </a:r>
            <a:endParaRPr lang="en-US" sz="1400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rgbClr val="FFFFFF"/>
                </a:solidFill>
                <a:latin typeface="+mn-lt"/>
              </a:rPr>
              <a:t>“International Jurisdiction over Copyright Infringements in the Cloud”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+mn-lt"/>
                <a:hlinkClick r:id="rId4"/>
              </a:rPr>
              <a:t>http://papers.ssrn.com/sol3/papers.cfm?abstract_id=</a:t>
            </a:r>
            <a:r>
              <a:rPr lang="en-US" sz="1400" dirty="0" smtClean="0">
                <a:solidFill>
                  <a:srgbClr val="FFFFFF"/>
                </a:solidFill>
                <a:latin typeface="+mn-lt"/>
                <a:hlinkClick r:id="rId4"/>
              </a:rPr>
              <a:t>2181671</a:t>
            </a:r>
            <a:endParaRPr lang="en-US" sz="1400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i="1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images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20" t="-1518" r="-3448" b="-1024"/>
          <a:stretch/>
        </p:blipFill>
        <p:spPr>
          <a:xfrm>
            <a:off x="6655656" y="1247886"/>
            <a:ext cx="1798325" cy="174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91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24"/>
            <a:ext cx="8229600" cy="1016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Which leads us to…</a:t>
            </a:r>
            <a:endParaRPr lang="en-US" sz="5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65369"/>
            <a:ext cx="8229600" cy="4560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The Developer’s Perspective…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&amp; Andy Moore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 descr="Screen Shot 2013-11-05 at 10.47.59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" r="2747" b="6158"/>
          <a:stretch/>
        </p:blipFill>
        <p:spPr>
          <a:xfrm>
            <a:off x="4346960" y="1905707"/>
            <a:ext cx="4339840" cy="436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9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18"/>
            <a:ext cx="8229600" cy="1016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Where we are…</a:t>
            </a:r>
            <a:endParaRPr lang="en-US" sz="5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67617"/>
            <a:ext cx="8686800" cy="4890167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Creating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Meme (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Mods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the theme)</a:t>
            </a:r>
          </a:p>
          <a:p>
            <a:pPr marL="457200" indent="-457200">
              <a:buAutoNum type="alphaUcPeriod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Connecting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Meme (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EULA’s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the theme)</a:t>
            </a:r>
          </a:p>
          <a:p>
            <a:pPr marL="457200" indent="-457200">
              <a:buAutoNum type="alphaUcPeriod"/>
            </a:pP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Controlling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Meme (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?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the theme)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* Today first class of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Controlling</a:t>
            </a:r>
            <a:r>
              <a:rPr lang="en-US" sz="2800" i="1" dirty="0" smtClean="0">
                <a:solidFill>
                  <a:schemeClr val="bg1"/>
                </a:solidFill>
                <a:latin typeface="+mn-lt"/>
              </a:rPr>
              <a:t>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* Parallel to first class of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Creating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2800" i="1" dirty="0" smtClean="0">
                <a:solidFill>
                  <a:schemeClr val="bg1"/>
                </a:solidFill>
                <a:latin typeface="+mn-lt"/>
              </a:rPr>
              <a:t>“If Picasso had painted a round object…”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“Picasso…” explored paradoxes created by a low threshold of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creativity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for video game copyright…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Today: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originality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as the mechanism of  legal enforcement (and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double standard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?)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3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Thank You Andy</a:t>
            </a:r>
            <a:endParaRPr lang="en-US" sz="60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3" descr="Liquorice4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9" r="-2836"/>
          <a:stretch/>
        </p:blipFill>
        <p:spPr>
          <a:xfrm>
            <a:off x="1859242" y="1408134"/>
            <a:ext cx="5564632" cy="4318000"/>
          </a:xfrm>
        </p:spPr>
      </p:pic>
    </p:spTree>
    <p:extLst>
      <p:ext uri="{BB962C8B-B14F-4D97-AF65-F5344CB8AC3E}">
        <p14:creationId xmlns:p14="http://schemas.microsoft.com/office/powerpoint/2010/main" val="1485423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052842" cy="134259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Back to our tech/legal cliffhanger</a:t>
            </a:r>
            <a:endParaRPr lang="en-US" sz="60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3" descr="800px-Intersecting_Dikes_in_Black_Canyon_of_the_Gunnison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1312" y="1231719"/>
            <a:ext cx="7015953" cy="46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30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414970"/>
            <a:ext cx="8229600" cy="5311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Future Tech Bridges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“</a:t>
            </a:r>
            <a:r>
              <a:rPr lang="en-US" sz="5400" b="1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Creating</a:t>
            </a:r>
            <a:r>
              <a:rPr lang="en-US" sz="5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” &amp;   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5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lang="en-US" sz="5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Controlling</a:t>
            </a:r>
            <a:r>
              <a:rPr lang="en-US" sz="5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</a:p>
          <a:p>
            <a:pPr marL="0" indent="0">
              <a:buNone/>
            </a:pPr>
            <a:endParaRPr lang="en-US" sz="5400" b="1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How?</a:t>
            </a:r>
            <a:endParaRPr lang="en-US" sz="5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3" descr="800px-Dsc06226_rio_antirio_bridge_monniaux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114" y="3537926"/>
            <a:ext cx="6495886" cy="23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6347"/>
            <a:ext cx="9144000" cy="118203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Control </a:t>
            </a:r>
            <a:r>
              <a:rPr lang="en-US" b="1" dirty="0">
                <a:solidFill>
                  <a:srgbClr val="FFFF00"/>
                </a:solidFill>
                <a:latin typeface="Times New Roman"/>
                <a:cs typeface="Times New Roman"/>
              </a:rPr>
              <a:t>issues </a:t>
            </a:r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arise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…in 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the context 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  <a:b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new 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threatening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) consumer 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technologies</a:t>
            </a:r>
            <a:r>
              <a:rPr lang="en-US" sz="3600" dirty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sz="3600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sz="36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89562" y="1546704"/>
            <a:ext cx="8954438" cy="43475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       “15 Technologies The Legacy Content  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Companies Have Sued In The Past 15 Years” </a:t>
            </a:r>
            <a:r>
              <a:rPr lang="en-US" sz="1600" i="1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en-US" sz="1600" i="1" dirty="0">
                <a:solidFill>
                  <a:schemeClr val="bg1"/>
                </a:solidFill>
                <a:hlinkClick r:id="rId2"/>
              </a:rPr>
              <a:t>://www.techdirt.com/blog/innovation/articles/20131008/11072724796/15-technologies-legacy-content-companies-have-sued-past-15-</a:t>
            </a:r>
            <a:r>
              <a:rPr lang="en-US" sz="1600" i="1" dirty="0" smtClean="0">
                <a:solidFill>
                  <a:schemeClr val="bg1"/>
                </a:solidFill>
                <a:hlinkClick r:id="rId2"/>
              </a:rPr>
              <a:t>years.shtml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</a:rPr>
              <a:t>   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</a:rPr>
              <a:t>                                                                             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* not to mention the printing press, radio,       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                                                                             television etc.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 descr="Vimeo_Log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18" b="-4342"/>
          <a:stretch/>
        </p:blipFill>
        <p:spPr>
          <a:xfrm>
            <a:off x="0" y="3108645"/>
            <a:ext cx="4249807" cy="1321641"/>
          </a:xfrm>
          <a:prstGeom prst="rect">
            <a:avLst/>
          </a:prstGeom>
        </p:spPr>
      </p:pic>
      <p:pic>
        <p:nvPicPr>
          <p:cNvPr id="5" name="Content Placeholder 5" descr="120px-Mp3dotcomlogo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30286"/>
            <a:ext cx="4073779" cy="1463970"/>
          </a:xfrm>
          <a:prstGeom prst="rect">
            <a:avLst/>
          </a:prstGeom>
        </p:spPr>
      </p:pic>
      <p:pic>
        <p:nvPicPr>
          <p:cNvPr id="6" name="Content Placeholder 7" descr="Logo_Youtube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65" b="-2478"/>
          <a:stretch/>
        </p:blipFill>
        <p:spPr>
          <a:xfrm>
            <a:off x="4746159" y="3358662"/>
            <a:ext cx="4397841" cy="184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28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What’s the point?</a:t>
            </a:r>
            <a:endParaRPr lang="en-US" sz="66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16000"/>
            <a:ext cx="8686800" cy="49318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That </a:t>
            </a:r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Control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 Issues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&amp;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Constraints on Creativity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END UP AS THE SAME THING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accent5"/>
                </a:solidFill>
                <a:latin typeface="+mn-lt"/>
              </a:rPr>
              <a:t>In that context back to “future video game tech &amp; the law”…</a:t>
            </a:r>
            <a:endParaRPr lang="en-US" sz="4400" b="1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1279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2574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P22 Typewriter"/>
                <a:cs typeface="P22 Typewriter"/>
              </a:rPr>
              <a:t>So now the Really New/ Difficult: What is next…</a:t>
            </a:r>
            <a:r>
              <a:rPr lang="en-US" sz="4400" b="1" dirty="0" smtClean="0">
                <a:solidFill>
                  <a:srgbClr val="FF6600"/>
                </a:solidFill>
                <a:latin typeface="P22 Typewriter"/>
                <a:cs typeface="P22 Typewriter"/>
              </a:rPr>
              <a:t>(&amp; 2 b controlled?)</a:t>
            </a:r>
            <a:endParaRPr lang="en-US" sz="4400" b="1" dirty="0">
              <a:solidFill>
                <a:srgbClr val="FF6600"/>
              </a:solidFill>
              <a:latin typeface="P22 Typewriter"/>
              <a:cs typeface="P22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51587" y="2502392"/>
            <a:ext cx="8892413" cy="3428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chemeClr val="bg1"/>
                </a:solidFill>
                <a:latin typeface="P22 Typewriter"/>
                <a:cs typeface="P22 Typewriter"/>
              </a:rPr>
              <a:t>TELEPATHIC GAMING</a:t>
            </a:r>
          </a:p>
        </p:txBody>
      </p:sp>
      <p:pic>
        <p:nvPicPr>
          <p:cNvPr id="4" name="Picture 3" descr="Matrix-50x5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307" y="3860597"/>
            <a:ext cx="2250637" cy="225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14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147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FF00"/>
                </a:solidFill>
                <a:latin typeface="P22 Typewriter"/>
                <a:cs typeface="P22 Typewriter"/>
              </a:rPr>
              <a:t>Truly </a:t>
            </a:r>
            <a:r>
              <a:rPr lang="en-US" b="1" dirty="0">
                <a:solidFill>
                  <a:srgbClr val="FFFF00"/>
                </a:solidFill>
                <a:latin typeface="P22 Typewriter"/>
                <a:cs typeface="P22 Typewriter"/>
              </a:rPr>
              <a:t>Immersive Virtual Reality</a:t>
            </a:r>
            <a:r>
              <a:rPr lang="en-US" dirty="0">
                <a:solidFill>
                  <a:srgbClr val="FFFF00"/>
                </a:solidFill>
                <a:latin typeface="P22 Typewriter"/>
                <a:cs typeface="P22 Typewriter"/>
              </a:rPr>
              <a:t/>
            </a:r>
            <a:br>
              <a:rPr lang="en-US" dirty="0">
                <a:solidFill>
                  <a:srgbClr val="FFFF00"/>
                </a:solidFill>
                <a:latin typeface="P22 Typewriter"/>
                <a:cs typeface="P22 Typewriter"/>
              </a:rPr>
            </a:br>
            <a:endParaRPr lang="en-US" dirty="0">
              <a:solidFill>
                <a:srgbClr val="FFFF00"/>
              </a:solidFill>
              <a:latin typeface="P22 Typewriter"/>
              <a:cs typeface="P22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" y="718899"/>
            <a:ext cx="8997240" cy="5176075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Start With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Occulus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Rift or MS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Illumiroom</a:t>
            </a:r>
            <a:endParaRPr lang="en-US" sz="3200" dirty="0" smtClean="0">
              <a:solidFill>
                <a:schemeClr val="bg1"/>
              </a:solidFill>
              <a:latin typeface="+mn-lt"/>
            </a:endParaRP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Add Physical Player Response Measurements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Add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Neurogaming</a:t>
            </a:r>
            <a:endParaRPr lang="en-US" sz="3200" dirty="0" smtClean="0">
              <a:solidFill>
                <a:schemeClr val="bg1"/>
              </a:solidFill>
              <a:latin typeface="+mn-lt"/>
            </a:endParaRP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Add Brain to Brain Interfaces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Add Big Data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Add “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Lifestream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”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Add 3D Printing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Add Smart Remote Control Vehicles (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Anki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Add (virtual?) monetization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Wrap it all into Augmented Reality (Google Glass/real- world interface)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9349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18"/>
            <a:ext cx="8229600" cy="1016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MAIN ISSUES WILL BE</a:t>
            </a:r>
            <a:endParaRPr lang="en-US" sz="5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8888"/>
            <a:ext cx="8686800" cy="5030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PRIVACY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PRIVACY        </a:t>
            </a:r>
            <a:r>
              <a:rPr lang="en-US" sz="4000" dirty="0" smtClean="0">
                <a:solidFill>
                  <a:srgbClr val="FFFFFF"/>
                </a:solidFill>
                <a:latin typeface="P22 Typewriter"/>
                <a:cs typeface="P22 Typewriter"/>
              </a:rPr>
              <a:t>(coming class 11)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PRIVACY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PRIVACY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PRIVACY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PRIVACY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CONSUMER PROTECTION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(DIGITAL MANIPULATION) – </a:t>
            </a:r>
            <a:r>
              <a:rPr lang="en-US" sz="4000" i="1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4000" i="1" dirty="0" err="1" smtClean="0">
                <a:solidFill>
                  <a:schemeClr val="bg1"/>
                </a:solidFill>
                <a:latin typeface="+mn-lt"/>
              </a:rPr>
              <a:t>Calo</a:t>
            </a:r>
            <a:r>
              <a:rPr lang="en-US" sz="4000" i="1" dirty="0" smtClean="0">
                <a:solidFill>
                  <a:schemeClr val="bg1"/>
                </a:solidFill>
                <a:latin typeface="+mn-lt"/>
              </a:rPr>
              <a:t>”</a:t>
            </a:r>
            <a:endParaRPr lang="en-US" sz="400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3850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2593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&amp;</a:t>
            </a:r>
            <a:r>
              <a:rPr lang="en-US" sz="66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Can the Magic Circle</a:t>
            </a:r>
            <a:endParaRPr lang="en-US" sz="66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8014" y="1408134"/>
            <a:ext cx="9055986" cy="456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600" i="1" dirty="0" smtClean="0">
                <a:solidFill>
                  <a:srgbClr val="FFFF00"/>
                </a:solidFill>
                <a:latin typeface="+mn-lt"/>
              </a:rPr>
              <a:t>EVEN SURVIVE?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chemeClr val="bg1"/>
                </a:solidFill>
                <a:latin typeface="+mn-lt"/>
              </a:rPr>
              <a:t>     </a:t>
            </a:r>
          </a:p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     N</a:t>
            </a:r>
            <a:r>
              <a:rPr lang="en-US" sz="6600" b="1" dirty="0" smtClean="0">
                <a:solidFill>
                  <a:schemeClr val="bg1"/>
                </a:solidFill>
                <a:latin typeface="+mn-lt"/>
              </a:rPr>
              <a:t>O </a:t>
            </a:r>
            <a:r>
              <a:rPr lang="en-US" sz="6000" b="1" dirty="0" smtClean="0">
                <a:solidFill>
                  <a:schemeClr val="bg1"/>
                </a:solidFill>
                <a:latin typeface="+mn-lt"/>
              </a:rPr>
              <a:t>Q</a:t>
            </a:r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U</a:t>
            </a:r>
            <a:r>
              <a:rPr lang="en-US" sz="4800" b="1" dirty="0" smtClean="0">
                <a:solidFill>
                  <a:schemeClr val="bg1"/>
                </a:solidFill>
                <a:latin typeface="+mn-lt"/>
              </a:rPr>
              <a:t>E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T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O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N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T’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S </a:t>
            </a:r>
            <a:r>
              <a:rPr lang="en-US" sz="1600" b="1" dirty="0" err="1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sz="1400" b="1" dirty="0" err="1" smtClean="0">
                <a:solidFill>
                  <a:schemeClr val="bg1"/>
                </a:solidFill>
                <a:latin typeface="+mn-lt"/>
              </a:rPr>
              <a:t>H</a:t>
            </a:r>
            <a:r>
              <a:rPr lang="en-US" sz="1200" b="1" dirty="0" err="1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sz="1100" b="1" dirty="0" err="1" smtClean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1050" b="1" dirty="0" err="1" smtClean="0">
                <a:solidFill>
                  <a:schemeClr val="bg1"/>
                </a:solidFill>
                <a:latin typeface="+mn-lt"/>
              </a:rPr>
              <a:t>N</a:t>
            </a:r>
            <a:r>
              <a:rPr lang="en-US" sz="1000" b="1" dirty="0" err="1" smtClean="0">
                <a:solidFill>
                  <a:schemeClr val="bg1"/>
                </a:solidFill>
                <a:latin typeface="+mn-lt"/>
              </a:rPr>
              <a:t>K</a:t>
            </a:r>
            <a:r>
              <a:rPr lang="en-US" sz="900" b="1" dirty="0" err="1" smtClean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800" b="1" dirty="0" err="1" smtClean="0">
                <a:solidFill>
                  <a:schemeClr val="bg1"/>
                </a:solidFill>
                <a:latin typeface="+mn-lt"/>
              </a:rPr>
              <a:t>Ng</a:t>
            </a: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  </a:t>
            </a:r>
            <a:endParaRPr lang="en-US" sz="7200" b="1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1210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The “Magic Circle”</a:t>
            </a:r>
            <a:endParaRPr lang="en-US" sz="48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016000"/>
            <a:ext cx="9144000" cy="4710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“All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play moves and has its being within a play-ground marked off beforehand either materially or ideally, deliberately or as a matter of course. Just as there is no formal difference between play and ritual, so the ‘consecrated spot’ cannot be formally distinguished from the play-ground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The arena, the card-table, the magic circle, the temple, the stage, the screen, the tennis court, the court of justice, 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etc</a:t>
            </a: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.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are all in form and function play-grounds, i.e. forbidden spots, isolated, hedged round, hallowed, within which special rules obtain. 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All are temporary worlds within the ordinary world, dedicated to the performance of an act apart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.”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Johan Huizinga (1872-1945) in “Homo Ludens: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A Study of the Play-Element in Culture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”. Applied to video games by Katie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Salen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&amp; Eric Zimmerman in “Rules of Play: Game Design Fundamentals” (2003)</a:t>
            </a:r>
          </a:p>
          <a:p>
            <a:pPr marL="0" indent="0">
              <a:buNone/>
            </a:pPr>
            <a:endParaRPr lang="en-US" sz="2000" baseline="30000" dirty="0"/>
          </a:p>
          <a:p>
            <a:pPr marL="0" indent="0">
              <a:buNone/>
            </a:pPr>
            <a:endParaRPr lang="en-US" sz="2000" baseline="30000" dirty="0" smtClean="0"/>
          </a:p>
        </p:txBody>
      </p:sp>
      <p:pic>
        <p:nvPicPr>
          <p:cNvPr id="6" name="Content Placeholder 5" descr="220px-CIRCLE_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5" r="-3610"/>
          <a:stretch/>
        </p:blipFill>
        <p:spPr>
          <a:xfrm>
            <a:off x="5207219" y="3908680"/>
            <a:ext cx="2474352" cy="23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Follow-ups…</a:t>
            </a:r>
            <a:endParaRPr lang="en-US" sz="5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5679" y="1016000"/>
            <a:ext cx="8908321" cy="51905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 smtClean="0">
                <a:solidFill>
                  <a:schemeClr val="bg1"/>
                </a:solidFill>
                <a:latin typeface="+mn-lt"/>
              </a:rPr>
              <a:t> This week follows-up on </a:t>
            </a:r>
          </a:p>
          <a:p>
            <a:pPr marL="0" indent="0">
              <a:buNone/>
            </a:pPr>
            <a:r>
              <a:rPr lang="en-US" sz="3500" b="1" dirty="0" smtClean="0">
                <a:solidFill>
                  <a:schemeClr val="bg1"/>
                </a:solidFill>
                <a:latin typeface="+mn-lt"/>
              </a:rPr>
              <a:t> Jennifer Kelly’s presentation last week…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500" b="1" dirty="0" smtClean="0">
                <a:solidFill>
                  <a:schemeClr val="bg1"/>
                </a:solidFill>
                <a:latin typeface="+mn-lt"/>
              </a:rPr>
              <a:t> &amp; follows-up to our </a:t>
            </a:r>
            <a:r>
              <a:rPr lang="en-US" sz="35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“what is a video-game”</a:t>
            </a:r>
            <a:r>
              <a:rPr lang="en-US" sz="3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  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500" b="1" dirty="0" smtClean="0">
                <a:solidFill>
                  <a:schemeClr val="bg1"/>
                </a:solidFill>
                <a:latin typeface="+mn-lt"/>
              </a:rPr>
              <a:t>course meme…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500" b="1" dirty="0" smtClean="0">
                <a:solidFill>
                  <a:schemeClr val="bg1"/>
                </a:solidFill>
                <a:latin typeface="+mn-lt"/>
              </a:rPr>
              <a:t> All in the contexts of:</a:t>
            </a:r>
          </a:p>
          <a:p>
            <a:pPr marL="0" indent="0">
              <a:buNone/>
            </a:pPr>
            <a:r>
              <a:rPr lang="en-US" sz="47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CREATIVITY</a:t>
            </a:r>
          </a:p>
          <a:p>
            <a:pPr marL="0" indent="0">
              <a:buNone/>
            </a:pPr>
            <a:r>
              <a:rPr lang="en-US" sz="47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ORIGINALITY</a:t>
            </a:r>
          </a:p>
          <a:p>
            <a:pPr marL="0" indent="0">
              <a:buNone/>
            </a:pPr>
            <a:r>
              <a:rPr lang="en-US" sz="4700" b="1" dirty="0" smtClean="0">
                <a:solidFill>
                  <a:srgbClr val="FF0000"/>
                </a:solidFill>
                <a:latin typeface="+mn-lt"/>
              </a:rPr>
              <a:t>&amp;  CONTROL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5733" y="2665162"/>
            <a:ext cx="2269285" cy="33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6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01"/>
            <a:ext cx="9144000" cy="8327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9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The legalities of the </a:t>
            </a:r>
            <a:r>
              <a:rPr lang="en-US" sz="4900" b="1" dirty="0">
                <a:solidFill>
                  <a:srgbClr val="FFFF00"/>
                </a:solidFill>
                <a:latin typeface="Times New Roman"/>
                <a:cs typeface="Times New Roman"/>
              </a:rPr>
              <a:t>“Magic Circle</a:t>
            </a:r>
            <a:r>
              <a:rPr lang="en-US" sz="49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” </a:t>
            </a:r>
            <a:r>
              <a:rPr lang="en-US" sz="2400" dirty="0" smtClean="0">
                <a:solidFill>
                  <a:srgbClr val="000000"/>
                </a:solidFill>
              </a:rPr>
              <a:t>1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856927"/>
            <a:ext cx="9144000" cy="54719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1. “The Laws of the Virtual Worlds” - Greg </a:t>
            </a:r>
            <a:r>
              <a:rPr lang="en-US" sz="1800" dirty="0" err="1" smtClean="0">
                <a:solidFill>
                  <a:schemeClr val="bg1"/>
                </a:solidFill>
                <a:latin typeface="+mn-lt"/>
              </a:rPr>
              <a:t>Lastowka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 &amp; Dan Hunter (2003)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+mn-lt"/>
                <a:hlinkClick r:id="rId2"/>
              </a:rPr>
              <a:t>http://papers.ssrn.com/sol3/papers.cfm?abstract_id=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hlinkClick r:id="rId2"/>
              </a:rPr>
              <a:t>402860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“No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doubt there will be time and litigation enough to soon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make further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observations. However there is one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point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that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is worth making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in conclusion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It is not going to be a sufficient answer, either for property or </a:t>
            </a:r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avatar rights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to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say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, “It’s just a game”. Nor can the company creating the world </a:t>
            </a:r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simply intone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that the world is theirs to do with </a:t>
            </a:r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as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they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wish.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The issues are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more complex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than that, and the users and community will have a say in the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outcome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of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these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questions…We will have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to recognize that these are separate places, with a separate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community, separate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laws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,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and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separate rights. Sometimes the inhabitants of these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worlds will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come down to our world, to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have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recourse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to our law, and gain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protections against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their gods. But more and more they will live out their lives in a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different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world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, and they will eventually come to create their own laws, just as they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are building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their own community. </a:t>
            </a:r>
            <a:r>
              <a:rPr lang="en-US" sz="1400" dirty="0">
                <a:solidFill>
                  <a:srgbClr val="B3A2C7"/>
                </a:solidFill>
                <a:latin typeface="+mn-lt"/>
              </a:rPr>
              <a:t>In </a:t>
            </a:r>
            <a:r>
              <a:rPr lang="en-US" sz="1400" dirty="0" smtClean="0">
                <a:solidFill>
                  <a:srgbClr val="B3A2C7"/>
                </a:solidFill>
                <a:latin typeface="+mn-lt"/>
              </a:rPr>
              <a:t>time </a:t>
            </a:r>
            <a:r>
              <a:rPr lang="en-US" sz="1400" dirty="0">
                <a:solidFill>
                  <a:srgbClr val="B3A2C7"/>
                </a:solidFill>
                <a:latin typeface="+mn-lt"/>
              </a:rPr>
              <a:t>perhaps they won’t care what we </a:t>
            </a:r>
            <a:r>
              <a:rPr lang="en-US" sz="1400" dirty="0" smtClean="0">
                <a:solidFill>
                  <a:srgbClr val="B3A2C7"/>
                </a:solidFill>
                <a:latin typeface="+mn-lt"/>
              </a:rPr>
              <a:t>think or </a:t>
            </a:r>
            <a:r>
              <a:rPr lang="en-US" sz="1400" dirty="0">
                <a:solidFill>
                  <a:srgbClr val="B3A2C7"/>
                </a:solidFill>
                <a:latin typeface="+mn-lt"/>
              </a:rPr>
              <a:t>what our laws say. They will live and love and law for themselves</a:t>
            </a:r>
            <a:r>
              <a:rPr lang="en-US" sz="1400" dirty="0" smtClean="0">
                <a:solidFill>
                  <a:srgbClr val="B3A2C7"/>
                </a:solidFill>
                <a:latin typeface="+mn-lt"/>
              </a:rPr>
              <a:t>.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”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2. “Virtual Liberty: Freedom to Design and Freedom to Play in Virtual Worlds” Jack </a:t>
            </a:r>
            <a:r>
              <a:rPr lang="en-US" sz="1800" dirty="0" err="1" smtClean="0">
                <a:solidFill>
                  <a:schemeClr val="bg1"/>
                </a:solidFill>
                <a:latin typeface="+mn-lt"/>
              </a:rPr>
              <a:t>Balkin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 (2004) 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hlinkClick r:id="rId3"/>
              </a:rPr>
              <a:t>http</a:t>
            </a:r>
            <a:r>
              <a:rPr lang="en-US" sz="1400" dirty="0">
                <a:solidFill>
                  <a:schemeClr val="bg1"/>
                </a:solidFill>
                <a:latin typeface="+mn-lt"/>
                <a:hlinkClick r:id="rId3"/>
              </a:rPr>
              <a:t>://papers.ssrn.com/sol3/papers.cfm?abstract_id=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hlinkClick r:id="rId3"/>
              </a:rPr>
              <a:t>555683</a:t>
            </a:r>
            <a:endParaRPr lang="en-US" sz="14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400" dirty="0" smtClean="0">
                <a:solidFill>
                  <a:srgbClr val="B3A2C7"/>
                </a:solidFill>
                <a:latin typeface="+mn-lt"/>
              </a:rPr>
              <a:t>In </a:t>
            </a:r>
            <a:r>
              <a:rPr lang="en-US" sz="1400" dirty="0">
                <a:solidFill>
                  <a:srgbClr val="B3A2C7"/>
                </a:solidFill>
                <a:latin typeface="+mn-lt"/>
              </a:rPr>
              <a:t>the future, virtual worlds are likely to become important spaces for innovation and free expression. </a:t>
            </a:r>
            <a:r>
              <a:rPr lang="en-US" sz="1400" dirty="0" smtClean="0">
                <a:solidFill>
                  <a:srgbClr val="B3A2C7"/>
                </a:solidFill>
                <a:latin typeface="+mn-lt"/>
              </a:rPr>
              <a:t>Properly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B3A2C7"/>
                </a:solidFill>
                <a:latin typeface="+mn-lt"/>
              </a:rPr>
              <a:t>drafted </a:t>
            </a:r>
            <a:r>
              <a:rPr lang="en-US" sz="1400" dirty="0" err="1" smtClean="0">
                <a:solidFill>
                  <a:srgbClr val="B3A2C7"/>
                </a:solidFill>
                <a:latin typeface="+mn-lt"/>
              </a:rPr>
              <a:t>interration</a:t>
            </a:r>
            <a:r>
              <a:rPr lang="en-US" sz="1400" dirty="0" smtClean="0">
                <a:solidFill>
                  <a:srgbClr val="B3A2C7"/>
                </a:solidFill>
                <a:latin typeface="+mn-lt"/>
              </a:rPr>
              <a:t> </a:t>
            </a:r>
            <a:r>
              <a:rPr lang="en-US" sz="1400" dirty="0">
                <a:solidFill>
                  <a:srgbClr val="B3A2C7"/>
                </a:solidFill>
                <a:latin typeface="+mn-lt"/>
              </a:rPr>
              <a:t>statutes can help promote these values.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To this end,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legislatures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should prominently state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the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public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values these statutes are designed to serve in the statutes themselves as guides to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interpretation by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courts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, and courts, in turn, should interpret these statutes liberally to promote free speech values. We should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view</a:t>
            </a:r>
          </a:p>
          <a:p>
            <a:pPr marL="0" indent="0">
              <a:buNone/>
            </a:pPr>
            <a:r>
              <a:rPr lang="en-US" sz="1400" dirty="0" err="1" smtClean="0">
                <a:solidFill>
                  <a:schemeClr val="bg1"/>
                </a:solidFill>
                <a:latin typeface="+mn-lt"/>
              </a:rPr>
              <a:t>interration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statutes as applications and extensions of the central values of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individual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creativity and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democratic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participation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that we associate with the First Amendment.</a:t>
            </a:r>
            <a:r>
              <a:rPr lang="en-US" sz="1400" baseline="30000" dirty="0">
                <a:solidFill>
                  <a:schemeClr val="bg1"/>
                </a:solidFill>
                <a:latin typeface="+mn-lt"/>
              </a:rPr>
              <a:t>96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That is to say, we should view them as “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First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Amendment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extension acts” appropriate for a digital world in which many of the most important spaces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for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creative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expression are held in private hands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.” 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3. “The Right to Play” - Edward </a:t>
            </a:r>
            <a:r>
              <a:rPr lang="en-US" sz="1800" dirty="0" err="1" smtClean="0">
                <a:solidFill>
                  <a:schemeClr val="bg1"/>
                </a:solidFill>
                <a:latin typeface="+mn-lt"/>
              </a:rPr>
              <a:t>Castronova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 (2005)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+mn-lt"/>
                <a:hlinkClick r:id="rId4"/>
              </a:rPr>
              <a:t>http</a:t>
            </a:r>
            <a:r>
              <a:rPr lang="en-US" sz="1400" dirty="0">
                <a:solidFill>
                  <a:schemeClr val="bg1"/>
                </a:solidFill>
                <a:latin typeface="+mn-lt"/>
                <a:hlinkClick r:id="rId4"/>
              </a:rPr>
              <a:t>://papers.ssrn.com/sol3/papers.cfm?abstract_id=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hlinkClick r:id="rId4"/>
              </a:rPr>
              <a:t>733486</a:t>
            </a:r>
            <a:endParaRPr lang="en-US" sz="14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B3A2C7"/>
                </a:solidFill>
                <a:latin typeface="+mn-lt"/>
              </a:rPr>
              <a:t>“A </a:t>
            </a:r>
            <a:r>
              <a:rPr lang="en-US" sz="1400" dirty="0">
                <a:solidFill>
                  <a:srgbClr val="B3A2C7"/>
                </a:solidFill>
                <a:latin typeface="+mn-lt"/>
              </a:rPr>
              <a:t>legal framework for make-</a:t>
            </a:r>
            <a:r>
              <a:rPr lang="en-US" sz="1400" dirty="0" smtClean="0">
                <a:solidFill>
                  <a:srgbClr val="B3A2C7"/>
                </a:solidFill>
                <a:latin typeface="+mn-lt"/>
              </a:rPr>
              <a:t>believe places </a:t>
            </a:r>
            <a:r>
              <a:rPr lang="en-US" sz="1400" dirty="0">
                <a:solidFill>
                  <a:srgbClr val="B3A2C7"/>
                </a:solidFill>
                <a:latin typeface="+mn-lt"/>
              </a:rPr>
              <a:t>will not be very fun to create either.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It will require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numerous creditors,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theft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victims,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tax collectors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, protestors, defeated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warriors and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impoverished wizards to simply go home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empty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handed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, unsatisfied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, perhaps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distraught. </a:t>
            </a:r>
            <a:r>
              <a:rPr lang="en-US" sz="1400" dirty="0">
                <a:solidFill>
                  <a:srgbClr val="B3A2C7"/>
                </a:solidFill>
                <a:latin typeface="+mn-lt"/>
              </a:rPr>
              <a:t>But it will allow everyone, all of us, </a:t>
            </a:r>
            <a:r>
              <a:rPr lang="en-US" sz="1400" dirty="0" smtClean="0">
                <a:solidFill>
                  <a:srgbClr val="B3A2C7"/>
                </a:solidFill>
                <a:latin typeface="+mn-lt"/>
              </a:rPr>
              <a:t>to spend </a:t>
            </a:r>
            <a:r>
              <a:rPr lang="en-US" sz="1400" dirty="0">
                <a:solidFill>
                  <a:srgbClr val="B3A2C7"/>
                </a:solidFill>
                <a:latin typeface="+mn-lt"/>
              </a:rPr>
              <a:t>time in worlds where </a:t>
            </a:r>
            <a:r>
              <a:rPr lang="en-US" sz="1400" dirty="0" smtClean="0">
                <a:solidFill>
                  <a:srgbClr val="B3A2C7"/>
                </a:solidFill>
                <a:latin typeface="+mn-lt"/>
              </a:rPr>
              <a:t>magic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B3A2C7"/>
                </a:solidFill>
                <a:latin typeface="+mn-lt"/>
              </a:rPr>
              <a:t>is </a:t>
            </a:r>
            <a:r>
              <a:rPr lang="en-US" sz="1400" dirty="0">
                <a:solidFill>
                  <a:srgbClr val="B3A2C7"/>
                </a:solidFill>
                <a:latin typeface="+mn-lt"/>
              </a:rPr>
              <a:t>real.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Goodness, we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haven’t done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anything like that in hundreds of years. We miss it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06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60"/>
            <a:ext cx="9144000" cy="823201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4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The </a:t>
            </a:r>
            <a:r>
              <a:rPr lang="en-US" sz="4400" b="1" dirty="0">
                <a:solidFill>
                  <a:srgbClr val="FFFF00"/>
                </a:solidFill>
                <a:latin typeface="Times New Roman"/>
                <a:cs typeface="Times New Roman"/>
              </a:rPr>
              <a:t>legalities of the “Magic Circle” </a:t>
            </a:r>
            <a:r>
              <a:rPr lang="en-US" sz="4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2</a:t>
            </a:r>
            <a:endParaRPr lang="en-US" sz="4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" y="840061"/>
            <a:ext cx="9144000" cy="53029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100" dirty="0" smtClean="0">
                <a:solidFill>
                  <a:schemeClr val="bg1"/>
                </a:solidFill>
                <a:latin typeface="+mn-lt"/>
              </a:rPr>
              <a:t>4. </a:t>
            </a:r>
            <a:r>
              <a:rPr lang="en-US" sz="2100" dirty="0">
                <a:solidFill>
                  <a:schemeClr val="bg1"/>
                </a:solidFill>
                <a:latin typeface="+mn-lt"/>
              </a:rPr>
              <a:t>“Virtual Property” - Joshua Fairfield (2005) 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2"/>
              </a:rPr>
              <a:t>http://papers.ssrn.com/sol3/papers.cfm?abstract_id=807966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B3A2C7"/>
                </a:solidFill>
                <a:latin typeface="+mn-lt"/>
              </a:rPr>
              <a:t>“I propose a different answer: cyberspace is neither a bad analogy nor a </a:t>
            </a:r>
            <a:r>
              <a:rPr lang="en-US" sz="1600" dirty="0" smtClean="0">
                <a:solidFill>
                  <a:srgbClr val="B3A2C7"/>
                </a:solidFill>
                <a:latin typeface="+mn-lt"/>
              </a:rPr>
              <a:t>metaphor. Cyberspace </a:t>
            </a:r>
            <a:r>
              <a:rPr lang="en-US" sz="1600" dirty="0">
                <a:solidFill>
                  <a:srgbClr val="B3A2C7"/>
                </a:solidFill>
                <a:latin typeface="+mn-lt"/>
              </a:rPr>
              <a:t>is a </a:t>
            </a:r>
            <a:endParaRPr lang="en-US" sz="1600" dirty="0" smtClean="0">
              <a:solidFill>
                <a:srgbClr val="B3A2C7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B3A2C7"/>
                </a:solidFill>
                <a:latin typeface="+mn-lt"/>
              </a:rPr>
              <a:t>descriptive </a:t>
            </a:r>
            <a:r>
              <a:rPr lang="en-US" sz="1600" dirty="0">
                <a:solidFill>
                  <a:srgbClr val="B3A2C7"/>
                </a:solidFill>
                <a:latin typeface="+mn-lt"/>
              </a:rPr>
              <a:t>term.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It describes the degree to which some kinds of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code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act like spaces or objects…And 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while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the place and space language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is routinely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used by the courts and lawyers, again, legal academics 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have either supported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the place metaphor as merely psychologically useful, or have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completely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rejected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it as a bad analogy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.”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100" dirty="0">
                <a:solidFill>
                  <a:schemeClr val="bg1"/>
                </a:solidFill>
                <a:latin typeface="+mn-lt"/>
              </a:rPr>
              <a:t>5</a:t>
            </a:r>
            <a:r>
              <a:rPr lang="en-US" sz="2100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100" dirty="0">
                <a:solidFill>
                  <a:schemeClr val="bg1"/>
                </a:solidFill>
                <a:latin typeface="+mn-lt"/>
              </a:rPr>
              <a:t>“Virtual Borders: The Interdependence of Real and Virtual worlds” </a:t>
            </a:r>
            <a:r>
              <a:rPr lang="en-US" sz="2100" dirty="0" smtClean="0">
                <a:solidFill>
                  <a:schemeClr val="bg1"/>
                </a:solidFill>
                <a:latin typeface="+mn-lt"/>
              </a:rPr>
              <a:t>– James</a:t>
            </a:r>
          </a:p>
          <a:p>
            <a:pPr marL="0" indent="0">
              <a:buNone/>
            </a:pPr>
            <a:r>
              <a:rPr lang="en-US" sz="2100" dirty="0" err="1" smtClean="0">
                <a:solidFill>
                  <a:schemeClr val="bg1"/>
                </a:solidFill>
                <a:latin typeface="+mn-lt"/>
              </a:rPr>
              <a:t>Grimmelmann</a:t>
            </a:r>
            <a:r>
              <a:rPr lang="en-US" sz="21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100" dirty="0">
                <a:solidFill>
                  <a:schemeClr val="bg1"/>
                </a:solidFill>
                <a:latin typeface="+mn-lt"/>
              </a:rPr>
              <a:t>(2006) 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3"/>
              </a:rPr>
              <a:t>http://papers.ssrn.com/sol3/papers.cfm?abstract_id=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3"/>
              </a:rPr>
              <a:t>868824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B3A2C7"/>
                </a:solidFill>
                <a:latin typeface="+mn-lt"/>
              </a:rPr>
              <a:t>“</a:t>
            </a:r>
            <a:r>
              <a:rPr lang="en-US" sz="1600" dirty="0">
                <a:solidFill>
                  <a:srgbClr val="B3A2C7"/>
                </a:solidFill>
                <a:latin typeface="+mn-lt"/>
              </a:rPr>
              <a:t>In the end, talking about the real-money trade points out the deep interdependence of </a:t>
            </a:r>
            <a:r>
              <a:rPr lang="en-US" sz="1600" dirty="0" smtClean="0">
                <a:solidFill>
                  <a:srgbClr val="B3A2C7"/>
                </a:solidFill>
                <a:latin typeface="+mn-lt"/>
              </a:rPr>
              <a:t>the virtual </a:t>
            </a:r>
            <a:r>
              <a:rPr lang="en-US" sz="1600" dirty="0">
                <a:solidFill>
                  <a:srgbClr val="B3A2C7"/>
                </a:solidFill>
                <a:latin typeface="+mn-lt"/>
              </a:rPr>
              <a:t>and the real.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It is possible only because of their interrelationship. If avatars in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virtual worlds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were not so profoundly linked to people in the real one, there would be no real-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money trade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. To the extent that the real-money trade is a problem, its solution also must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recognize the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interdependence of the real and the virtual.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”</a:t>
            </a:r>
          </a:p>
          <a:p>
            <a:pPr marL="0" indent="0">
              <a:buNone/>
            </a:pPr>
            <a:endParaRPr lang="en-US" sz="21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100" dirty="0">
                <a:solidFill>
                  <a:schemeClr val="bg1"/>
                </a:solidFill>
                <a:latin typeface="+mn-lt"/>
              </a:rPr>
              <a:t>6</a:t>
            </a:r>
            <a:r>
              <a:rPr lang="en-US" sz="2100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100" dirty="0">
                <a:solidFill>
                  <a:schemeClr val="bg1"/>
                </a:solidFill>
                <a:latin typeface="+mn-lt"/>
              </a:rPr>
              <a:t>“The Magic Circle” - Joshua Fairfield (</a:t>
            </a:r>
            <a:r>
              <a:rPr lang="en-US" sz="2100" dirty="0" smtClean="0">
                <a:solidFill>
                  <a:schemeClr val="bg1"/>
                </a:solidFill>
                <a:latin typeface="+mn-lt"/>
              </a:rPr>
              <a:t>2008)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  <a:hlinkClick r:id="rId4"/>
              </a:rPr>
              <a:t>http://papers.ssrn.com/sol3/papers.cfm?abstract_id=1304234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The implications for the future of virtual worlds are complex. On one hand, denizens of virtual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worlds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should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hope that the law that ultimately govern virtual worlds will not only take their interests into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account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in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some sort of paternalistic fashion, but that courts will give the actual solutions worked out by online 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communities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the force of law. On the other hand, </a:t>
            </a:r>
            <a:r>
              <a:rPr lang="en-US" sz="1600" dirty="0">
                <a:solidFill>
                  <a:srgbClr val="B3A2C7"/>
                </a:solidFill>
                <a:latin typeface="+mn-lt"/>
              </a:rPr>
              <a:t>players in virtual worlds should understand that their </a:t>
            </a:r>
            <a:endParaRPr lang="en-US" sz="1600" dirty="0" smtClean="0">
              <a:solidFill>
                <a:srgbClr val="B3A2C7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B3A2C7"/>
                </a:solidFill>
                <a:latin typeface="+mn-lt"/>
              </a:rPr>
              <a:t>behavior </a:t>
            </a:r>
            <a:r>
              <a:rPr lang="en-US" sz="1600" dirty="0">
                <a:solidFill>
                  <a:srgbClr val="B3A2C7"/>
                </a:solidFill>
                <a:latin typeface="+mn-lt"/>
              </a:rPr>
              <a:t>online is not entirely free from real-world scrutiny. This is a bit saddening. It was wonderful to </a:t>
            </a:r>
            <a:r>
              <a:rPr lang="en-US" sz="1600" dirty="0" smtClean="0">
                <a:solidFill>
                  <a:srgbClr val="B3A2C7"/>
                </a:solidFill>
                <a:latin typeface="+mn-lt"/>
              </a:rPr>
              <a:t>live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B3A2C7"/>
                </a:solidFill>
                <a:latin typeface="+mn-lt"/>
              </a:rPr>
              <a:t>in </a:t>
            </a:r>
            <a:r>
              <a:rPr lang="en-US" sz="1600" dirty="0">
                <a:solidFill>
                  <a:srgbClr val="B3A2C7"/>
                </a:solidFill>
                <a:latin typeface="+mn-lt"/>
              </a:rPr>
              <a:t>the cyber Wild West. But every new frontier has its civilizing moments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. And virtual worlds are an 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enormous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phenomenon, one that law cannot afford to ignore.”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9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85"/>
            <a:ext cx="8229600" cy="8607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800" b="1" dirty="0" smtClean="0">
                <a:latin typeface="Times New Roman"/>
                <a:cs typeface="Times New Roman"/>
              </a:rPr>
              <a:t> </a:t>
            </a:r>
            <a:r>
              <a:rPr lang="en-US" sz="49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The </a:t>
            </a:r>
            <a:r>
              <a:rPr lang="en-US" sz="4900" b="1" dirty="0">
                <a:solidFill>
                  <a:srgbClr val="FFFF00"/>
                </a:solidFill>
                <a:latin typeface="Times New Roman"/>
                <a:cs typeface="Times New Roman"/>
              </a:rPr>
              <a:t>“Magic Circle</a:t>
            </a:r>
            <a:r>
              <a:rPr lang="en-US" sz="49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” exposed</a:t>
            </a:r>
            <a:endParaRPr lang="en-US" sz="49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887901"/>
            <a:ext cx="9144000" cy="5492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“As </a:t>
            </a:r>
            <a:r>
              <a:rPr lang="en-US" sz="1600" dirty="0">
                <a:solidFill>
                  <a:srgbClr val="FFFFFF"/>
                </a:solidFill>
                <a:latin typeface="+mn-lt"/>
              </a:rPr>
              <a:t>stated previously, players never play a new game or fail to bring outside 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knowledge </a:t>
            </a:r>
            <a:r>
              <a:rPr lang="en-US" sz="1600" dirty="0">
                <a:solidFill>
                  <a:srgbClr val="FFFFFF"/>
                </a:solidFill>
                <a:latin typeface="+mn-lt"/>
              </a:rPr>
              <a:t>about games and gameplay into their gaming situations. The event is ‘‘tainted’’ perhaps by prior knowledge. </a:t>
            </a:r>
            <a:r>
              <a:rPr lang="en-US" sz="1600" dirty="0">
                <a:solidFill>
                  <a:srgbClr val="B3A2C7"/>
                </a:solidFill>
                <a:latin typeface="+mn-lt"/>
              </a:rPr>
              <a:t>There is no innocent </a:t>
            </a:r>
            <a:r>
              <a:rPr lang="en-US" sz="1600" dirty="0" smtClean="0">
                <a:solidFill>
                  <a:srgbClr val="B3A2C7"/>
                </a:solidFill>
                <a:latin typeface="+mn-lt"/>
              </a:rPr>
              <a:t>gaming…Players </a:t>
            </a:r>
            <a:r>
              <a:rPr lang="en-US" sz="1600" dirty="0">
                <a:solidFill>
                  <a:srgbClr val="B3A2C7"/>
                </a:solidFill>
                <a:latin typeface="+mn-lt"/>
              </a:rPr>
              <a:t>also have real lives, with real commitments, expectations, hopes, and desires. That is also brought into the game world, here </a:t>
            </a:r>
            <a:r>
              <a:rPr lang="en-US" sz="1600" dirty="0" err="1">
                <a:solidFill>
                  <a:srgbClr val="B3A2C7"/>
                </a:solidFill>
                <a:latin typeface="+mn-lt"/>
              </a:rPr>
              <a:t>Azeroth</a:t>
            </a:r>
            <a:r>
              <a:rPr lang="en-US" sz="1600" dirty="0">
                <a:solidFill>
                  <a:srgbClr val="B3A2C7"/>
                </a:solidFill>
                <a:latin typeface="+mn-lt"/>
              </a:rPr>
              <a:t>. We can neither ignore such realities nor retreat to </a:t>
            </a:r>
            <a:r>
              <a:rPr lang="en-US" sz="1600" dirty="0" err="1">
                <a:solidFill>
                  <a:srgbClr val="B3A2C7"/>
                </a:solidFill>
                <a:latin typeface="+mn-lt"/>
              </a:rPr>
              <a:t>structuralist</a:t>
            </a:r>
            <a:r>
              <a:rPr lang="en-US" sz="1600" dirty="0">
                <a:solidFill>
                  <a:srgbClr val="B3A2C7"/>
                </a:solidFill>
                <a:latin typeface="+mn-lt"/>
              </a:rPr>
              <a:t> definitions of what makes or </a:t>
            </a:r>
            <a:r>
              <a:rPr lang="en-US" sz="1600" dirty="0" smtClean="0">
                <a:solidFill>
                  <a:srgbClr val="B3A2C7"/>
                </a:solidFill>
                <a:latin typeface="+mn-lt"/>
              </a:rPr>
              <a:t>defines a </a:t>
            </a:r>
            <a:r>
              <a:rPr lang="en-US" sz="1600" dirty="0">
                <a:solidFill>
                  <a:srgbClr val="B3A2C7"/>
                </a:solidFill>
                <a:latin typeface="+mn-lt"/>
              </a:rPr>
              <a:t>game. Games are created through the act </a:t>
            </a:r>
            <a:r>
              <a:rPr lang="en-US" sz="1600" dirty="0" smtClean="0">
                <a:solidFill>
                  <a:srgbClr val="B3A2C7"/>
                </a:solidFill>
                <a:latin typeface="+mn-lt"/>
              </a:rPr>
              <a:t>of gameplay</a:t>
            </a:r>
            <a:r>
              <a:rPr lang="en-US" sz="1600" dirty="0">
                <a:solidFill>
                  <a:srgbClr val="B3A2C7"/>
                </a:solidFill>
                <a:latin typeface="+mn-lt"/>
              </a:rPr>
              <a:t>, which is contingent on acts by players</a:t>
            </a:r>
            <a:r>
              <a:rPr lang="en-US" sz="1600" dirty="0" smtClean="0">
                <a:solidFill>
                  <a:srgbClr val="B3A2C7"/>
                </a:solidFill>
                <a:latin typeface="+mn-lt"/>
              </a:rPr>
              <a:t>.”</a:t>
            </a:r>
            <a:r>
              <a:rPr lang="en-US" sz="1600" dirty="0">
                <a:solidFill>
                  <a:srgbClr val="B3A2C7"/>
                </a:solidFill>
                <a:latin typeface="+mn-lt"/>
              </a:rPr>
              <a:t> </a:t>
            </a:r>
            <a:endParaRPr lang="en-US" sz="1600" dirty="0" smtClean="0">
              <a:solidFill>
                <a:srgbClr val="B3A2C7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B3A2C7"/>
                </a:solidFill>
                <a:latin typeface="+mn-lt"/>
              </a:rPr>
              <a:t>“There is No Magic Circle” - Mia </a:t>
            </a:r>
            <a:r>
              <a:rPr lang="en-US" sz="2000" dirty="0" err="1" smtClean="0">
                <a:solidFill>
                  <a:srgbClr val="B3A2C7"/>
                </a:solidFill>
                <a:latin typeface="+mn-lt"/>
              </a:rPr>
              <a:t>Consalvo</a:t>
            </a:r>
            <a:r>
              <a:rPr lang="en-US" sz="2000" dirty="0">
                <a:solidFill>
                  <a:srgbClr val="B3A2C7"/>
                </a:solidFill>
                <a:latin typeface="+mn-lt"/>
              </a:rPr>
              <a:t> </a:t>
            </a:r>
            <a:r>
              <a:rPr lang="en-US" sz="2000" dirty="0" smtClean="0">
                <a:solidFill>
                  <a:srgbClr val="B3A2C7"/>
                </a:solidFill>
                <a:latin typeface="+mn-lt"/>
              </a:rPr>
              <a:t>(2009)</a:t>
            </a:r>
            <a:r>
              <a:rPr lang="en-US" sz="1400" dirty="0" smtClean="0">
                <a:solidFill>
                  <a:srgbClr val="FFFFFF"/>
                </a:solidFill>
                <a:latin typeface="+mn-lt"/>
                <a:hlinkClick r:id="rId2"/>
              </a:rPr>
              <a:t>http</a:t>
            </a:r>
            <a:r>
              <a:rPr lang="en-US" sz="1400" dirty="0">
                <a:solidFill>
                  <a:srgbClr val="FFFFFF"/>
                </a:solidFill>
                <a:latin typeface="+mn-lt"/>
                <a:hlinkClick r:id="rId2"/>
              </a:rPr>
              <a:t>://www.academia.edu/654444/</a:t>
            </a:r>
            <a:r>
              <a:rPr lang="en-US" sz="1400" dirty="0" smtClean="0">
                <a:solidFill>
                  <a:srgbClr val="FFFFFF"/>
                </a:solidFill>
                <a:latin typeface="+mn-lt"/>
                <a:hlinkClick r:id="rId2"/>
              </a:rPr>
              <a:t>There_is_no_magic_circle</a:t>
            </a:r>
            <a:endParaRPr lang="en-US" sz="1400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B3A2C7"/>
                </a:solidFill>
                <a:latin typeface="+mn-lt"/>
              </a:rPr>
              <a:t>“An activity that occurs in a virtual environment is subject to real-world law if the user undertaking the activity reasonably understood, or should have reasonably understood, at the time of acting, that the act would have real-world implications.”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“Virtual Law: Navigating the Legal Landscape of Virtual Worlds” – Benjamin </a:t>
            </a:r>
            <a:r>
              <a:rPr lang="en-US" sz="2000" dirty="0" err="1" smtClean="0">
                <a:solidFill>
                  <a:srgbClr val="FFFFFF"/>
                </a:solidFill>
                <a:latin typeface="+mn-lt"/>
              </a:rPr>
              <a:t>Duranske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 (Paperback, ABA, 2008)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+mn-lt"/>
              </a:rPr>
              <a:t>BACK TO: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Real</a:t>
            </a:r>
            <a:r>
              <a:rPr lang="en-US" sz="1600" dirty="0">
                <a:solidFill>
                  <a:srgbClr val="FFFFFF"/>
                </a:solidFill>
                <a:latin typeface="+mn-lt"/>
              </a:rPr>
              <a:t>-world “play” (“Ingress” – Capture the Flag mechanic)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+ Immersive control mechanism (Google Glass)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+ Anywhere/any device capability (the “cloud”)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+ “Open World” design (literally &amp; Google Earth)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+ Tools/weapons (AR Drone Quadra Copter; Google Car)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+mn-lt"/>
              </a:rPr>
              <a:t>IS THIS </a:t>
            </a:r>
            <a:r>
              <a:rPr lang="en-US" sz="1600" b="1" u="sng" dirty="0">
                <a:solidFill>
                  <a:srgbClr val="FFFFFF"/>
                </a:solidFill>
                <a:latin typeface="+mn-lt"/>
              </a:rPr>
              <a:t>REALLY</a:t>
            </a:r>
            <a:r>
              <a:rPr lang="en-US" sz="1600" b="1" dirty="0">
                <a:solidFill>
                  <a:srgbClr val="FFFFFF"/>
                </a:solidFill>
                <a:latin typeface="+mn-lt"/>
              </a:rPr>
              <a:t> A GAME? </a:t>
            </a:r>
            <a:endParaRPr lang="en-US" sz="1600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Content Placeholder 3" descr="800px-Emmen_Smithson_0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8953" y="4020193"/>
            <a:ext cx="3651147" cy="20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4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377245"/>
            <a:ext cx="9144000" cy="5558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  <a:latin typeface="P22 Typewriter"/>
                <a:cs typeface="P22 Typewriter"/>
              </a:rPr>
              <a:t>So now..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  <a:latin typeface="P22 Typewriter"/>
                <a:cs typeface="P22 Typewriter"/>
              </a:rPr>
              <a:t>With the </a:t>
            </a:r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22 Typewriter"/>
                <a:cs typeface="P22 Typewriter"/>
              </a:rPr>
              <a:t>magic circle</a:t>
            </a:r>
            <a:r>
              <a:rPr lang="en-US" sz="5400" dirty="0" smtClean="0">
                <a:solidFill>
                  <a:srgbClr val="FFFF00"/>
                </a:solidFill>
                <a:latin typeface="P22 Typewriter"/>
                <a:cs typeface="P22 Typewriter"/>
              </a:rPr>
              <a:t> shrinking or shrunk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  <a:latin typeface="P22 Typewriter"/>
                <a:cs typeface="P22 Typewriter"/>
              </a:rPr>
              <a:t>What </a:t>
            </a:r>
            <a:r>
              <a:rPr lang="en-US" sz="5400" dirty="0">
                <a:solidFill>
                  <a:srgbClr val="FFFF00"/>
                </a:solidFill>
                <a:latin typeface="P22 Typewriter"/>
                <a:cs typeface="P22 Typewriter"/>
              </a:rPr>
              <a:t>is original (</a:t>
            </a:r>
            <a:r>
              <a:rPr lang="en-US" sz="5400" dirty="0" smtClean="0">
                <a:solidFill>
                  <a:srgbClr val="FFFF00"/>
                </a:solidFill>
                <a:latin typeface="P22 Typewriter"/>
                <a:cs typeface="P22 Typewriter"/>
              </a:rPr>
              <a:t>&amp; therefore </a:t>
            </a:r>
            <a:r>
              <a:rPr lang="en-US" sz="5400" dirty="0">
                <a:solidFill>
                  <a:srgbClr val="FFFF00"/>
                </a:solidFill>
                <a:latin typeface="P22 Typewriter"/>
                <a:cs typeface="P22 Typewriter"/>
              </a:rPr>
              <a:t>IP) in a Video Game</a:t>
            </a:r>
            <a:r>
              <a:rPr lang="en-US" sz="5400" dirty="0" smtClean="0">
                <a:solidFill>
                  <a:srgbClr val="FFFF00"/>
                </a:solidFill>
                <a:latin typeface="P22 Typewriter"/>
                <a:cs typeface="P22 Typewriter"/>
              </a:rPr>
              <a:t>?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  <a:latin typeface="+mn-lt"/>
              <a:cs typeface="P22 Typewriter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+mn-lt"/>
                <a:cs typeface="P22 Typewriter"/>
              </a:rPr>
              <a:t>(</a:t>
            </a:r>
            <a:r>
              <a:rPr lang="en-US" sz="3600" dirty="0" smtClean="0">
                <a:solidFill>
                  <a:srgbClr val="FF6600"/>
                </a:solidFill>
                <a:latin typeface="+mn-lt"/>
                <a:cs typeface="P22 Typewriter"/>
              </a:rPr>
              <a:t>Hint: </a:t>
            </a:r>
            <a:r>
              <a:rPr lang="en-US" sz="3600" dirty="0" smtClean="0">
                <a:solidFill>
                  <a:schemeClr val="bg1"/>
                </a:solidFill>
                <a:latin typeface="+mn-lt"/>
                <a:cs typeface="P22 Typewriter"/>
              </a:rPr>
              <a:t>not as much as you think..)</a:t>
            </a:r>
            <a:endParaRPr lang="en-US" sz="3600" dirty="0">
              <a:solidFill>
                <a:schemeClr val="bg1"/>
              </a:solidFill>
              <a:latin typeface="+mn-lt"/>
              <a:cs typeface="P22 Typewriter"/>
            </a:endParaRP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76438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07"/>
            <a:ext cx="9144000" cy="1016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STEP 1 – not the “system”</a:t>
            </a:r>
            <a:endParaRPr lang="en-US" sz="5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-33485" y="1025106"/>
            <a:ext cx="9144000" cy="5141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bg2"/>
                </a:solidFill>
              </a:rPr>
              <a:t>“Games and Other </a:t>
            </a:r>
            <a:r>
              <a:rPr lang="en-US" b="1" i="1" dirty="0" err="1">
                <a:solidFill>
                  <a:schemeClr val="bg2"/>
                </a:solidFill>
              </a:rPr>
              <a:t>Uncopyrightable</a:t>
            </a:r>
            <a:r>
              <a:rPr lang="en-US" b="1" i="1" dirty="0">
                <a:solidFill>
                  <a:schemeClr val="bg2"/>
                </a:solidFill>
              </a:rPr>
              <a:t> Systems” </a:t>
            </a:r>
            <a:r>
              <a:rPr lang="en-US" dirty="0">
                <a:solidFill>
                  <a:schemeClr val="bg1"/>
                </a:solidFill>
              </a:rPr>
              <a:t>Bruce Boyden (2011) </a:t>
            </a:r>
            <a:r>
              <a:rPr lang="en-US" sz="1600" dirty="0">
                <a:hlinkClick r:id="rId2"/>
              </a:rPr>
              <a:t>http://www.georgemasonlawreview.org/doc/Boyden_18-2_2011.</a:t>
            </a:r>
            <a:r>
              <a:rPr lang="en-US" sz="1600" dirty="0" smtClean="0">
                <a:hlinkClick r:id="rId2"/>
              </a:rPr>
              <a:t>pdf</a:t>
            </a:r>
            <a:endParaRPr lang="en-US" sz="1600" dirty="0" smtClean="0"/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“</a:t>
            </a:r>
            <a:r>
              <a:rPr lang="en-US" sz="2000" b="1" dirty="0">
                <a:solidFill>
                  <a:srgbClr val="FFFFFF"/>
                </a:solidFill>
              </a:rPr>
              <a:t>Games are systems in exactly the same way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b="1" dirty="0">
                <a:solidFill>
                  <a:srgbClr val="8EB4E3"/>
                </a:solidFill>
              </a:rPr>
              <a:t>A game, as sold, is only a </a:t>
            </a:r>
            <a:r>
              <a:rPr lang="en-US" sz="2000" b="1" dirty="0" smtClean="0">
                <a:solidFill>
                  <a:srgbClr val="8EB4E3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8EB4E3"/>
                </a:solidFill>
              </a:rPr>
              <a:t>game </a:t>
            </a:r>
            <a:r>
              <a:rPr lang="en-US" sz="2000" b="1" dirty="0">
                <a:solidFill>
                  <a:srgbClr val="8EB4E3"/>
                </a:solidFill>
              </a:rPr>
              <a:t>form; the content necessary for an instance of the game comes </a:t>
            </a:r>
            <a:endParaRPr lang="en-US" sz="2000" b="1" dirty="0" smtClean="0">
              <a:solidFill>
                <a:srgbClr val="8EB4E3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8EB4E3"/>
                </a:solidFill>
              </a:rPr>
              <a:t>from </a:t>
            </a:r>
            <a:r>
              <a:rPr lang="en-US" sz="2000" b="1" dirty="0">
                <a:solidFill>
                  <a:srgbClr val="8EB4E3"/>
                </a:solidFill>
              </a:rPr>
              <a:t>the players</a:t>
            </a:r>
            <a:r>
              <a:rPr lang="en-US" sz="2000" dirty="0">
                <a:solidFill>
                  <a:srgbClr val="8EB4E3"/>
                </a:solidFill>
              </a:rPr>
              <a:t>. </a:t>
            </a:r>
            <a:r>
              <a:rPr lang="en-US" sz="2000" dirty="0">
                <a:solidFill>
                  <a:srgbClr val="FFFFFF"/>
                </a:solidFill>
              </a:rPr>
              <a:t>That is, the game form establishes the environment for </a:t>
            </a:r>
            <a:r>
              <a:rPr lang="en-US" sz="2000" dirty="0" smtClean="0">
                <a:solidFill>
                  <a:srgbClr val="FFFFFF"/>
                </a:solidFill>
              </a:rPr>
              <a:t>play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—</a:t>
            </a:r>
            <a:r>
              <a:rPr lang="en-US" sz="2000" dirty="0">
                <a:solidFill>
                  <a:srgbClr val="FFFFFF"/>
                </a:solidFill>
              </a:rPr>
              <a:t>the game space—and it defines permissible moves and the conditions for 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winning </a:t>
            </a:r>
            <a:r>
              <a:rPr lang="en-US" sz="2000" dirty="0">
                <a:solidFill>
                  <a:srgbClr val="FFFFFF"/>
                </a:solidFill>
              </a:rPr>
              <a:t>or drawing. </a:t>
            </a:r>
            <a:r>
              <a:rPr lang="en-US" sz="2000" b="1" dirty="0">
                <a:solidFill>
                  <a:srgbClr val="8EB4E3"/>
                </a:solidFill>
              </a:rPr>
              <a:t>But the game itself is supplied by the players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b="1" dirty="0">
                <a:solidFill>
                  <a:srgbClr val="CCC1DA"/>
                </a:solidFill>
              </a:rPr>
              <a:t>Games </a:t>
            </a:r>
            <a:r>
              <a:rPr lang="en-US" sz="2000" b="1" dirty="0" smtClean="0">
                <a:solidFill>
                  <a:srgbClr val="CCC1DA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CCC1DA"/>
                </a:solidFill>
              </a:rPr>
              <a:t>are </a:t>
            </a:r>
            <a:r>
              <a:rPr lang="en-US" sz="2000" b="1" dirty="0">
                <a:solidFill>
                  <a:srgbClr val="CCC1DA"/>
                </a:solidFill>
              </a:rPr>
              <a:t>systems </a:t>
            </a:r>
            <a:r>
              <a:rPr lang="en-US" sz="2000" dirty="0">
                <a:solidFill>
                  <a:srgbClr val="CCC1DA"/>
                </a:solidFill>
              </a:rPr>
              <a:t>in </a:t>
            </a:r>
            <a:r>
              <a:rPr lang="en-US" sz="2000" dirty="0">
                <a:solidFill>
                  <a:srgbClr val="FFFFFF"/>
                </a:solidFill>
              </a:rPr>
              <a:t>the same way that the excluded schemes in the cases above 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were </a:t>
            </a:r>
            <a:r>
              <a:rPr lang="en-US" sz="2000" dirty="0">
                <a:solidFill>
                  <a:srgbClr val="FFFFFF"/>
                </a:solidFill>
              </a:rPr>
              <a:t>systems.”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“For systems, the rule against the </a:t>
            </a:r>
            <a:r>
              <a:rPr lang="en-US" sz="2000" dirty="0" err="1">
                <a:solidFill>
                  <a:srgbClr val="FFFFFF"/>
                </a:solidFill>
              </a:rPr>
              <a:t>copyrightability</a:t>
            </a:r>
            <a:r>
              <a:rPr lang="en-US" sz="2000" dirty="0">
                <a:solidFill>
                  <a:srgbClr val="FFFFFF"/>
                </a:solidFill>
              </a:rPr>
              <a:t> of games demonstrates why 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systems </a:t>
            </a:r>
            <a:r>
              <a:rPr lang="en-US" sz="2000" dirty="0">
                <a:solidFill>
                  <a:srgbClr val="FFFFFF"/>
                </a:solidFill>
              </a:rPr>
              <a:t>are generally </a:t>
            </a:r>
            <a:r>
              <a:rPr lang="en-US" sz="2000" dirty="0" err="1">
                <a:solidFill>
                  <a:srgbClr val="FFFFFF"/>
                </a:solidFill>
              </a:rPr>
              <a:t>uncopyrightable</a:t>
            </a:r>
            <a:r>
              <a:rPr lang="en-US" sz="2000" dirty="0">
                <a:solidFill>
                  <a:srgbClr val="FFFFFF"/>
                </a:solidFill>
              </a:rPr>
              <a:t> and why that term has special 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significance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term is not merely a synonym for “idea,” or “process.” </a:t>
            </a:r>
            <a:endParaRPr lang="en-US" sz="20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Systems </a:t>
            </a:r>
            <a:r>
              <a:rPr lang="en-US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are shells into which users pour meaning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</a:t>
            </a:r>
            <a:r>
              <a:rPr lang="en-US" sz="2000" dirty="0">
                <a:solidFill>
                  <a:srgbClr val="FFFFFF"/>
                </a:solidFill>
              </a:rPr>
              <a:t>While they may contain 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expression </a:t>
            </a:r>
            <a:r>
              <a:rPr lang="en-US" sz="2000" dirty="0">
                <a:solidFill>
                  <a:srgbClr val="FFFFFF"/>
                </a:solidFill>
              </a:rPr>
              <a:t>themselves, that expression is there merely to facilitate the meaning 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added </a:t>
            </a:r>
            <a:r>
              <a:rPr lang="en-US" sz="2000" dirty="0">
                <a:solidFill>
                  <a:srgbClr val="FFFFFF"/>
                </a:solidFill>
              </a:rPr>
              <a:t>by the user. Copyright properly excludes them.”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405034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2"/>
            <a:ext cx="8229600" cy="1016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66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Other Steps</a:t>
            </a:r>
            <a:endParaRPr lang="en-US" sz="66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28222"/>
            <a:ext cx="8686800" cy="4944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FFFF"/>
                </a:solidFill>
                <a:latin typeface="+mn-lt"/>
              </a:rPr>
              <a:t>*</a:t>
            </a:r>
            <a:r>
              <a:rPr lang="en-US" sz="4800" dirty="0" smtClean="0">
                <a:solidFill>
                  <a:srgbClr val="D99694"/>
                </a:solidFill>
                <a:latin typeface="+mn-lt"/>
              </a:rPr>
              <a:t>Not Ideas or General  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D99694"/>
                </a:solidFill>
                <a:latin typeface="+mn-lt"/>
              </a:rPr>
              <a:t> Concepts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FFFF"/>
                </a:solidFill>
                <a:latin typeface="+mn-lt"/>
              </a:rPr>
              <a:t>*</a:t>
            </a:r>
            <a:r>
              <a:rPr lang="en-US" sz="4800" dirty="0" smtClean="0">
                <a:solidFill>
                  <a:srgbClr val="D99694"/>
                </a:solidFill>
                <a:latin typeface="+mn-lt"/>
              </a:rPr>
              <a:t>Not Genres; </a:t>
            </a:r>
            <a:r>
              <a:rPr lang="en-US" sz="4800" i="1" dirty="0" smtClean="0">
                <a:solidFill>
                  <a:srgbClr val="D99694"/>
                </a:solidFill>
                <a:latin typeface="+mn-lt"/>
              </a:rPr>
              <a:t>scenes a faire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FFFF"/>
                </a:solidFill>
                <a:latin typeface="+mn-lt"/>
              </a:rPr>
              <a:t>*</a:t>
            </a:r>
            <a:r>
              <a:rPr lang="en-US" sz="4800" dirty="0" smtClean="0">
                <a:solidFill>
                  <a:srgbClr val="D99694"/>
                </a:solidFill>
                <a:latin typeface="+mn-lt"/>
              </a:rPr>
              <a:t>Not Rules, play methods,  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D99694"/>
                </a:solidFill>
                <a:latin typeface="+mn-lt"/>
              </a:rPr>
              <a:t> common moves 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chemeClr val="bg1"/>
                </a:solidFill>
                <a:latin typeface="+mn-lt"/>
              </a:rPr>
              <a:t>*</a:t>
            </a:r>
            <a:r>
              <a:rPr lang="en-US" sz="4800" dirty="0" smtClean="0">
                <a:solidFill>
                  <a:srgbClr val="D99694"/>
                </a:solidFill>
                <a:latin typeface="+mn-lt"/>
              </a:rPr>
              <a:t>Not stock characters</a:t>
            </a:r>
            <a:endParaRPr lang="en-US" sz="4800" dirty="0">
              <a:solidFill>
                <a:srgbClr val="D9969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8119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What’s left that is protectable?</a:t>
            </a:r>
            <a:endParaRPr lang="en-US" sz="48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16000"/>
            <a:ext cx="8686800" cy="4955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4000" b="1" dirty="0" smtClean="0">
                <a:solidFill>
                  <a:srgbClr val="3366FF"/>
                </a:solidFill>
                <a:latin typeface="+mn-lt"/>
              </a:rPr>
              <a:t>R</a:t>
            </a:r>
            <a:r>
              <a:rPr lang="en-US" sz="4000" b="1" dirty="0" smtClean="0">
                <a:solidFill>
                  <a:srgbClr val="008000"/>
                </a:solidFill>
                <a:latin typeface="+mn-lt"/>
              </a:rPr>
              <a:t>T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 - look &amp; feel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&amp; Atari v. Oman (Breakout) almost denied that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+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Underlying Code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+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Sound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+mn-lt"/>
              </a:rPr>
              <a:t>+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Plagiarism </a:t>
            </a:r>
            <a:r>
              <a:rPr lang="en-US" sz="4000" i="1" dirty="0" smtClean="0">
                <a:solidFill>
                  <a:schemeClr val="bg1"/>
                </a:solidFill>
                <a:latin typeface="+mn-lt"/>
              </a:rPr>
              <a:t>(protected against)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45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46"/>
            <a:ext cx="9144000" cy="85942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…</a:t>
            </a:r>
            <a:r>
              <a:rPr lang="en-US" b="1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when considering what is “original”</a:t>
            </a:r>
            <a:endParaRPr lang="en-US" b="1" i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900067"/>
            <a:ext cx="9144000" cy="535039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Why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isn’t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everything a form of tool enabled “time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shifting”? 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B3A2C7"/>
                </a:solidFill>
                <a:latin typeface="+mn-lt"/>
              </a:rPr>
              <a:t>Sony </a:t>
            </a:r>
            <a:r>
              <a:rPr lang="en-US" sz="2000" i="1" dirty="0">
                <a:solidFill>
                  <a:srgbClr val="B3A2C7"/>
                </a:solidFill>
                <a:latin typeface="+mn-lt"/>
              </a:rPr>
              <a:t>v. Universal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U.S. Supreme Court 464 U.S. 417 (1984)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Key Factors: a. enlarged audience; b. did not impair copyright value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pPr>
              <a:buFontTx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Jumping 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off point for </a:t>
            </a:r>
            <a:r>
              <a:rPr lang="en-US" sz="2000" i="1" dirty="0">
                <a:solidFill>
                  <a:schemeClr val="bg1"/>
                </a:solidFill>
                <a:latin typeface="+mn-lt"/>
              </a:rPr>
              <a:t>Fair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Use discussion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 -  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i="1" u="sng" dirty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2000" b="1" i="1" u="sng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digital “todays “tool” 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 -   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 &gt;&gt;&gt;   “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Context shifting”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= Assuming Einstein was right &amp;  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                          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time &amp; </a:t>
            </a:r>
            <a:r>
              <a:rPr lang="en-US" sz="2000" b="1" i="1" dirty="0">
                <a:solidFill>
                  <a:schemeClr val="bg1"/>
                </a:solidFill>
                <a:latin typeface="+mn-lt"/>
              </a:rPr>
              <a:t>space are 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one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…  ;)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2. SCC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Pentalogy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Fair Dealing &amp; User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Rights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3.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Bridging to Moral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Rights: Regime of “attribution” + “integrity”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4. The cult of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original-ism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: 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(Recall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personal creation mythology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” – the “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Hollywood Model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”)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5.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Originalism as Neo-colonialism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?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: Are we “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Culture bound”</a:t>
            </a:r>
            <a:r>
              <a:rPr lang="en-US" sz="4800" dirty="0" smtClean="0">
                <a:solidFill>
                  <a:schemeClr val="bg1"/>
                </a:solidFill>
                <a:latin typeface="+mn-lt"/>
              </a:rPr>
              <a:t>?</a:t>
            </a:r>
            <a:endParaRPr lang="en-US" sz="4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6802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576"/>
            <a:ext cx="9144000" cy="60347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      </a:t>
            </a:r>
            <a:r>
              <a:rPr lang="en-US" sz="4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Original-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ism </a:t>
            </a:r>
            <a:r>
              <a:rPr lang="en-US" sz="4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cases </a:t>
            </a:r>
            <a:endParaRPr lang="en-US" sz="4400" i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804790"/>
            <a:ext cx="9144000" cy="51431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* “IGT v. Alliance Gaming Corp”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(wheel of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Fortune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2"/>
              </a:rPr>
              <a:t>http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2"/>
              </a:rPr>
              <a:t>://www.bakerlaw.com/alerts/patent-watch-igt-v-alliance-gaming-corp-12-20-2012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2"/>
              </a:rPr>
              <a:t>/</a:t>
            </a:r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* “Washington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v. Take-two Interactive Software, Inc., et al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.” (misappropriation of likeness in GTA)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3"/>
              </a:rPr>
              <a:t>http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3"/>
              </a:rPr>
              <a:t>://www.loeb.com/news/CaseList.aspx?Type=ip&amp;case=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3"/>
              </a:rPr>
              <a:t>1907</a:t>
            </a:r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* “GSC Game World Claims Ownership of S.T.A.L.K.E.R. Game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Rights”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hlinkClick r:id="rId4"/>
              </a:rPr>
              <a:t>http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4"/>
              </a:rPr>
              <a:t>://gamepolitics.com/2012/12/13/gsc-game-world-claims-ownership-stalker-game-rights#.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4"/>
              </a:rPr>
              <a:t>UTb246XR2kU</a:t>
            </a:r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* “SEGA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Takes Legal Action Against Level-5 Over Nintendo DS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Patent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Dispute”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hlinkClick r:id="rId5"/>
              </a:rPr>
              <a:t>http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://www.nintendolife.com/news/2012/12/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5"/>
              </a:rPr>
              <a:t>sega_takes_legal_action_against_level_5_over_nintendo_ds_patent_dispute</a:t>
            </a:r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* “Court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Tackles Copyright Issue of "Throwback" NFL Uniforms in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Video Games”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6"/>
              </a:rPr>
              <a:t>http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6"/>
              </a:rPr>
              <a:t>://www.manatt.com/SportsLaw/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6"/>
              </a:rPr>
              <a:t>Court_Tackles_Copyright_Issue_of_Throwback_NFL_Uniforms_in_Video_Games.aspx</a:t>
            </a:r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* “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Tweeria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Struggles With Copyright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Problems”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hlinkClick r:id="rId7"/>
              </a:rPr>
              <a:t>http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7"/>
              </a:rPr>
              <a:t>://www.gamepolitics.com/2012/12/27/tweeria-struggles-copyright-problems#.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7"/>
              </a:rPr>
              <a:t>UTb6UaXR2kU</a:t>
            </a:r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* “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Tetricide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”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8"/>
              </a:rPr>
              <a:t>http://uttresl.wordpress.com/2013/02/01/tetricide-2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8"/>
              </a:rPr>
              <a:t>/</a:t>
            </a:r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* “Wizards of the Coast Sued for Magic: The Gathering Online Patent Infringement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Claims”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hlinkClick r:id="rId9"/>
              </a:rPr>
              <a:t>http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9"/>
              </a:rPr>
              <a:t>://gamepolitics.com/2012/11/02/wizards-coast-sued-magic-gathering-online-patent-infringement-claims#.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9"/>
              </a:rPr>
              <a:t>UTb8KKXR2kU</a:t>
            </a:r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* “Scrabble 3D tile held to be invalid by High Court - JW Spear &amp; Sons Ltd and Mattel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Inc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v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Zynga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”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10"/>
              </a:rPr>
              <a:t>http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10"/>
              </a:rPr>
              <a:t>://www.lexology.com/library/detail.aspx?g=c918285f-f721-4a1a-8b70-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10"/>
              </a:rPr>
              <a:t>80dce5b422ba</a:t>
            </a:r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* “British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games company says it owns the idea of space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marines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”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hlinkClick r:id="rId11"/>
              </a:rPr>
              <a:t>http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11"/>
              </a:rPr>
              <a:t>://www.theregister.co.uk/2013/02/07/games_workshop_in_spurious_space_marines_claim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11"/>
              </a:rPr>
              <a:t>/</a:t>
            </a:r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* “Infringing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World of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Warcraft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theme park built in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China”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hlinkClick r:id="rId12"/>
              </a:rPr>
              <a:t>http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12"/>
              </a:rPr>
              <a:t>://the1709blog.blogspot.ca/2013/01/infringing-world-of-warcraft-theme-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12"/>
              </a:rPr>
              <a:t>park.html</a:t>
            </a:r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* “Tolkien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estate unleashes legal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Uruk-hai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on </a:t>
            </a:r>
            <a:r>
              <a:rPr lang="en-US" sz="1600" i="1" dirty="0" err="1">
                <a:solidFill>
                  <a:schemeClr val="bg1"/>
                </a:solidFill>
                <a:latin typeface="+mn-lt"/>
              </a:rPr>
              <a:t>LoTR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online slot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machines”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  <a:latin typeface="+mn-lt"/>
                <a:hlinkClick r:id="rId13"/>
              </a:rPr>
              <a:t>http://arstechnica.com/tech-policy/2012/11/tolkien-estate-unleashes-legal-uruk-hai-on-lotr-online-slot-machines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13"/>
              </a:rPr>
              <a:t>/</a:t>
            </a:r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* “Keller v. EA: visual elements mean game isn’t protected by First Amendment”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  <a:latin typeface="+mn-lt"/>
                <a:hlinkClick r:id="rId14"/>
              </a:rPr>
              <a:t>http://tushnet.blogspot.ca/2013/08/keller-v-ea-visual-elements-mean-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14"/>
              </a:rPr>
              <a:t>game.html</a:t>
            </a:r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* ”The First Amendment in play: Brown v.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EA</a:t>
            </a:r>
            <a:r>
              <a:rPr lang="en-US" sz="1200" dirty="0" err="1" smtClean="0">
                <a:solidFill>
                  <a:srgbClr val="FFFFFF"/>
                </a:solidFill>
                <a:latin typeface="+mn-lt"/>
                <a:hlinkClick r:id="rId15"/>
              </a:rPr>
              <a:t>http</a:t>
            </a:r>
            <a:r>
              <a:rPr lang="en-US" sz="1200" dirty="0">
                <a:solidFill>
                  <a:srgbClr val="FFFFFF"/>
                </a:solidFill>
                <a:latin typeface="+mn-lt"/>
                <a:hlinkClick r:id="rId15"/>
              </a:rPr>
              <a:t>://tushnet.blogspot.ca/2013/08/the-first-amendment-in-play-brown-v-</a:t>
            </a:r>
            <a:r>
              <a:rPr lang="en-US" sz="1200" dirty="0" smtClean="0">
                <a:solidFill>
                  <a:srgbClr val="FFFFFF"/>
                </a:solidFill>
                <a:latin typeface="+mn-lt"/>
                <a:hlinkClick r:id="rId15"/>
              </a:rPr>
              <a:t>ea.html</a:t>
            </a:r>
            <a:endParaRPr lang="en-US" sz="1200" dirty="0" smtClean="0">
              <a:solidFill>
                <a:srgbClr val="FFFFFF"/>
              </a:solidFill>
              <a:latin typeface="+mn-lt"/>
            </a:endParaRPr>
          </a:p>
          <a:p>
            <a:pPr>
              <a:buFontTx/>
              <a:buChar char="•"/>
            </a:pPr>
            <a:endParaRPr lang="en-US" sz="1600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pPr>
              <a:buFontTx/>
              <a:buChar char="•"/>
            </a:pPr>
            <a:endParaRPr lang="en-US" sz="1200" dirty="0" smtClean="0"/>
          </a:p>
          <a:p>
            <a:pPr>
              <a:buFontTx/>
              <a:buChar char="•"/>
            </a:pPr>
            <a:endParaRPr lang="en-US" sz="1400" dirty="0"/>
          </a:p>
          <a:p>
            <a:pPr>
              <a:buFontTx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882136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The “Missing (</a:t>
            </a:r>
            <a:r>
              <a:rPr lang="en-US" sz="4800" b="1" u="sng" dirty="0" smtClean="0">
                <a:solidFill>
                  <a:srgbClr val="FFFF00"/>
                </a:solidFill>
                <a:latin typeface="Times New Roman"/>
                <a:cs typeface="Times New Roman"/>
              </a:rPr>
              <a:t>Iron</a:t>
            </a:r>
            <a:r>
              <a:rPr lang="en-US" sz="4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ic) Link”?</a:t>
            </a:r>
            <a:endParaRPr lang="en-US" sz="48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Were EULA &amp;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ToS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originally considered the way to create community laws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insulated from real – world laws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?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Reinforcing ‘the magic circle’…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6" name="Picture 5" descr="file38512742155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617" y="3254303"/>
            <a:ext cx="3997226" cy="26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4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78"/>
            <a:ext cx="9144000" cy="1131431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But </a:t>
            </a:r>
            <a:r>
              <a:rPr lang="en-US" b="1" dirty="0">
                <a:solidFill>
                  <a:srgbClr val="FFFF00"/>
                </a:solidFill>
                <a:latin typeface="Times New Roman"/>
                <a:cs typeface="Times New Roman"/>
              </a:rPr>
              <a:t>First</a:t>
            </a:r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…</a:t>
            </a:r>
            <a:b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Technology /Justice (Parallels)?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" y="1152309"/>
            <a:ext cx="9143999" cy="476209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Pre-literate          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 =&gt;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   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     </a:t>
            </a:r>
            <a:r>
              <a:rPr lang="en-US" sz="3200" dirty="0" smtClean="0">
                <a:solidFill>
                  <a:srgbClr val="BFBFBF"/>
                </a:solidFill>
                <a:latin typeface="+mj-lt"/>
              </a:rPr>
              <a:t>Justice as Revenge 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2. </a:t>
            </a:r>
            <a:r>
              <a:rPr lang="en-US" sz="3200" dirty="0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Writing Instruments  </a:t>
            </a: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=&gt;</a:t>
            </a: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Justice as Retribution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558ED5"/>
                </a:solidFill>
                <a:latin typeface="+mj-lt"/>
              </a:rPr>
              <a:t>3. </a:t>
            </a:r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Printing Press 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=&gt; </a:t>
            </a:r>
            <a:r>
              <a:rPr lang="en-US" sz="3200" dirty="0" smtClean="0">
                <a:solidFill>
                  <a:srgbClr val="558ED5"/>
                </a:solidFill>
                <a:latin typeface="+mj-lt"/>
              </a:rPr>
              <a:t>Jus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tice as (Privileged) Rights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D99694"/>
                </a:solidFill>
                <a:latin typeface="+mj-lt"/>
              </a:rPr>
              <a:t>4. 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Mass Media 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   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=&gt; 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 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Justice as (Equality) Rights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5. </a:t>
            </a: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Digital  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   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=&gt;        </a:t>
            </a:r>
            <a:r>
              <a:rPr lang="en-US" sz="3200" dirty="0" smtClean="0">
                <a:solidFill>
                  <a:srgbClr val="C3D69B"/>
                </a:solidFill>
                <a:latin typeface="+mj-lt"/>
              </a:rPr>
              <a:t>Justice as Dispute Resolution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8064A2"/>
                </a:solidFill>
                <a:latin typeface="+mj-lt"/>
              </a:rPr>
              <a:t>6. 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Big Data     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=&gt;</a:t>
            </a:r>
            <a:endParaRPr lang="en-US" sz="3200" dirty="0" smtClean="0">
              <a:solidFill>
                <a:schemeClr val="accent4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-----FUTURE----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4"/>
                </a:solidFill>
              </a:rPr>
              <a:t>6</a:t>
            </a:r>
            <a:r>
              <a:rPr lang="en-US" sz="3200" dirty="0" smtClean="0">
                <a:solidFill>
                  <a:srgbClr val="FFFF00"/>
                </a:solidFill>
              </a:rPr>
              <a:t>                     =&gt;   </a:t>
            </a:r>
            <a:r>
              <a:rPr lang="en-US" sz="3200" dirty="0" smtClean="0">
                <a:solidFill>
                  <a:schemeClr val="accent4"/>
                </a:solidFill>
              </a:rPr>
              <a:t>Justice as Defining Boundaries</a:t>
            </a:r>
            <a:endParaRPr lang="en-US" sz="3200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7. Virtual reality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  =&gt; 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???</a:t>
            </a:r>
          </a:p>
          <a:p>
            <a:pPr marL="0" indent="0">
              <a:buNone/>
            </a:pPr>
            <a:endParaRPr lang="en-US" sz="3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525373" y="1007524"/>
            <a:ext cx="1418853" cy="11726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1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141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lang="en-US" sz="4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Which Laws? 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Layers of Control </a:t>
            </a:r>
            <a:endParaRPr lang="en-US" sz="4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885737"/>
            <a:ext cx="9144000" cy="54230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11. Internet Governance &amp; Surveillance (International Law)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10. Criminal &amp; Obscenity Laws.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9</a:t>
            </a:r>
            <a:r>
              <a:rPr lang="en-US" dirty="0" smtClean="0">
                <a:solidFill>
                  <a:srgbClr val="FFFFFF"/>
                </a:solidFill>
              </a:rPr>
              <a:t>. Taxation/Currency/Gambling </a:t>
            </a:r>
            <a:r>
              <a:rPr lang="en-US" dirty="0">
                <a:solidFill>
                  <a:srgbClr val="FFFFFF"/>
                </a:solidFill>
              </a:rPr>
              <a:t>(</a:t>
            </a:r>
            <a:r>
              <a:rPr lang="en-US" dirty="0" smtClean="0">
                <a:solidFill>
                  <a:srgbClr val="FFFFFF"/>
                </a:solidFill>
              </a:rPr>
              <a:t>regulatory; quasi-criminal law)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8</a:t>
            </a:r>
            <a:r>
              <a:rPr lang="en-US" dirty="0">
                <a:solidFill>
                  <a:srgbClr val="FFFFFF"/>
                </a:solidFill>
              </a:rPr>
              <a:t>. Misleading promises/advertising, physical or psychological </a:t>
            </a:r>
            <a:r>
              <a:rPr lang="en-US" dirty="0" smtClean="0">
                <a:solidFill>
                  <a:srgbClr val="FFFFFF"/>
                </a:solidFill>
              </a:rPr>
              <a:t>harm, 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   unfair competition/anti-trust (</a:t>
            </a:r>
            <a:r>
              <a:rPr lang="en-US" dirty="0">
                <a:solidFill>
                  <a:srgbClr val="FFFFFF"/>
                </a:solidFill>
              </a:rPr>
              <a:t>consumer protection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7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en-US" dirty="0">
                <a:solidFill>
                  <a:schemeClr val="bg1"/>
                </a:solidFill>
              </a:rPr>
              <a:t>Industry self regulation (delegated authority) </a:t>
            </a:r>
            <a:r>
              <a:rPr lang="en-US" dirty="0" smtClean="0">
                <a:solidFill>
                  <a:schemeClr val="bg1"/>
                </a:solidFill>
              </a:rPr>
              <a:t>&amp;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medium </a:t>
            </a:r>
            <a:r>
              <a:rPr lang="en-US" dirty="0">
                <a:solidFill>
                  <a:srgbClr val="FFFFFF"/>
                </a:solidFill>
              </a:rPr>
              <a:t>specific 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   regulation </a:t>
            </a:r>
            <a:r>
              <a:rPr lang="en-US" dirty="0">
                <a:solidFill>
                  <a:srgbClr val="FFFFFF"/>
                </a:solidFill>
              </a:rPr>
              <a:t>(constitutional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en-US" sz="2200" b="1" dirty="0">
                <a:solidFill>
                  <a:srgbClr val="FF0000"/>
                </a:solidFill>
              </a:rPr>
              <a:t>Out of the </a:t>
            </a:r>
            <a:r>
              <a:rPr lang="en-US" sz="2200" b="1" dirty="0" smtClean="0">
                <a:solidFill>
                  <a:srgbClr val="FF0000"/>
                </a:solidFill>
              </a:rPr>
              <a:t>Creation                                        </a:t>
            </a:r>
            <a:r>
              <a:rPr lang="en-US" sz="2200" b="1" dirty="0">
                <a:solidFill>
                  <a:srgbClr val="FF0000"/>
                </a:solidFill>
              </a:rPr>
              <a:t>Norms</a:t>
            </a:r>
          </a:p>
          <a:p>
            <a:pPr marL="0" indent="0">
              <a:buNone/>
            </a:pPr>
            <a:r>
              <a:rPr lang="en-US" dirty="0" smtClean="0"/>
              <a:t>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sz="2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 </a:t>
            </a:r>
            <a:r>
              <a:rPr lang="en-US" sz="2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the </a:t>
            </a:r>
            <a:r>
              <a:rPr lang="en-US" sz="2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Creation </a:t>
            </a:r>
            <a:r>
              <a:rPr 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(Magic Circle) </a:t>
            </a:r>
            <a:r>
              <a:rPr lang="en-US" sz="1700" b="1" dirty="0">
                <a:solidFill>
                  <a:srgbClr val="660066"/>
                </a:solidFill>
              </a:rPr>
              <a:t>          </a:t>
            </a:r>
            <a:r>
              <a:rPr lang="en-US" sz="2200" b="1" dirty="0">
                <a:solidFill>
                  <a:srgbClr val="660066"/>
                </a:solidFill>
              </a:rPr>
              <a:t>  </a:t>
            </a:r>
            <a:r>
              <a:rPr lang="en-US" sz="2200" b="1" dirty="0">
                <a:solidFill>
                  <a:srgbClr val="8EB4E3"/>
                </a:solidFill>
              </a:rPr>
              <a:t>Ethics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17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of</a:t>
            </a:r>
            <a:r>
              <a:rPr 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Originality, Creativity &amp; Expression)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6. Privacy, Defamation &amp; Personality law </a:t>
            </a:r>
            <a:r>
              <a:rPr lang="en-US" dirty="0">
                <a:solidFill>
                  <a:schemeClr val="bg1"/>
                </a:solidFill>
              </a:rPr>
              <a:t>(tort, IP)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>
                <a:solidFill>
                  <a:schemeClr val="bg1"/>
                </a:solidFill>
              </a:rPr>
              <a:t>EULA/</a:t>
            </a:r>
            <a:r>
              <a:rPr lang="en-US" dirty="0" err="1" smtClean="0">
                <a:solidFill>
                  <a:schemeClr val="bg1"/>
                </a:solidFill>
              </a:rPr>
              <a:t>ToS</a:t>
            </a:r>
            <a:r>
              <a:rPr lang="en-US" dirty="0" smtClean="0">
                <a:solidFill>
                  <a:schemeClr val="bg1"/>
                </a:solidFill>
              </a:rPr>
              <a:t> &amp; Contracts </a:t>
            </a:r>
            <a:r>
              <a:rPr lang="en-US" dirty="0">
                <a:solidFill>
                  <a:schemeClr val="bg1"/>
                </a:solidFill>
              </a:rPr>
              <a:t>(contractual, private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4. Trademark, Patents &amp; the IP Business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3. Copyright &amp; Users Rights (statutory)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2. </a:t>
            </a:r>
            <a:r>
              <a:rPr lang="en-US" dirty="0">
                <a:solidFill>
                  <a:schemeClr val="bg1"/>
                </a:solidFill>
              </a:rPr>
              <a:t>Technology (quasi extra-legal)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1. Community </a:t>
            </a:r>
            <a:r>
              <a:rPr lang="en-US" dirty="0">
                <a:solidFill>
                  <a:schemeClr val="bg1"/>
                </a:solidFill>
              </a:rPr>
              <a:t>(extra-legal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2410" y="512078"/>
            <a:ext cx="184663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27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70"/>
            <a:ext cx="9144000" cy="1016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Legal Constraints on Digital Creativity: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            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Originalities &amp; Behaviors</a:t>
            </a:r>
            <a:endParaRPr lang="en-US" sz="3600" b="1" i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70084"/>
            <a:ext cx="8229600" cy="45560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 First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6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layers concern what is “original” in the game.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     Final 5 concern limiting behaviors outside the game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              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Examining the layers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4" name="Content Placeholder 3" descr="file209125789225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583" y="2520184"/>
            <a:ext cx="8193217" cy="340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42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015"/>
            <a:ext cx="9144000" cy="117008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Layers (A) </a:t>
            </a:r>
            <a:r>
              <a:rPr lang="en-US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from “depth” to “surface” </a:t>
            </a:r>
            <a:endParaRPr lang="en-US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016000"/>
            <a:ext cx="9144000" cy="514445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US" b="1" dirty="0" smtClean="0">
              <a:solidFill>
                <a:schemeClr val="bg1"/>
              </a:solidFill>
              <a:latin typeface="+mn-lt"/>
            </a:endParaRPr>
          </a:p>
          <a:p>
            <a:pPr marL="0" indent="0" fontAlgn="base">
              <a:buNone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*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Community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(extra-legal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)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William Fisher, Copyright Spring 2013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: Special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Event 3, Extralegal Norms (HLS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) 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hlinkClick r:id="rId2"/>
              </a:rPr>
              <a:t>http</a:t>
            </a:r>
            <a:r>
              <a:rPr lang="en-US" sz="1400" dirty="0">
                <a:solidFill>
                  <a:schemeClr val="bg1"/>
                </a:solidFill>
                <a:latin typeface="+mn-lt"/>
                <a:hlinkClick r:id="rId2"/>
              </a:rPr>
              <a:t>://www.youtube.com/watch?v=8U7bUo1vChs&amp;list=PLEqpzAExPV-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hlinkClick r:id="rId2"/>
              </a:rPr>
              <a:t>xr9gIhSqLMxTSXrimGF6pA</a:t>
            </a:r>
            <a:endParaRPr lang="en-US" sz="1400" dirty="0" smtClean="0">
              <a:solidFill>
                <a:schemeClr val="bg1"/>
              </a:solidFill>
              <a:latin typeface="+mn-lt"/>
            </a:endParaRPr>
          </a:p>
          <a:p>
            <a:pPr marL="0" indent="0" fontAlgn="base">
              <a:buNone/>
            </a:pPr>
            <a:endParaRPr lang="en-US" sz="14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* Technology &amp; Tools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(quasi extra-legal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):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“Sony </a:t>
            </a:r>
            <a:r>
              <a:rPr lang="en-US" sz="2000" i="1" dirty="0">
                <a:solidFill>
                  <a:schemeClr val="bg1"/>
                </a:solidFill>
                <a:latin typeface="+mn-lt"/>
              </a:rPr>
              <a:t>patents tech to block used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games</a:t>
            </a:r>
            <a:r>
              <a:rPr lang="en-US" sz="2000" i="1" dirty="0">
                <a:solidFill>
                  <a:schemeClr val="bg1"/>
                </a:solidFill>
                <a:latin typeface="+mn-lt"/>
              </a:rPr>
              <a:t>”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hlinkClick r:id="rId3"/>
              </a:rPr>
              <a:t>http</a:t>
            </a:r>
            <a:r>
              <a:rPr lang="en-US" sz="1400" dirty="0">
                <a:solidFill>
                  <a:schemeClr val="bg1"/>
                </a:solidFill>
                <a:latin typeface="+mn-lt"/>
                <a:hlinkClick r:id="rId3"/>
              </a:rPr>
              <a:t>://www.gamespot.com/news/sony-patents-tech-to-block-used-games-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hlinkClick r:id="rId3"/>
              </a:rPr>
              <a:t>6401992</a:t>
            </a:r>
            <a:endParaRPr lang="en-US" sz="14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“Xbox </a:t>
            </a:r>
            <a:r>
              <a:rPr lang="en-US" sz="2000" i="1" dirty="0">
                <a:solidFill>
                  <a:schemeClr val="bg1"/>
                </a:solidFill>
                <a:latin typeface="+mn-lt"/>
              </a:rPr>
              <a:t>720 could block used software, says </a:t>
            </a:r>
            <a:r>
              <a:rPr lang="en-US" sz="2000" i="1" dirty="0" err="1">
                <a:solidFill>
                  <a:schemeClr val="bg1"/>
                </a:solidFill>
                <a:latin typeface="+mn-lt"/>
              </a:rPr>
              <a:t>Eidos</a:t>
            </a:r>
            <a:r>
              <a:rPr lang="en-US" sz="20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president”</a:t>
            </a:r>
            <a:endParaRPr lang="en-US" sz="2000" i="1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+mn-lt"/>
                <a:hlinkClick r:id="rId4"/>
              </a:rPr>
              <a:t>http://www.gamespot.com/news/xbox-720-could-block-used-software-says-eidos-president-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hlinkClick r:id="rId4"/>
              </a:rPr>
              <a:t>6404465</a:t>
            </a:r>
            <a:endParaRPr lang="en-US" sz="14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* IP (copyright, patent, trademark - statutory):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Thomas Macaulay,1841 U.K. House of Commons Debate on Term of Protection: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bg1"/>
                </a:solidFill>
                <a:latin typeface="+mn-lt"/>
                <a:cs typeface="Apple Chancery"/>
              </a:rPr>
              <a:t>“Copyright is monopoly, and produces all the effects which the general voice of mankind attributes to monopoly…I believe, Sir, that I may with safety take it for granted that the effect of monopoly generally is to make articles scarce, to make them dear, and to make them bad.”</a:t>
            </a:r>
          </a:p>
          <a:p>
            <a:pPr marL="0" indent="0">
              <a:buNone/>
            </a:pPr>
            <a:endParaRPr lang="en-US" sz="1800" i="1" dirty="0" smtClean="0">
              <a:latin typeface="Apple Chancery"/>
              <a:cs typeface="Apple Chancery"/>
            </a:endParaRPr>
          </a:p>
          <a:p>
            <a:pPr marL="0" indent="0">
              <a:buNone/>
            </a:pPr>
            <a:endParaRPr lang="en-US" sz="1900" dirty="0">
              <a:latin typeface="Apple Chancery"/>
              <a:cs typeface="Apple Chancery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743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00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    </a:t>
            </a:r>
            <a:r>
              <a:rPr lang="en-US" sz="53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Layers </a:t>
            </a:r>
            <a:r>
              <a:rPr lang="en-US" sz="5300" b="1" dirty="0">
                <a:solidFill>
                  <a:srgbClr val="FFFF00"/>
                </a:solidFill>
                <a:latin typeface="Times New Roman"/>
                <a:cs typeface="Times New Roman"/>
              </a:rPr>
              <a:t>(B)</a:t>
            </a:r>
            <a:endParaRPr lang="en-US" sz="53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710053"/>
            <a:ext cx="9144000" cy="5460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+mn-lt"/>
              </a:rPr>
              <a:t>*  </a:t>
            </a:r>
            <a:r>
              <a:rPr lang="en-US" b="1" dirty="0">
                <a:solidFill>
                  <a:srgbClr val="FFFFFF"/>
                </a:solidFill>
                <a:latin typeface="+mn-lt"/>
              </a:rPr>
              <a:t>IP (copyright, patent, trademark - statutory</a:t>
            </a:r>
            <a:r>
              <a:rPr lang="en-US" b="1" dirty="0" smtClean="0">
                <a:solidFill>
                  <a:srgbClr val="FFFFFF"/>
                </a:solidFill>
                <a:latin typeface="+mn-lt"/>
              </a:rPr>
              <a:t>) </a:t>
            </a:r>
            <a:r>
              <a:rPr lang="en-US" b="1" dirty="0" err="1" smtClean="0">
                <a:solidFill>
                  <a:srgbClr val="FFFFFF"/>
                </a:solidFill>
                <a:latin typeface="+mn-lt"/>
              </a:rPr>
              <a:t>con’d</a:t>
            </a:r>
            <a:r>
              <a:rPr lang="en-US" b="1" dirty="0" smtClean="0">
                <a:solidFill>
                  <a:srgbClr val="FFFFFF"/>
                </a:solidFill>
                <a:latin typeface="+mn-lt"/>
              </a:rPr>
              <a:t>: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FF"/>
                </a:solidFill>
                <a:latin typeface="+mn-lt"/>
              </a:rPr>
              <a:t> </a:t>
            </a:r>
            <a:endParaRPr lang="en-US" sz="2000" b="1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rgbClr val="FFFFFF"/>
                </a:solidFill>
                <a:latin typeface="+mn-lt"/>
              </a:rPr>
              <a:t>“</a:t>
            </a:r>
            <a:r>
              <a:rPr lang="en-US" sz="2000" i="1" dirty="0">
                <a:solidFill>
                  <a:srgbClr val="FFFFFF"/>
                </a:solidFill>
                <a:latin typeface="+mn-lt"/>
              </a:rPr>
              <a:t>Three Myths about Copyright Law and Where to Start to Fix it” -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The Republican Study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Committee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1.The purpose of copyright is to compensate the creator of the contract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2. Copyright is free market capitalism at work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3. The current copyright legal regime leads to the greatest innovation and productivity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FFFFFF"/>
                </a:solidFill>
                <a:latin typeface="+mn-lt"/>
                <a:hlinkClick r:id="rId2"/>
              </a:rPr>
              <a:t>http</a:t>
            </a:r>
            <a:r>
              <a:rPr lang="en-US" sz="1200" dirty="0">
                <a:solidFill>
                  <a:srgbClr val="FFFFFF"/>
                </a:solidFill>
                <a:latin typeface="+mn-lt"/>
                <a:hlinkClick r:id="rId2"/>
              </a:rPr>
              <a:t>://www.scribd.com/doc/113633834/Republican-Study-Committee-Intellectual-Property-Brief</a:t>
            </a:r>
            <a:endParaRPr lang="en-US" sz="1200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rgbClr val="FFFFFF"/>
                </a:solidFill>
                <a:latin typeface="+mn-lt"/>
              </a:rPr>
              <a:t>“The </a:t>
            </a:r>
            <a:r>
              <a:rPr lang="en-US" sz="2000" i="1" dirty="0">
                <a:solidFill>
                  <a:srgbClr val="FFFFFF"/>
                </a:solidFill>
                <a:latin typeface="+mn-lt"/>
              </a:rPr>
              <a:t>Regulatory Turn in </a:t>
            </a:r>
            <a:r>
              <a:rPr lang="en-US" sz="2000" i="1" dirty="0" smtClean="0">
                <a:solidFill>
                  <a:srgbClr val="FFFFFF"/>
                </a:solidFill>
                <a:latin typeface="+mn-lt"/>
              </a:rPr>
              <a:t>IP”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-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Mark </a:t>
            </a:r>
            <a:r>
              <a:rPr lang="en-US" sz="2000" dirty="0" err="1">
                <a:solidFill>
                  <a:srgbClr val="FFFFFF"/>
                </a:solidFill>
                <a:latin typeface="+mn-lt"/>
              </a:rPr>
              <a:t>Lemley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+mn-lt"/>
              </a:rPr>
              <a:t>(Harvard journal of Law &amp; Public Policy)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+mn-lt"/>
                <a:hlinkClick r:id="rId3"/>
              </a:rPr>
              <a:t>http://www.harvard-jlpp.com/wp-content/uploads/2013/01/</a:t>
            </a:r>
            <a:r>
              <a:rPr lang="en-US" sz="1400" dirty="0" smtClean="0">
                <a:solidFill>
                  <a:srgbClr val="FFFFFF"/>
                </a:solidFill>
                <a:latin typeface="+mn-lt"/>
                <a:hlinkClick r:id="rId3"/>
              </a:rPr>
              <a:t>36_1_109_Lemley.pdf</a:t>
            </a:r>
            <a:endParaRPr lang="en-US" sz="1400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rgbClr val="FFFFFF"/>
                </a:solidFill>
                <a:latin typeface="+mn-lt"/>
              </a:rPr>
              <a:t>“The Fashion of TV Show Formats”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-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 Stefan </a:t>
            </a:r>
            <a:r>
              <a:rPr lang="en-US" sz="2000" dirty="0" err="1" smtClean="0">
                <a:solidFill>
                  <a:srgbClr val="FFFFFF"/>
                </a:solidFill>
                <a:latin typeface="+mn-lt"/>
              </a:rPr>
              <a:t>Bechtold</a:t>
            </a:r>
            <a:r>
              <a:rPr lang="en-US" sz="1400" dirty="0" err="1" smtClean="0">
                <a:solidFill>
                  <a:srgbClr val="FFFFFF"/>
                </a:solidFill>
                <a:latin typeface="+mn-lt"/>
                <a:hlinkClick r:id="rId4"/>
              </a:rPr>
              <a:t>https</a:t>
            </a:r>
            <a:r>
              <a:rPr lang="en-US" sz="1400" dirty="0">
                <a:solidFill>
                  <a:srgbClr val="FFFFFF"/>
                </a:solidFill>
                <a:latin typeface="+mn-lt"/>
                <a:hlinkClick r:id="rId4"/>
              </a:rPr>
              <a:t>://papers.ssrn.com/sol3/papers.cfm?abstract_id=</a:t>
            </a:r>
            <a:r>
              <a:rPr lang="en-US" sz="1400" dirty="0" smtClean="0">
                <a:solidFill>
                  <a:srgbClr val="FFFFFF"/>
                </a:solidFill>
                <a:latin typeface="+mn-lt"/>
                <a:hlinkClick r:id="rId4"/>
              </a:rPr>
              <a:t>2191664</a:t>
            </a:r>
            <a:endParaRPr lang="en-US" sz="1400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rgbClr val="FFFFFF"/>
                </a:solidFill>
                <a:latin typeface="+mn-lt"/>
              </a:rPr>
              <a:t>“Money from Music: Survey Evidence on Musicians’ Revenue and Lessons About Copyright Incentives” -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Peter </a:t>
            </a:r>
            <a:r>
              <a:rPr lang="en-US" sz="2000" dirty="0" err="1" smtClean="0">
                <a:solidFill>
                  <a:srgbClr val="FFFFFF"/>
                </a:solidFill>
                <a:latin typeface="+mn-lt"/>
              </a:rPr>
              <a:t>DiCola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(Arizona Law Review)</a:t>
            </a:r>
          </a:p>
          <a:p>
            <a:pPr marL="0" indent="0">
              <a:buNone/>
            </a:pPr>
            <a:r>
              <a:rPr lang="en-US" sz="1400" i="1" dirty="0">
                <a:solidFill>
                  <a:srgbClr val="FFFFFF"/>
                </a:solidFill>
                <a:latin typeface="+mn-lt"/>
                <a:hlinkClick r:id="rId5"/>
              </a:rPr>
              <a:t>http://papers.ssrn.com/sol3/papers.cfm?abstract_id=</a:t>
            </a:r>
            <a:r>
              <a:rPr lang="en-US" sz="1400" i="1" dirty="0" smtClean="0">
                <a:solidFill>
                  <a:srgbClr val="FFFFFF"/>
                </a:solidFill>
                <a:latin typeface="+mn-lt"/>
                <a:hlinkClick r:id="rId5"/>
              </a:rPr>
              <a:t>2199058</a:t>
            </a:r>
            <a:endParaRPr lang="en-US" sz="1400" i="1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endParaRPr lang="en-US" sz="1400" i="1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rgbClr val="FFFFFF"/>
                </a:solidFill>
                <a:latin typeface="+mn-lt"/>
              </a:rPr>
              <a:t>“Patent Assertion Entities” -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Colleen </a:t>
            </a:r>
            <a:r>
              <a:rPr lang="en-US" sz="2000" dirty="0" err="1" smtClean="0">
                <a:solidFill>
                  <a:srgbClr val="FFFFFF"/>
                </a:solidFill>
                <a:latin typeface="+mn-lt"/>
              </a:rPr>
              <a:t>Chien</a:t>
            </a:r>
            <a:endParaRPr lang="en-US" sz="2000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+mn-lt"/>
                <a:hlinkClick r:id="rId6"/>
              </a:rPr>
              <a:t>http://www.justice.gov/atr/public/workshops/pae/presentations/290073.</a:t>
            </a:r>
            <a:r>
              <a:rPr lang="en-US" sz="1400" dirty="0" smtClean="0">
                <a:solidFill>
                  <a:srgbClr val="FFFFFF"/>
                </a:solidFill>
                <a:latin typeface="+mn-lt"/>
                <a:hlinkClick r:id="rId6"/>
              </a:rPr>
              <a:t>pdf</a:t>
            </a:r>
            <a:endParaRPr lang="en-US" sz="1400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23630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006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  </a:t>
            </a:r>
            <a:r>
              <a:rPr lang="en-US" sz="4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Layers (C)</a:t>
            </a:r>
            <a:endParaRPr lang="en-US" sz="48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820060"/>
            <a:ext cx="9144000" cy="5480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* EULA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/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ToS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(contractual, private):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Talks 5 &amp; 6 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(NOT AGAIN!!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 marL="0" indent="0">
              <a:buNone/>
            </a:pPr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* Personality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rights (tort, IP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):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“Image Rights in Guernsey” (new form of IP – “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registered personality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”): </a:t>
            </a:r>
            <a:r>
              <a:rPr lang="en-US" sz="1400" dirty="0">
                <a:solidFill>
                  <a:schemeClr val="bg1"/>
                </a:solidFill>
                <a:latin typeface="+mn-lt"/>
                <a:hlinkClick r:id="rId2"/>
              </a:rPr>
              <a:t>http://www.collascrill.com/media/58715/4212_cc_image_rights_d4.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hlinkClick r:id="rId2"/>
              </a:rPr>
              <a:t>pdf</a:t>
            </a:r>
            <a:endParaRPr lang="en-US" sz="14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* Industry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s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elf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egulation: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Entertainment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Software Rating Board </a:t>
            </a:r>
            <a:r>
              <a:rPr lang="en-US" sz="1400" dirty="0">
                <a:solidFill>
                  <a:schemeClr val="bg1"/>
                </a:solidFill>
                <a:latin typeface="+mn-lt"/>
                <a:hlinkClick r:id="rId3"/>
              </a:rPr>
              <a:t>http://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hlinkClick r:id="rId3"/>
              </a:rPr>
              <a:t>www.esrb.org</a:t>
            </a:r>
            <a:endParaRPr lang="en-US" sz="14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“Who spilled Hot Coffee”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-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i="1" dirty="0" smtClean="0">
                <a:solidFill>
                  <a:schemeClr val="bg1"/>
                </a:solidFill>
                <a:latin typeface="+mn-lt"/>
              </a:rPr>
              <a:t>Grand Theft Auto: San Andreas - “Hot Coffee” </a:t>
            </a:r>
            <a:r>
              <a:rPr lang="en-US" sz="1400" dirty="0">
                <a:solidFill>
                  <a:schemeClr val="bg1"/>
                </a:solidFill>
                <a:latin typeface="+mn-lt"/>
                <a:hlinkClick r:id="rId4"/>
              </a:rPr>
              <a:t>http://www.eurogamer.net/articles/2012-11-30-who-spilled-hot-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hlinkClick r:id="rId4"/>
              </a:rPr>
              <a:t>coffee</a:t>
            </a:r>
            <a:endParaRPr lang="en-US" sz="14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chemeClr val="bg1"/>
                </a:solidFill>
                <a:latin typeface="+mn-lt"/>
              </a:rPr>
              <a:t>                                                                            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                                    in the game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chemeClr val="bg1"/>
                </a:solidFill>
                <a:latin typeface="+mn-lt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                                                                                                                                    out of the game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*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Medium specific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regulation -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(constitutional)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: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Broadcasting Act (Canada) S.C. 1991, c. 11: 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broadcasting” means any transmission of </a:t>
            </a:r>
            <a:r>
              <a:rPr lang="en-US" sz="1800" b="1" i="1" u="sng" dirty="0">
                <a:solidFill>
                  <a:schemeClr val="bg1"/>
                </a:solidFill>
                <a:latin typeface="+mn-lt"/>
              </a:rPr>
              <a:t>programs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…by…</a:t>
            </a:r>
            <a:r>
              <a:rPr lang="en-US" sz="1800" b="1" i="1" u="sng" dirty="0">
                <a:solidFill>
                  <a:schemeClr val="bg1"/>
                </a:solidFill>
                <a:latin typeface="+mn-lt"/>
              </a:rPr>
              <a:t>means of telecommunication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for reception by the </a:t>
            </a:r>
            <a:r>
              <a:rPr lang="en-US" sz="1800" i="1" u="sng" dirty="0">
                <a:solidFill>
                  <a:schemeClr val="bg1"/>
                </a:solidFill>
                <a:latin typeface="+mn-lt"/>
              </a:rPr>
              <a:t>public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by means of </a:t>
            </a:r>
            <a:r>
              <a:rPr lang="en-US" sz="1800" i="1" u="sng" dirty="0">
                <a:solidFill>
                  <a:schemeClr val="bg1"/>
                </a:solidFill>
                <a:latin typeface="+mn-lt"/>
              </a:rPr>
              <a:t>broadcasting receiving apparatus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… “program” means sounds or visual images, or a </a:t>
            </a:r>
            <a:r>
              <a:rPr lang="en-US" sz="1800" i="1" u="sng" dirty="0">
                <a:solidFill>
                  <a:schemeClr val="bg1"/>
                </a:solidFill>
                <a:latin typeface="+mn-lt"/>
              </a:rPr>
              <a:t>combination of sounds and visual images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, that are </a:t>
            </a:r>
            <a:r>
              <a:rPr lang="en-US" sz="1800" i="1" u="sng" dirty="0">
                <a:solidFill>
                  <a:schemeClr val="bg1"/>
                </a:solidFill>
                <a:latin typeface="+mn-lt"/>
              </a:rPr>
              <a:t>intended to inform, enlighten or entertain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…” 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Canadian Broadcast Standards Council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1600" b="1" i="1" u="sng" dirty="0" smtClean="0">
                <a:solidFill>
                  <a:schemeClr val="bg1"/>
                </a:solidFill>
                <a:latin typeface="+mn-lt"/>
              </a:rPr>
              <a:t>delegated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industry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authority) </a:t>
            </a:r>
            <a:r>
              <a:rPr lang="en-US" sz="1400" dirty="0">
                <a:solidFill>
                  <a:schemeClr val="bg1"/>
                </a:solidFill>
                <a:latin typeface="+mn-lt"/>
                <a:hlinkClick r:id="rId5"/>
              </a:rPr>
              <a:t>http://www.cbsc.ca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hlinkClick r:id="rId5"/>
              </a:rPr>
              <a:t>/</a:t>
            </a:r>
            <a:endParaRPr lang="en-US" sz="14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400" dirty="0"/>
          </a:p>
          <a:p>
            <a:endParaRPr lang="en-US" dirty="0"/>
          </a:p>
        </p:txBody>
      </p:sp>
      <p:pic>
        <p:nvPicPr>
          <p:cNvPr id="4" name="Content Placeholder 3" descr="GTASABOX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"/>
          <a:stretch/>
        </p:blipFill>
        <p:spPr>
          <a:xfrm>
            <a:off x="7966201" y="2648204"/>
            <a:ext cx="894042" cy="1132072"/>
          </a:xfrm>
          <a:prstGeom prst="rect">
            <a:avLst/>
          </a:prstGeom>
        </p:spPr>
      </p:pic>
      <p:pic>
        <p:nvPicPr>
          <p:cNvPr id="5" name="Content Placeholder 5" descr="file0001833441429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0191" y="3066796"/>
            <a:ext cx="717547" cy="7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4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3"/>
            <a:ext cx="8229600" cy="75348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                   </a:t>
            </a:r>
            <a:r>
              <a:rPr lang="en-US" sz="53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Layers (D)</a:t>
            </a:r>
            <a:endParaRPr lang="en-US" sz="53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920066"/>
            <a:ext cx="9144000" cy="5390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*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Unfair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competition (competition/anti-trust):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Is IP monopoly? – Judge Richard Posner </a:t>
            </a:r>
            <a:r>
              <a:rPr lang="en-US" sz="2000" i="1" dirty="0">
                <a:solidFill>
                  <a:schemeClr val="bg1"/>
                </a:solidFill>
                <a:latin typeface="+mn-lt"/>
              </a:rPr>
              <a:t>“Do patent and copyright law restrict competition and creativity excessively?” </a:t>
            </a:r>
            <a:r>
              <a:rPr lang="en-US" sz="1400" dirty="0">
                <a:solidFill>
                  <a:schemeClr val="bg1"/>
                </a:solidFill>
                <a:latin typeface="+mn-lt"/>
                <a:hlinkClick r:id="rId2"/>
              </a:rPr>
              <a:t>http://www.becker-posner-blog.com/2012/09/do-patent-and-copyright-law-restrict-competition-and-creativity-excessively-posner.html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chemeClr val="bg1"/>
                </a:solidFill>
                <a:latin typeface="+mn-lt"/>
              </a:rPr>
              <a:t>“New Research: Extending Copyright Massively Increases Prices, Limits Dissemination Of Knowledge”</a:t>
            </a:r>
          </a:p>
          <a:p>
            <a:pPr marL="0" indent="0">
              <a:buNone/>
            </a:pPr>
            <a:r>
              <a:rPr lang="en-US" sz="1400" u="sng" dirty="0">
                <a:solidFill>
                  <a:schemeClr val="bg1"/>
                </a:solidFill>
                <a:latin typeface="+mn-lt"/>
                <a:hlinkClick r:id="rId3"/>
              </a:rPr>
              <a:t>http://www.techdirt.com/articles/20130114/20344621680/new-research-extending-copyright-massively-increases-prices-limits-dissemination-</a:t>
            </a:r>
            <a:r>
              <a:rPr lang="en-US" sz="1400" u="sng" dirty="0" smtClean="0">
                <a:solidFill>
                  <a:schemeClr val="bg1"/>
                </a:solidFill>
                <a:latin typeface="+mn-lt"/>
                <a:hlinkClick r:id="rId3"/>
              </a:rPr>
              <a:t>knowledge.shtml</a:t>
            </a:r>
            <a:endParaRPr lang="en-US" sz="1400" u="sng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“US </a:t>
            </a:r>
            <a:r>
              <a:rPr lang="en-US" sz="2000" i="1" dirty="0">
                <a:solidFill>
                  <a:schemeClr val="bg1"/>
                </a:solidFill>
                <a:latin typeface="+mn-lt"/>
              </a:rPr>
              <a:t>State Unfair Competition Laws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Create Increased </a:t>
            </a:r>
            <a:r>
              <a:rPr lang="en-US" sz="2000" i="1" dirty="0">
                <a:solidFill>
                  <a:schemeClr val="bg1"/>
                </a:solidFill>
                <a:latin typeface="+mn-lt"/>
              </a:rPr>
              <a:t>Exposure for Misappropriated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IP”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+mn-lt"/>
                <a:hlinkClick r:id="rId4"/>
              </a:rPr>
              <a:t>http://www.whitecase.com/files/Publication/2a113524-3319-4b80-b465-683b9a9b86b4/Presentation/PublicationAttachment/6609f8b9-be04-446e-b486-7185dcde1ca8/alerts-us-state-unfair-competition-laws-create-increased-exposure-for-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hlinkClick r:id="rId4"/>
              </a:rPr>
              <a:t>misappropria.pdf</a:t>
            </a:r>
            <a:endParaRPr lang="en-US" sz="14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* Misleading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promises/advertising, physical or psychological harm (consumer </a:t>
            </a:r>
            <a:r>
              <a:rPr lang="en-US" b="1">
                <a:solidFill>
                  <a:schemeClr val="bg1"/>
                </a:solidFill>
                <a:latin typeface="+mn-lt"/>
              </a:rPr>
              <a:t>protection</a:t>
            </a:r>
            <a:r>
              <a:rPr lang="en-US" b="1" smtClean="0">
                <a:solidFill>
                  <a:schemeClr val="bg1"/>
                </a:solidFill>
                <a:latin typeface="+mn-lt"/>
              </a:rPr>
              <a:t>)</a:t>
            </a:r>
            <a:endParaRPr lang="en-US" sz="2000" b="1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* Gambling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(regulatory – criminal law):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See Roxanne Christ PowerPoint (last week) </a:t>
            </a:r>
            <a:r>
              <a:rPr lang="en-US" sz="2000" i="1" dirty="0">
                <a:solidFill>
                  <a:schemeClr val="bg1"/>
                </a:solidFill>
                <a:latin typeface="+mn-lt"/>
              </a:rPr>
              <a:t>“Online Gaming Meets Online Gambling”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9639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</a:t>
            </a:r>
            <a:r>
              <a:rPr lang="en-US" sz="4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Layers (E)</a:t>
            </a:r>
            <a:endParaRPr lang="en-US" sz="48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90022" y="930068"/>
            <a:ext cx="7896778" cy="5050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+mn-lt"/>
              </a:rPr>
              <a:t>* Currency</a:t>
            </a:r>
            <a:r>
              <a:rPr lang="en-US" b="1" dirty="0">
                <a:solidFill>
                  <a:srgbClr val="FFFFFF"/>
                </a:solidFill>
                <a:latin typeface="+mn-lt"/>
              </a:rPr>
              <a:t>/taxation (statutory/regulatory</a:t>
            </a:r>
            <a:r>
              <a:rPr lang="en-US" b="1" dirty="0" smtClean="0">
                <a:solidFill>
                  <a:srgbClr val="FFFFFF"/>
                </a:solidFill>
                <a:latin typeface="+mn-lt"/>
              </a:rPr>
              <a:t>):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Refer to legalities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of the “Magic Circle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” just cited </a:t>
            </a:r>
            <a:r>
              <a:rPr lang="en-US" sz="2000" b="1" dirty="0" smtClean="0">
                <a:solidFill>
                  <a:srgbClr val="FFFFFF"/>
                </a:solidFill>
                <a:latin typeface="+mn-lt"/>
              </a:rPr>
              <a:t>+ 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FFFFFF"/>
                </a:solidFill>
                <a:latin typeface="+mn-lt"/>
              </a:rPr>
              <a:t>“Missouri </a:t>
            </a:r>
            <a:r>
              <a:rPr lang="en-US" sz="2000" i="1" dirty="0">
                <a:solidFill>
                  <a:srgbClr val="FFFFFF"/>
                </a:solidFill>
                <a:latin typeface="+mn-lt"/>
              </a:rPr>
              <a:t>lawmaker latest to propose “violent” games </a:t>
            </a:r>
            <a:r>
              <a:rPr lang="en-US" sz="2000" i="1" dirty="0" smtClean="0">
                <a:solidFill>
                  <a:srgbClr val="FFFFFF"/>
                </a:solidFill>
                <a:latin typeface="+mn-lt"/>
              </a:rPr>
              <a:t>tax”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+mn-lt"/>
                <a:hlinkClick r:id="rId2"/>
              </a:rPr>
              <a:t>http://arstechnica.com/gaming/2013/01/missouri-lawmaker-latest-to-propose-violent-games-tax</a:t>
            </a:r>
            <a:r>
              <a:rPr lang="en-US" sz="1400" dirty="0" smtClean="0">
                <a:solidFill>
                  <a:srgbClr val="FFFFFF"/>
                </a:solidFill>
                <a:latin typeface="+mn-lt"/>
                <a:hlinkClick r:id="rId2"/>
              </a:rPr>
              <a:t>/</a:t>
            </a:r>
            <a:endParaRPr lang="en-US" sz="1400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i="1" cap="all" dirty="0" smtClean="0">
                <a:solidFill>
                  <a:srgbClr val="FFFFFF"/>
                </a:solidFill>
                <a:latin typeface="+mn-lt"/>
              </a:rPr>
              <a:t>“DRAGON </a:t>
            </a:r>
            <a:r>
              <a:rPr lang="en-US" sz="2000" i="1" cap="all" dirty="0">
                <a:solidFill>
                  <a:srgbClr val="FFFFFF"/>
                </a:solidFill>
                <a:latin typeface="+mn-lt"/>
              </a:rPr>
              <a:t>SLAYERS OR TAX EVADERS</a:t>
            </a:r>
            <a:r>
              <a:rPr lang="en-US" sz="2000" i="1" cap="all" dirty="0" smtClean="0">
                <a:solidFill>
                  <a:srgbClr val="FFFFFF"/>
                </a:solidFill>
                <a:latin typeface="+mn-lt"/>
              </a:rPr>
              <a:t>?” -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Julian </a:t>
            </a:r>
            <a:r>
              <a:rPr lang="en-US" sz="2000" dirty="0" err="1" smtClean="0">
                <a:solidFill>
                  <a:srgbClr val="FFFFFF"/>
                </a:solidFill>
                <a:latin typeface="+mn-lt"/>
              </a:rPr>
              <a:t>Dibbell</a:t>
            </a:r>
            <a:endParaRPr lang="en-US" sz="2000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+mn-lt"/>
                <a:hlinkClick r:id="rId3"/>
              </a:rPr>
              <a:t>http://www.legalaffairs.org/issues/January-February-2006/feature_dibbell_janfeb06.</a:t>
            </a:r>
            <a:r>
              <a:rPr lang="en-US" sz="1400" dirty="0" smtClean="0">
                <a:solidFill>
                  <a:srgbClr val="FFFFFF"/>
                </a:solidFill>
                <a:latin typeface="+mn-lt"/>
                <a:hlinkClick r:id="rId3"/>
              </a:rPr>
              <a:t>msp</a:t>
            </a:r>
            <a:endParaRPr lang="en-US" sz="1400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+mn-lt"/>
              </a:rPr>
              <a:t>* Theft</a:t>
            </a:r>
            <a:r>
              <a:rPr lang="en-US" b="1" dirty="0">
                <a:solidFill>
                  <a:srgbClr val="FFFFFF"/>
                </a:solidFill>
                <a:latin typeface="+mn-lt"/>
              </a:rPr>
              <a:t>, assault (criminal law</a:t>
            </a:r>
            <a:r>
              <a:rPr lang="en-US" b="1" dirty="0" smtClean="0">
                <a:solidFill>
                  <a:srgbClr val="FFFFFF"/>
                </a:solidFill>
                <a:latin typeface="+mn-lt"/>
              </a:rPr>
              <a:t>):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“A Rape in Cyberspace” - Julian </a:t>
            </a:r>
            <a:r>
              <a:rPr lang="en-US" sz="2000" dirty="0" err="1" smtClean="0">
                <a:solidFill>
                  <a:srgbClr val="FFFFFF"/>
                </a:solidFill>
                <a:latin typeface="+mn-lt"/>
              </a:rPr>
              <a:t>Dibbell</a:t>
            </a:r>
            <a:r>
              <a:rPr lang="en-US" sz="1400" dirty="0" err="1" smtClean="0">
                <a:solidFill>
                  <a:srgbClr val="FFFFFF"/>
                </a:solidFill>
                <a:latin typeface="+mn-lt"/>
                <a:hlinkClick r:id="rId4"/>
              </a:rPr>
              <a:t>http</a:t>
            </a:r>
            <a:r>
              <a:rPr lang="en-US" sz="1400" dirty="0">
                <a:solidFill>
                  <a:srgbClr val="FFFFFF"/>
                </a:solidFill>
                <a:latin typeface="+mn-lt"/>
                <a:hlinkClick r:id="rId4"/>
              </a:rPr>
              <a:t>://www.juliandibbell.com/articles/a-rape-in-cyberspace</a:t>
            </a:r>
            <a:r>
              <a:rPr lang="en-US" sz="1400" dirty="0" smtClean="0">
                <a:solidFill>
                  <a:srgbClr val="FFFFFF"/>
                </a:solidFill>
                <a:latin typeface="+mn-lt"/>
                <a:hlinkClick r:id="rId4"/>
              </a:rPr>
              <a:t>/</a:t>
            </a:r>
            <a:endParaRPr lang="en-US" sz="1400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4" name="Content Placeholder 3" descr="file2091257892257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0057" y="3798107"/>
            <a:ext cx="5120140" cy="21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08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456"/>
            <a:ext cx="8229600" cy="1016000"/>
          </a:xfrm>
        </p:spPr>
        <p:txBody>
          <a:bodyPr>
            <a:normAutofit/>
          </a:bodyPr>
          <a:lstStyle/>
          <a:p>
            <a:r>
              <a:rPr lang="en-US" dirty="0" smtClean="0"/>
              <a:t>      </a:t>
            </a:r>
            <a:r>
              <a:rPr lang="en-US" sz="4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Next Class: “Mass Effect-s”</a:t>
            </a:r>
            <a:endParaRPr lang="en-US" sz="48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22119"/>
            <a:ext cx="8229600" cy="47040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  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      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The Assault on Videogames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       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The Assault by Videogames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         REMIXING VIOLENCE &amp; CIVIL SOCIETY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 descr="500px-Typology_of_violenc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87" b="-1104"/>
          <a:stretch/>
        </p:blipFill>
        <p:spPr>
          <a:xfrm>
            <a:off x="1577324" y="3179923"/>
            <a:ext cx="5891135" cy="27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425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_face_macro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338" y="211682"/>
            <a:ext cx="7533120" cy="5718925"/>
          </a:xfrm>
        </p:spPr>
      </p:pic>
    </p:spTree>
    <p:extLst>
      <p:ext uri="{BB962C8B-B14F-4D97-AF65-F5344CB8AC3E}">
        <p14:creationId xmlns:p14="http://schemas.microsoft.com/office/powerpoint/2010/main" val="16017195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Our Academic Partners</a:t>
            </a:r>
            <a:endParaRPr lang="en-US" sz="5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91" y="2771403"/>
            <a:ext cx="6570518" cy="9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6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545"/>
            <a:ext cx="8229600" cy="1016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But 2</a:t>
            </a:r>
            <a:r>
              <a:rPr lang="en-US" sz="4800" b="1" baseline="30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nd </a:t>
            </a:r>
            <a:r>
              <a:rPr lang="en-US" sz="4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First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13748" y="1166545"/>
            <a:ext cx="8813948" cy="47813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8000"/>
                </a:solidFill>
                <a:latin typeface="+mn-lt"/>
              </a:rPr>
              <a:t>“From Wheelbarrows to </a:t>
            </a:r>
            <a:r>
              <a:rPr lang="en-US" sz="3200" dirty="0" err="1" smtClean="0">
                <a:solidFill>
                  <a:srgbClr val="008000"/>
                </a:solidFill>
                <a:latin typeface="+mn-lt"/>
              </a:rPr>
              <a:t>Holodecks</a:t>
            </a:r>
            <a:r>
              <a:rPr lang="en-US" sz="3200" dirty="0" smtClean="0">
                <a:solidFill>
                  <a:srgbClr val="008000"/>
                </a:solidFill>
                <a:latin typeface="+mn-lt"/>
              </a:rPr>
              <a:t>”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(last week)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Parsing the law in new tech…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But…</a:t>
            </a:r>
            <a:r>
              <a:rPr lang="en-US" sz="3200" dirty="0" smtClean="0">
                <a:solidFill>
                  <a:srgbClr val="FFFF00"/>
                </a:solidFill>
                <a:latin typeface="+mn-lt"/>
              </a:rPr>
              <a:t>consider the possibility that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…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6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Law (</a:t>
            </a:r>
            <a:r>
              <a:rPr lang="en-US" sz="3600" i="1" dirty="0">
                <a:solidFill>
                  <a:schemeClr val="bg1"/>
                </a:solidFill>
                <a:latin typeface="Times New Roman"/>
                <a:cs typeface="Times New Roman"/>
              </a:rPr>
              <a:t>&amp; Justice) can </a:t>
            </a:r>
            <a:r>
              <a:rPr lang="en-US" sz="36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never </a:t>
            </a:r>
            <a:r>
              <a:rPr lang="en-US" sz="36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adequately </a:t>
            </a:r>
            <a:r>
              <a:rPr lang="en-US" sz="3600" i="1" dirty="0">
                <a:solidFill>
                  <a:schemeClr val="bg1"/>
                </a:solidFill>
                <a:latin typeface="Times New Roman"/>
                <a:cs typeface="Times New Roman"/>
              </a:rPr>
              <a:t>resolve  </a:t>
            </a:r>
            <a:endParaRPr lang="en-US" sz="3600" i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6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communications/tech </a:t>
            </a:r>
            <a:r>
              <a:rPr lang="en-US" sz="3600" i="1" dirty="0">
                <a:solidFill>
                  <a:schemeClr val="bg1"/>
                </a:solidFill>
                <a:latin typeface="Times New Roman"/>
                <a:cs typeface="Times New Roman"/>
              </a:rPr>
              <a:t>based issues  </a:t>
            </a:r>
          </a:p>
          <a:p>
            <a:pPr marL="0" indent="0">
              <a:buNone/>
            </a:pPr>
            <a:r>
              <a:rPr lang="en-US" sz="36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precisely </a:t>
            </a:r>
            <a:r>
              <a:rPr lang="en-US" sz="3600" i="1" dirty="0">
                <a:solidFill>
                  <a:schemeClr val="bg1"/>
                </a:solidFill>
                <a:latin typeface="Times New Roman"/>
                <a:cs typeface="Times New Roman"/>
              </a:rPr>
              <a:t>because</a:t>
            </a:r>
            <a:r>
              <a:rPr lang="en-US" sz="36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…communications/tech  </a:t>
            </a:r>
          </a:p>
          <a:p>
            <a:pPr marL="0" indent="0">
              <a:buNone/>
            </a:pPr>
            <a:r>
              <a:rPr lang="en-US" sz="36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memes </a:t>
            </a:r>
            <a:r>
              <a:rPr lang="en-US" sz="3600" i="1" dirty="0">
                <a:solidFill>
                  <a:schemeClr val="bg1"/>
                </a:solidFill>
                <a:latin typeface="Times New Roman"/>
                <a:cs typeface="Times New Roman"/>
              </a:rPr>
              <a:t>proactively define the future </a:t>
            </a:r>
            <a:r>
              <a:rPr lang="en-US" sz="36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en-US" sz="36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meanings of </a:t>
            </a:r>
            <a:r>
              <a:rPr lang="en-US" sz="3600" i="1" dirty="0">
                <a:solidFill>
                  <a:schemeClr val="bg1"/>
                </a:solidFill>
                <a:latin typeface="Times New Roman"/>
                <a:cs typeface="Times New Roman"/>
              </a:rPr>
              <a:t>Justice &amp; the forms Law </a:t>
            </a:r>
          </a:p>
          <a:p>
            <a:pPr marL="0" indent="0">
              <a:buNone/>
            </a:pPr>
            <a:r>
              <a:rPr lang="en-US" sz="36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will </a:t>
            </a:r>
            <a:r>
              <a:rPr lang="en-US" sz="3600" i="1" dirty="0">
                <a:solidFill>
                  <a:schemeClr val="bg1"/>
                </a:solidFill>
                <a:latin typeface="Times New Roman"/>
                <a:cs typeface="Times New Roman"/>
              </a:rPr>
              <a:t>take.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7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More Bravely</a:t>
            </a:r>
            <a:endParaRPr lang="en-US" sz="60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5"/>
                </a:solidFill>
                <a:latin typeface="+mn-lt"/>
              </a:rPr>
              <a:t>Concepts of law &amp; justice </a:t>
            </a:r>
            <a:r>
              <a:rPr lang="en-US" sz="3600" dirty="0" smtClean="0">
                <a:solidFill>
                  <a:srgbClr val="FFFFFF"/>
                </a:solidFill>
                <a:latin typeface="+mn-lt"/>
              </a:rPr>
              <a:t>do not shape communications technologies nearly as much as they </a:t>
            </a:r>
            <a:r>
              <a:rPr lang="en-US" sz="3600" dirty="0" smtClean="0">
                <a:solidFill>
                  <a:srgbClr val="4BACC6"/>
                </a:solidFill>
                <a:latin typeface="+mn-lt"/>
              </a:rPr>
              <a:t>are shaped by the memes and meanings arising from communications technologies</a:t>
            </a:r>
            <a:r>
              <a:rPr lang="en-US" sz="3600" dirty="0" smtClean="0">
                <a:solidFill>
                  <a:srgbClr val="FFFFFF"/>
                </a:solidFill>
                <a:latin typeface="+mn-lt"/>
              </a:rPr>
              <a:t>.</a:t>
            </a:r>
            <a:endParaRPr lang="en-US" sz="36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695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366329"/>
            <a:ext cx="8229600" cy="55564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rgbClr val="FFFF00"/>
                </a:solidFill>
                <a:latin typeface="+mn-lt"/>
              </a:rPr>
              <a:t>WITH THAT</a:t>
            </a:r>
          </a:p>
          <a:p>
            <a:pPr marL="0" indent="0">
              <a:buNone/>
            </a:pPr>
            <a:r>
              <a:rPr lang="en-US" sz="9600" b="1" dirty="0" smtClean="0">
                <a:solidFill>
                  <a:srgbClr val="FFFF00"/>
                </a:solidFill>
                <a:latin typeface="+mn-lt"/>
              </a:rPr>
              <a:t>BIG  </a:t>
            </a:r>
          </a:p>
          <a:p>
            <a:pPr marL="0" indent="0">
              <a:buNone/>
            </a:pPr>
            <a:r>
              <a:rPr lang="en-US" sz="9600" b="1" dirty="0" smtClean="0">
                <a:solidFill>
                  <a:srgbClr val="FFFF00"/>
                </a:solidFill>
                <a:latin typeface="+mn-lt"/>
              </a:rPr>
              <a:t>CAVEAT…</a:t>
            </a:r>
          </a:p>
          <a:p>
            <a:pPr marL="0" indent="0">
              <a:buNone/>
            </a:pPr>
            <a:endParaRPr lang="en-US" sz="4800" b="1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+mn-lt"/>
              </a:rPr>
              <a:t>Lets start small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563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36"/>
            <a:ext cx="9144000" cy="1219924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  Simple Legal Analysis Process</a:t>
            </a:r>
            <a:b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  @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TheCDM</a:t>
            </a:r>
            <a:endParaRPr lang="en-US" sz="5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3" descr="Screen Shot 2013-11-05 at 11.50.47 AM.png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988" r="-21988"/>
          <a:stretch>
            <a:fillRect/>
          </a:stretch>
        </p:blipFill>
        <p:spPr>
          <a:xfrm>
            <a:off x="0" y="1370234"/>
            <a:ext cx="8492380" cy="4455879"/>
          </a:xfrm>
        </p:spPr>
      </p:pic>
    </p:spTree>
    <p:extLst>
      <p:ext uri="{BB962C8B-B14F-4D97-AF65-F5344CB8AC3E}">
        <p14:creationId xmlns:p14="http://schemas.microsoft.com/office/powerpoint/2010/main" val="400718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43"/>
            <a:ext cx="8229600" cy="1016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>HARDWARE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084643"/>
            <a:ext cx="9144000" cy="4641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  </a:t>
            </a:r>
            <a:r>
              <a:rPr lang="en-US" sz="5400" b="1" dirty="0" smtClean="0">
                <a:solidFill>
                  <a:schemeClr val="bg1"/>
                </a:solidFill>
              </a:rPr>
              <a:t>Mobile/wearable </a:t>
            </a:r>
            <a:r>
              <a:rPr lang="en-US" sz="5400" b="1" dirty="0" smtClean="0">
                <a:solidFill>
                  <a:srgbClr val="FF0000"/>
                </a:solidFill>
              </a:rPr>
              <a:t>=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  shrinking magic circle   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</a:rPr>
              <a:t> against legal intervention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18" y="3799550"/>
            <a:ext cx="2877657" cy="215824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5174" y="3701119"/>
            <a:ext cx="3804708" cy="25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95153"/>
      </p:ext>
    </p:extLst>
  </p:cSld>
  <p:clrMapOvr>
    <a:masterClrMapping/>
  </p:clrMapOvr>
</p:sld>
</file>

<file path=ppt/theme/theme1.xml><?xml version="1.0" encoding="utf-8"?>
<a:theme xmlns:a="http://schemas.openxmlformats.org/drawingml/2006/main" name="CDM_PPT_Templa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CDM_PPT_Template .thmx</Template>
  <TotalTime>1963</TotalTime>
  <Words>5213</Words>
  <Application>Microsoft Macintosh PowerPoint</Application>
  <PresentationFormat>On-screen Show (4:3)</PresentationFormat>
  <Paragraphs>460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CDM_PPT_Template </vt:lpstr>
      <vt:lpstr>Office Theme</vt:lpstr>
      <vt:lpstr>  Controlling Originality</vt:lpstr>
      <vt:lpstr>Where we are…</vt:lpstr>
      <vt:lpstr>Follow-ups…</vt:lpstr>
      <vt:lpstr>    But First…     Technology /Justice (Parallels)?</vt:lpstr>
      <vt:lpstr>But 2nd First …</vt:lpstr>
      <vt:lpstr>More Bravely</vt:lpstr>
      <vt:lpstr>PowerPoint Presentation</vt:lpstr>
      <vt:lpstr>      Simple Legal Analysis Process       @ TheCDM</vt:lpstr>
      <vt:lpstr>HARDWARE</vt:lpstr>
      <vt:lpstr>Biz Model</vt:lpstr>
      <vt:lpstr>Distribution</vt:lpstr>
      <vt:lpstr>Experiences</vt:lpstr>
      <vt:lpstr>A partial example (defamation)</vt:lpstr>
      <vt:lpstr> Harder Legal Analysis Process:    Sports Example Wish-list </vt:lpstr>
      <vt:lpstr>Analysis</vt:lpstr>
      <vt:lpstr>   Made Harder By:             Wheelbarrow &amp;  Screen Reversal </vt:lpstr>
      <vt:lpstr>  The new video game (hypothetical)</vt:lpstr>
      <vt:lpstr> Legal Consequences</vt:lpstr>
      <vt:lpstr>Which leads us to…</vt:lpstr>
      <vt:lpstr>Thank You Andy</vt:lpstr>
      <vt:lpstr> Back to our tech/legal cliffhanger</vt:lpstr>
      <vt:lpstr>PowerPoint Presentation</vt:lpstr>
      <vt:lpstr> Control issues arise…in the context of   new (threatening) consumer technologies </vt:lpstr>
      <vt:lpstr>What’s the point?</vt:lpstr>
      <vt:lpstr>So now the Really New/ Difficult: What is next…(&amp; 2 b controlled?)</vt:lpstr>
      <vt:lpstr> Truly Immersive Virtual Reality </vt:lpstr>
      <vt:lpstr>MAIN ISSUES WILL BE</vt:lpstr>
      <vt:lpstr>&amp;  Can the Magic Circle</vt:lpstr>
      <vt:lpstr>The “Magic Circle”</vt:lpstr>
      <vt:lpstr> The legalities of the “Magic Circle” 1</vt:lpstr>
      <vt:lpstr> The legalities of the “Magic Circle” 2</vt:lpstr>
      <vt:lpstr>  The “Magic Circle” exposed</vt:lpstr>
      <vt:lpstr>PowerPoint Presentation</vt:lpstr>
      <vt:lpstr>STEP 1 – not the “system”</vt:lpstr>
      <vt:lpstr> Other Steps</vt:lpstr>
      <vt:lpstr>What’s left that is protectable?</vt:lpstr>
      <vt:lpstr>…when considering what is “original”</vt:lpstr>
      <vt:lpstr>      Original-ism cases </vt:lpstr>
      <vt:lpstr>The “Missing (Ironic) Link”?</vt:lpstr>
      <vt:lpstr>  Which Laws? Layers of Control </vt:lpstr>
      <vt:lpstr>    Legal Constraints on Digital Creativity:                 Originalities &amp; Behaviors</vt:lpstr>
      <vt:lpstr>Layers (A) - from “depth” to “surface” </vt:lpstr>
      <vt:lpstr>      Layers (B)</vt:lpstr>
      <vt:lpstr>  Layers (C)</vt:lpstr>
      <vt:lpstr>                    Layers (D)</vt:lpstr>
      <vt:lpstr>    Layers (E)</vt:lpstr>
      <vt:lpstr>      Next Class: “Mass Effect-s”</vt:lpstr>
      <vt:lpstr>PowerPoint Presentation</vt:lpstr>
      <vt:lpstr>Our Academic Partners</vt:lpstr>
    </vt:vector>
  </TitlesOfParts>
  <Company>Festinger Bahniwal Law &amp; Strategy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Festinger</dc:creator>
  <cp:lastModifiedBy>Jon Festinger</cp:lastModifiedBy>
  <cp:revision>219</cp:revision>
  <cp:lastPrinted>2013-11-06T08:26:06Z</cp:lastPrinted>
  <dcterms:created xsi:type="dcterms:W3CDTF">2013-02-28T07:37:07Z</dcterms:created>
  <dcterms:modified xsi:type="dcterms:W3CDTF">2013-11-11T05:49:20Z</dcterms:modified>
</cp:coreProperties>
</file>