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50"/>
  </p:notesMasterIdLst>
  <p:sldIdLst>
    <p:sldId id="330" r:id="rId3"/>
    <p:sldId id="343" r:id="rId4"/>
    <p:sldId id="358" r:id="rId5"/>
    <p:sldId id="337" r:id="rId6"/>
    <p:sldId id="335" r:id="rId7"/>
    <p:sldId id="338" r:id="rId8"/>
    <p:sldId id="356" r:id="rId9"/>
    <p:sldId id="357" r:id="rId10"/>
    <p:sldId id="360" r:id="rId11"/>
    <p:sldId id="258" r:id="rId12"/>
    <p:sldId id="334" r:id="rId13"/>
    <p:sldId id="259" r:id="rId14"/>
    <p:sldId id="261" r:id="rId15"/>
    <p:sldId id="262" r:id="rId16"/>
    <p:sldId id="263" r:id="rId17"/>
    <p:sldId id="340" r:id="rId18"/>
    <p:sldId id="341" r:id="rId19"/>
    <p:sldId id="264" r:id="rId20"/>
    <p:sldId id="285" r:id="rId21"/>
    <p:sldId id="269" r:id="rId22"/>
    <p:sldId id="286" r:id="rId23"/>
    <p:sldId id="273" r:id="rId24"/>
    <p:sldId id="344" r:id="rId25"/>
    <p:sldId id="275" r:id="rId26"/>
    <p:sldId id="345" r:id="rId27"/>
    <p:sldId id="355" r:id="rId28"/>
    <p:sldId id="346" r:id="rId29"/>
    <p:sldId id="347" r:id="rId30"/>
    <p:sldId id="267" r:id="rId31"/>
    <p:sldId id="354" r:id="rId32"/>
    <p:sldId id="320" r:id="rId33"/>
    <p:sldId id="292" r:id="rId34"/>
    <p:sldId id="293" r:id="rId35"/>
    <p:sldId id="322" r:id="rId36"/>
    <p:sldId id="328" r:id="rId37"/>
    <p:sldId id="348" r:id="rId38"/>
    <p:sldId id="349" r:id="rId39"/>
    <p:sldId id="350" r:id="rId40"/>
    <p:sldId id="351" r:id="rId41"/>
    <p:sldId id="291" r:id="rId42"/>
    <p:sldId id="321" r:id="rId43"/>
    <p:sldId id="324" r:id="rId44"/>
    <p:sldId id="352" r:id="rId45"/>
    <p:sldId id="353" r:id="rId46"/>
    <p:sldId id="297" r:id="rId47"/>
    <p:sldId id="339" r:id="rId48"/>
    <p:sldId id="33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E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EDD0C-7F1E-8B47-8F27-18CC34EDD855}" type="datetimeFigureOut">
              <a:rPr lang="en-US" smtClean="0"/>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D0817-5B9A-4E47-AAF6-6FED04EBF450}" type="slidenum">
              <a:rPr lang="en-US" smtClean="0"/>
              <a:t>‹#›</a:t>
            </a:fld>
            <a:endParaRPr lang="en-US"/>
          </a:p>
        </p:txBody>
      </p:sp>
    </p:spTree>
    <p:extLst>
      <p:ext uri="{BB962C8B-B14F-4D97-AF65-F5344CB8AC3E}">
        <p14:creationId xmlns:p14="http://schemas.microsoft.com/office/powerpoint/2010/main" val="139995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9B8DF8-B8F5-8348-B80A-CA2C92A109A1}" type="slidenum">
              <a:rPr lang="en-US" smtClean="0"/>
              <a:t>20</a:t>
            </a:fld>
            <a:endParaRPr lang="en-US"/>
          </a:p>
        </p:txBody>
      </p:sp>
    </p:spTree>
    <p:extLst>
      <p:ext uri="{BB962C8B-B14F-4D97-AF65-F5344CB8AC3E}">
        <p14:creationId xmlns:p14="http://schemas.microsoft.com/office/powerpoint/2010/main" val="390453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06F3-ADB5-A14F-AF1A-2E29CAC354EC}" type="slidenum">
              <a:rPr lang="en-US" smtClean="0"/>
              <a:t>24</a:t>
            </a:fld>
            <a:endParaRPr lang="en-US"/>
          </a:p>
        </p:txBody>
      </p:sp>
    </p:spTree>
    <p:extLst>
      <p:ext uri="{BB962C8B-B14F-4D97-AF65-F5344CB8AC3E}">
        <p14:creationId xmlns:p14="http://schemas.microsoft.com/office/powerpoint/2010/main" val="236244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06F3-ADB5-A14F-AF1A-2E29CAC354EC}"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86552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77239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9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11/3/2013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52485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10796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41207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60669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7" name="Rectangle 16"/>
          <p:cNvSpPr/>
          <p:nvPr userDrawn="1"/>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16" name="Picture 15"/>
          <p:cNvPicPr>
            <a:picLocks noChangeAspect="1"/>
          </p:cNvPicPr>
          <p:nvPr userDrawn="1"/>
        </p:nvPicPr>
        <p:blipFill>
          <a:blip r:embed="rId7"/>
          <a:stretch>
            <a:fillRect/>
          </a:stretch>
        </p:blipFill>
        <p:spPr>
          <a:xfrm>
            <a:off x="431220" y="6347963"/>
            <a:ext cx="3321425" cy="268516"/>
          </a:xfrm>
          <a:prstGeom prst="rect">
            <a:avLst/>
          </a:prstGeom>
        </p:spPr>
      </p:pic>
      <p:pic>
        <p:nvPicPr>
          <p:cNvPr id="7" name="Picture 6"/>
          <p:cNvPicPr>
            <a:picLocks noChangeAspect="1"/>
          </p:cNvPicPr>
          <p:nvPr userDrawn="1"/>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4091531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ubclawreview.ca/issues/no3sept/" TargetMode="Externa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arstechnica.com/tech-policy/2012/08/why-johnny-cant-stream-how-video-copyright-went-insa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www.lexology.com/library/detail.aspx?g=34810a92-9fc4-41bb-8541-ca7ae2392dcf" TargetMode="External"/><Relationship Id="rId4" Type="http://schemas.openxmlformats.org/officeDocument/2006/relationships/hyperlink" Target="http://www.wired.com/opinion/2012/10/mark-lemley-functional-claiming/" TargetMode="External"/><Relationship Id="rId5" Type="http://schemas.openxmlformats.org/officeDocument/2006/relationships/hyperlink" Target="http://www.digra.org/dl/db/05164.58571.pdf" TargetMode="External"/><Relationship Id="rId6" Type="http://schemas.openxmlformats.org/officeDocument/2006/relationships/hyperlink" Target="http://papers.ssrn.com/sol3/papers.cfm?abstract_id=2309703" TargetMode="External"/><Relationship Id="rId1" Type="http://schemas.openxmlformats.org/officeDocument/2006/relationships/slideLayout" Target="../slideLayouts/slideLayout2.xml"/><Relationship Id="rId2" Type="http://schemas.openxmlformats.org/officeDocument/2006/relationships/hyperlink" Target="http://thenextweb.com/insider/2012/10/27/the-problems-with-anonymous-trolls-and-accountability-in-the-digital-ag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hyperlink" Target="http://eveonline.gamescholarship.org/" TargetMode="External"/><Relationship Id="rId4" Type="http://schemas.openxmlformats.org/officeDocument/2006/relationships/hyperlink" Target="http://io9.com/5980387/how-the-battle-of-asakai-became-one-of-the-largest-space-battles-in-video-game-history" TargetMode="External"/><Relationship Id="rId5" Type="http://schemas.openxmlformats.org/officeDocument/2006/relationships/image" Target="../media/image33.jp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forbes.com/sites/insertcoin/2012/12/17/in-an-age-of-f2p-eve-online-sets-record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readwrite.com/2012/12/11/augmented-reality-game-gets-player-arrested-the-first-of-many" TargetMode="External"/><Relationship Id="rId4" Type="http://schemas.openxmlformats.org/officeDocument/2006/relationships/hyperlink" Target="http://www.newscientist.com/article/mg21628936.200-why-googles-ingress-game-is-a-data-gold-mine.html" TargetMode="External"/><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hyperlink" Target="http://www.geekosystem.com/google-ingress-review/"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papers.ssrn.com/sol3/papers.cfm?abstract_id=2338067" TargetMode="External"/><Relationship Id="rId4" Type="http://schemas.openxmlformats.org/officeDocument/2006/relationships/hyperlink" Target="http://www.gamesindustry.biz/articles/2012-12-18-oculus-rift-and-the-virtual-reality-revolution" TargetMode="External"/><Relationship Id="rId5" Type="http://schemas.openxmlformats.org/officeDocument/2006/relationships/hyperlink" Target="http://www.geekexchange.com/ces-2013-microsoft-introduces-illumiroom-32547.html" TargetMode="External"/><Relationship Id="rId6" Type="http://schemas.openxmlformats.org/officeDocument/2006/relationships/hyperlink" Target="http://vili.lehdonvirta.com/files/pbuc8001/ARMSFinalReport2012.pdf" TargetMode="External"/><Relationship Id="rId7" Type="http://schemas.openxmlformats.org/officeDocument/2006/relationships/hyperlink" Target="http://www.wired.com/gamelife/2012/09/farmville-2/" TargetMode="External"/><Relationship Id="rId1" Type="http://schemas.openxmlformats.org/officeDocument/2006/relationships/slideLayout" Target="../slideLayouts/slideLayout2.xml"/><Relationship Id="rId2" Type="http://schemas.openxmlformats.org/officeDocument/2006/relationships/hyperlink" Target="http://publicknowledge.org/Copyright-3DPrintin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heverge.com/2013/7/16/4527736/sony-biometric-sensors-dualshock-4-ps4-controller" TargetMode="External"/><Relationship Id="rId4" Type="http://schemas.openxmlformats.org/officeDocument/2006/relationships/hyperlink" Target="http://www.theverge.com/2013/2/22/4013406/i-used-google-glass-its-the-future-with-monthly-updates" TargetMode="External"/><Relationship Id="rId5" Type="http://schemas.openxmlformats.org/officeDocument/2006/relationships/hyperlink" Target="http://indiegames.com/2013/02/throw_trucks_with_your_mind_us.html" TargetMode="External"/><Relationship Id="rId6" Type="http://schemas.openxmlformats.org/officeDocument/2006/relationships/hyperlink" Target="http://www.theverge.com/2013/8/27/4664722/researchers-control-a-subjects-body-with-another-persons-brain" TargetMode="External"/><Relationship Id="rId7" Type="http://schemas.openxmlformats.org/officeDocument/2006/relationships/hyperlink" Target="http://blogs.scientificamerican.com/observations/2011/09/22/breakthrough-could-enable-others-to-watch-your-dreams-and-memories-video/" TargetMode="External"/><Relationship Id="rId1" Type="http://schemas.openxmlformats.org/officeDocument/2006/relationships/slideLayout" Target="../slideLayouts/slideLayout2.xml"/><Relationship Id="rId2" Type="http://schemas.openxmlformats.org/officeDocument/2006/relationships/hyperlink" Target="http://www.theverge.com/2013/2/19/4005890/sony-eyepad-controller-patent-shows-off-3d-mapping-camera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yber.law.harvard.edu/publications/2012/unlicensed_wireless_v_licensed_spectrum" TargetMode="External"/><Relationship Id="rId4" Type="http://schemas.openxmlformats.org/officeDocument/2006/relationships/hyperlink" Target="http://papers.ssrn.com/sol3/papers.cfm?abstract_id=2309703" TargetMode="External"/><Relationship Id="rId5" Type="http://schemas.openxmlformats.org/officeDocument/2006/relationships/hyperlink" Target="http://papers.ssrn.com/sol3/papers.cfm?abstract_id=2181671" TargetMode="External"/><Relationship Id="rId6" Type="http://schemas.openxmlformats.org/officeDocument/2006/relationships/hyperlink" Target="http://www.theverge.com/2013/2/11/3975988/google-expects-its-self-driving-cars-in-three-to-five-years" TargetMode="External"/><Relationship Id="rId1" Type="http://schemas.openxmlformats.org/officeDocument/2006/relationships/slideLayout" Target="../slideLayouts/slideLayout2.xml"/><Relationship Id="rId2" Type="http://schemas.openxmlformats.org/officeDocument/2006/relationships/hyperlink" Target="http://www.wired.com/opinion/2013/02/the-end-of-the-web-computers-and-search-as-we-know-i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hyperlink" Target="http://www.theverge.com/2012/10/11/3487710/computer-simulation-silas-beane-university-bonn" TargetMode="External"/><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hyperlink" Target="http://www.simulation-argument.com/simulation.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0193"/>
            <a:ext cx="9103281" cy="1016000"/>
          </a:xfrm>
        </p:spPr>
        <p:txBody>
          <a:bodyPr>
            <a:normAutofit/>
          </a:bodyPr>
          <a:lstStyle/>
          <a:p>
            <a:r>
              <a:rPr lang="en-US" sz="4800" b="1" dirty="0" smtClean="0">
                <a:solidFill>
                  <a:schemeClr val="tx1"/>
                </a:solidFill>
                <a:latin typeface="Times New Roman"/>
                <a:cs typeface="Times New Roman"/>
              </a:rPr>
              <a:t>From </a:t>
            </a:r>
            <a:r>
              <a:rPr lang="en-US" sz="4800" b="1" dirty="0">
                <a:solidFill>
                  <a:schemeClr val="tx1"/>
                </a:solidFill>
                <a:latin typeface="Times New Roman"/>
                <a:cs typeface="Times New Roman"/>
              </a:rPr>
              <a:t>Wheelbarrows </a:t>
            </a:r>
            <a:r>
              <a:rPr lang="en-US" sz="4800" b="1" dirty="0" smtClean="0">
                <a:solidFill>
                  <a:schemeClr val="tx1"/>
                </a:solidFill>
                <a:latin typeface="Times New Roman"/>
                <a:cs typeface="Times New Roman"/>
              </a:rPr>
              <a:t>to </a:t>
            </a:r>
            <a:r>
              <a:rPr lang="en-US" sz="4800" b="1" dirty="0" err="1" smtClean="0">
                <a:solidFill>
                  <a:schemeClr val="tx1"/>
                </a:solidFill>
                <a:latin typeface="Times New Roman"/>
                <a:cs typeface="Times New Roman"/>
              </a:rPr>
              <a:t>Holodecks</a:t>
            </a:r>
            <a:endParaRPr lang="en-US" sz="4800" b="1" dirty="0">
              <a:solidFill>
                <a:schemeClr val="tx1"/>
              </a:solidFill>
              <a:latin typeface="Times New Roman"/>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a:solidFill>
                  <a:srgbClr val="000000"/>
                </a:solidFill>
                <a:latin typeface="Arial"/>
                <a:cs typeface="Arial"/>
              </a:rPr>
              <a:t>Part </a:t>
            </a:r>
            <a:r>
              <a:rPr lang="en-US" b="1" dirty="0" smtClean="0">
                <a:solidFill>
                  <a:srgbClr val="000000"/>
                </a:solidFill>
                <a:latin typeface="Arial"/>
                <a:cs typeface="Arial"/>
              </a:rPr>
              <a:t>B </a:t>
            </a:r>
            <a:r>
              <a:rPr lang="en-US" b="1" dirty="0">
                <a:solidFill>
                  <a:srgbClr val="000000"/>
                </a:solidFill>
                <a:latin typeface="Arial"/>
                <a:cs typeface="Arial"/>
              </a:rPr>
              <a:t>“</a:t>
            </a:r>
            <a:r>
              <a:rPr lang="en-US" b="1" dirty="0" smtClean="0">
                <a:solidFill>
                  <a:srgbClr val="000000"/>
                </a:solidFill>
                <a:latin typeface="Arial"/>
                <a:cs typeface="Arial"/>
              </a:rPr>
              <a:t>Connecting” </a:t>
            </a:r>
            <a:r>
              <a:rPr lang="en-US" b="1" dirty="0">
                <a:solidFill>
                  <a:srgbClr val="000000"/>
                </a:solidFill>
                <a:latin typeface="Arial"/>
                <a:cs typeface="Arial"/>
              </a:rPr>
              <a:t>| Talk 8</a:t>
            </a:r>
          </a:p>
          <a:p>
            <a:pPr marL="0" indent="0">
              <a:buNone/>
            </a:pPr>
            <a:r>
              <a:rPr lang="en-US" b="1" dirty="0">
                <a:solidFill>
                  <a:srgbClr val="000000"/>
                </a:solidFill>
                <a:latin typeface="Arial"/>
                <a:cs typeface="Arial"/>
              </a:rPr>
              <a:t>Video Game Law 2013 </a:t>
            </a:r>
          </a:p>
          <a:p>
            <a:pPr marL="0" indent="0">
              <a:buNone/>
            </a:pPr>
            <a:r>
              <a:rPr lang="en-US" b="1" dirty="0">
                <a:solidFill>
                  <a:srgbClr val="000000"/>
                </a:solidFill>
                <a:latin typeface="Arial"/>
                <a:cs typeface="Arial"/>
              </a:rPr>
              <a:t>UBC Law @ Allard Hall</a:t>
            </a:r>
          </a:p>
          <a:p>
            <a:endParaRPr lang="en-US" dirty="0"/>
          </a:p>
          <a:p>
            <a:endParaRPr lang="en-US" dirty="0"/>
          </a:p>
          <a:p>
            <a:pPr marL="0" indent="0">
              <a:buNone/>
            </a:pPr>
            <a:endParaRPr lang="en-US" dirty="0"/>
          </a:p>
          <a:p>
            <a:pPr marL="0" indent="0">
              <a:buNone/>
            </a:pPr>
            <a:endParaRPr lang="en-US" dirty="0"/>
          </a:p>
          <a:p>
            <a:pPr marL="0" indent="0">
              <a:buNone/>
            </a:pPr>
            <a:endParaRPr lang="en-US" sz="1600" dirty="0" smtClean="0"/>
          </a:p>
          <a:p>
            <a:pPr marL="0" indent="0">
              <a:buNone/>
            </a:pPr>
            <a:r>
              <a:rPr lang="en-US" sz="1600" b="1" dirty="0" smtClean="0">
                <a:solidFill>
                  <a:srgbClr val="000000"/>
                </a:solidFill>
                <a:latin typeface="Arial"/>
                <a:cs typeface="Arial"/>
              </a:rPr>
              <a:t>Jon </a:t>
            </a:r>
            <a:r>
              <a:rPr lang="en-US" sz="1600" b="1" dirty="0">
                <a:solidFill>
                  <a:srgbClr val="000000"/>
                </a:solidFill>
                <a:latin typeface="Arial"/>
                <a:cs typeface="Arial"/>
              </a:rPr>
              <a:t>Festinger Q.C.</a:t>
            </a:r>
          </a:p>
          <a:p>
            <a:pPr marL="0" indent="0">
              <a:buNone/>
            </a:pPr>
            <a:r>
              <a:rPr lang="en-US" sz="1600" b="1" dirty="0">
                <a:solidFill>
                  <a:srgbClr val="000000"/>
                </a:solidFill>
                <a:latin typeface="Arial"/>
                <a:cs typeface="Arial"/>
              </a:rPr>
              <a:t>Centre for Digital Media</a:t>
            </a:r>
          </a:p>
          <a:p>
            <a:pPr marL="0" indent="0">
              <a:buNone/>
            </a:pPr>
            <a:r>
              <a:rPr lang="en-US" sz="1600" b="1" dirty="0">
                <a:solidFill>
                  <a:srgbClr val="000000"/>
                </a:solidFill>
                <a:latin typeface="Arial"/>
                <a:cs typeface="Arial"/>
              </a:rPr>
              <a:t>Festinger Law &amp; Strategy </a:t>
            </a:r>
          </a:p>
          <a:p>
            <a:pPr marL="0" indent="0">
              <a:buNone/>
            </a:pPr>
            <a:r>
              <a:rPr lang="en-US" sz="1600" b="1" dirty="0" smtClean="0">
                <a:latin typeface="Arial"/>
                <a:cs typeface="Arial"/>
                <a:hlinkClick r:id="rId4"/>
              </a:rPr>
              <a:t>http://videogame.law.ubc.ca</a:t>
            </a:r>
            <a:endParaRPr lang="en-US" sz="1600" b="1" dirty="0" smtClean="0">
              <a:latin typeface="Arial"/>
              <a:cs typeface="Arial"/>
            </a:endParaRPr>
          </a:p>
          <a:p>
            <a:pPr marL="0" indent="0">
              <a:buNone/>
            </a:pPr>
            <a:r>
              <a:rPr lang="en-US" sz="1600" b="1" dirty="0" smtClean="0">
                <a:solidFill>
                  <a:srgbClr val="000000"/>
                </a:solidFill>
                <a:latin typeface="Arial"/>
                <a:cs typeface="Arial"/>
              </a:rPr>
              <a:t>@</a:t>
            </a:r>
            <a:r>
              <a:rPr lang="en-US" sz="1600" b="1" dirty="0" err="1">
                <a:solidFill>
                  <a:srgbClr val="000000"/>
                </a:solidFill>
                <a:latin typeface="Arial"/>
                <a:cs typeface="Arial"/>
              </a:rPr>
              <a:t>gamebizlaw</a:t>
            </a:r>
            <a:endParaRPr lang="en-US" sz="1600" b="1" dirty="0">
              <a:solidFill>
                <a:srgbClr val="000000"/>
              </a:solidFill>
              <a:latin typeface="Arial"/>
              <a:cs typeface="Arial"/>
            </a:endParaRPr>
          </a:p>
          <a:p>
            <a:pPr marL="0" indent="0">
              <a:buNone/>
            </a:pPr>
            <a:r>
              <a:rPr lang="en-US" sz="1600" b="1" dirty="0">
                <a:latin typeface="Arial"/>
                <a:cs typeface="Arial"/>
                <a:hlinkClick r:id="rId5"/>
              </a:rPr>
              <a:t>jon_festinger@thecdm.ca</a:t>
            </a:r>
            <a:endParaRPr lang="en-US" sz="1600" b="1" dirty="0">
              <a:latin typeface="Arial"/>
              <a:cs typeface="Arial"/>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31128524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91"/>
            <a:ext cx="8229600" cy="1172002"/>
          </a:xfrm>
        </p:spPr>
        <p:txBody>
          <a:bodyPr>
            <a:normAutofit fontScale="90000"/>
          </a:bodyPr>
          <a:lstStyle/>
          <a:p>
            <a:r>
              <a:rPr lang="en-US" dirty="0"/>
              <a:t> </a:t>
            </a:r>
            <a:r>
              <a:rPr lang="en-US" sz="5400" b="1" i="1" dirty="0" smtClean="0">
                <a:solidFill>
                  <a:srgbClr val="FFFF00"/>
                </a:solidFill>
                <a:latin typeface="Times New Roman"/>
                <a:cs typeface="Times New Roman"/>
              </a:rPr>
              <a:t>Where we are…(in the course)</a:t>
            </a:r>
            <a:endParaRPr lang="en-US" sz="5400" b="1" i="1" dirty="0">
              <a:solidFill>
                <a:srgbClr val="FFFF00"/>
              </a:solidFill>
              <a:latin typeface="Times New Roman"/>
              <a:cs typeface="Times New Roman"/>
            </a:endParaRPr>
          </a:p>
        </p:txBody>
      </p:sp>
      <p:sp>
        <p:nvSpPr>
          <p:cNvPr id="3" name="Content Placeholder 2"/>
          <p:cNvSpPr>
            <a:spLocks noGrp="1"/>
          </p:cNvSpPr>
          <p:nvPr>
            <p:ph sz="quarter" idx="10"/>
          </p:nvPr>
        </p:nvSpPr>
        <p:spPr/>
        <p:txBody>
          <a:bodyPr/>
          <a:lstStyle/>
          <a:p>
            <a:r>
              <a:rPr lang="en-US" dirty="0" smtClean="0">
                <a:solidFill>
                  <a:srgbClr val="FFFFFF"/>
                </a:solidFill>
              </a:rPr>
              <a:t>4</a:t>
            </a:r>
            <a:r>
              <a:rPr lang="en-US" baseline="30000" dirty="0" smtClean="0">
                <a:solidFill>
                  <a:srgbClr val="FFFFFF"/>
                </a:solidFill>
              </a:rPr>
              <a:t>th</a:t>
            </a:r>
            <a:r>
              <a:rPr lang="en-US" dirty="0" smtClean="0">
                <a:solidFill>
                  <a:srgbClr val="FFFFFF"/>
                </a:solidFill>
              </a:rPr>
              <a:t> &amp; final talk under the </a:t>
            </a:r>
            <a:r>
              <a:rPr lang="en-US" b="1" dirty="0" smtClean="0">
                <a:solidFill>
                  <a:srgbClr val="008000"/>
                </a:solidFill>
              </a:rPr>
              <a:t>“Connecting” </a:t>
            </a:r>
            <a:r>
              <a:rPr lang="en-US" dirty="0" smtClean="0">
                <a:solidFill>
                  <a:srgbClr val="FFFFFF"/>
                </a:solidFill>
              </a:rPr>
              <a:t>rubric…</a:t>
            </a:r>
          </a:p>
          <a:p>
            <a:pPr marL="0" indent="0">
              <a:buNone/>
            </a:pPr>
            <a:endParaRPr lang="en-US" dirty="0" smtClean="0"/>
          </a:p>
          <a:p>
            <a:r>
              <a:rPr lang="en-US" dirty="0" smtClean="0">
                <a:solidFill>
                  <a:srgbClr val="3366FF"/>
                </a:solidFill>
              </a:rPr>
              <a:t>Creating</a:t>
            </a:r>
            <a:r>
              <a:rPr lang="en-US" dirty="0" smtClean="0">
                <a:solidFill>
                  <a:srgbClr val="FFFFFF"/>
                </a:solidFill>
              </a:rPr>
              <a:t>&gt;&gt;&gt;</a:t>
            </a:r>
            <a:r>
              <a:rPr lang="en-US" dirty="0" smtClean="0">
                <a:solidFill>
                  <a:srgbClr val="008000"/>
                </a:solidFill>
              </a:rPr>
              <a:t>Connecting</a:t>
            </a:r>
            <a:r>
              <a:rPr lang="en-US" dirty="0" smtClean="0">
                <a:solidFill>
                  <a:srgbClr val="FFFFFF"/>
                </a:solidFill>
              </a:rPr>
              <a:t>&gt;&gt;&gt;</a:t>
            </a:r>
            <a:r>
              <a:rPr lang="en-US" dirty="0" smtClean="0">
                <a:solidFill>
                  <a:srgbClr val="FF0000"/>
                </a:solidFill>
              </a:rPr>
              <a:t>Controlling</a:t>
            </a:r>
            <a:r>
              <a:rPr lang="en-US" dirty="0" smtClean="0">
                <a:solidFill>
                  <a:srgbClr val="FFFFFF"/>
                </a:solidFill>
              </a:rPr>
              <a:t>&gt;&gt;&gt;</a:t>
            </a:r>
            <a:r>
              <a:rPr lang="en-US" dirty="0" smtClean="0">
                <a:solidFill>
                  <a:schemeClr val="accent4">
                    <a:lumMod val="60000"/>
                    <a:lumOff val="40000"/>
                  </a:schemeClr>
                </a:solidFill>
              </a:rPr>
              <a:t>Conciliation</a:t>
            </a:r>
          </a:p>
          <a:p>
            <a:pPr marL="0" indent="0">
              <a:buNone/>
            </a:pPr>
            <a:endParaRPr lang="en-US" dirty="0" smtClean="0">
              <a:solidFill>
                <a:srgbClr val="660066"/>
              </a:solidFill>
            </a:endParaRPr>
          </a:p>
          <a:p>
            <a:r>
              <a:rPr lang="en-US" dirty="0" smtClean="0">
                <a:solidFill>
                  <a:schemeClr val="bg1"/>
                </a:solidFill>
                <a:latin typeface="+mn-lt"/>
              </a:rPr>
              <a:t>Today we focus on the technology that </a:t>
            </a:r>
            <a:r>
              <a:rPr lang="en-US" dirty="0" smtClean="0">
                <a:solidFill>
                  <a:srgbClr val="008000"/>
                </a:solidFill>
              </a:rPr>
              <a:t>connects</a:t>
            </a:r>
            <a:r>
              <a:rPr lang="en-US" dirty="0" smtClean="0"/>
              <a:t>…</a:t>
            </a:r>
            <a:endParaRPr lang="en-US" dirty="0"/>
          </a:p>
        </p:txBody>
      </p:sp>
      <p:pic>
        <p:nvPicPr>
          <p:cNvPr id="4" name="Content Placeholder 3" descr="file000606538152.jpg"/>
          <p:cNvPicPr>
            <a:picLocks noChangeAspect="1"/>
          </p:cNvPicPr>
          <p:nvPr/>
        </p:nvPicPr>
        <p:blipFill rotWithShape="1">
          <a:blip r:embed="rId2" cstate="print">
            <a:extLst>
              <a:ext uri="{28A0092B-C50C-407E-A947-70E740481C1C}">
                <a14:useLocalDpi xmlns:a14="http://schemas.microsoft.com/office/drawing/2010/main"/>
              </a:ext>
            </a:extLst>
          </a:blip>
          <a:srcRect l="-109"/>
          <a:stretch/>
        </p:blipFill>
        <p:spPr>
          <a:xfrm>
            <a:off x="0" y="3570101"/>
            <a:ext cx="3014037" cy="2258428"/>
          </a:xfrm>
          <a:prstGeom prst="rect">
            <a:avLst/>
          </a:prstGeom>
        </p:spPr>
      </p:pic>
      <p:pic>
        <p:nvPicPr>
          <p:cNvPr id="5" name="Content Placeholder 5" descr="file000400611737.jpg"/>
          <p:cNvPicPr>
            <a:picLocks noChangeAspect="1"/>
          </p:cNvPicPr>
          <p:nvPr/>
        </p:nvPicPr>
        <p:blipFill rotWithShape="1">
          <a:blip r:embed="rId3" cstate="print">
            <a:extLst>
              <a:ext uri="{28A0092B-C50C-407E-A947-70E740481C1C}">
                <a14:useLocalDpi xmlns:a14="http://schemas.microsoft.com/office/drawing/2010/main"/>
              </a:ext>
            </a:extLst>
          </a:blip>
          <a:srcRect b="-177"/>
          <a:stretch/>
        </p:blipFill>
        <p:spPr>
          <a:xfrm>
            <a:off x="2991022" y="3428922"/>
            <a:ext cx="2970704" cy="2399607"/>
          </a:xfrm>
          <a:prstGeom prst="rect">
            <a:avLst/>
          </a:prstGeom>
        </p:spPr>
      </p:pic>
      <p:pic>
        <p:nvPicPr>
          <p:cNvPr id="6" name="Content Placeholder 7" descr="file00047333601.jpg"/>
          <p:cNvPicPr>
            <a:picLocks noChangeAspect="1"/>
          </p:cNvPicPr>
          <p:nvPr/>
        </p:nvPicPr>
        <p:blipFill rotWithShape="1">
          <a:blip r:embed="rId4" cstate="print">
            <a:extLst>
              <a:ext uri="{28A0092B-C50C-407E-A947-70E740481C1C}">
                <a14:useLocalDpi xmlns:a14="http://schemas.microsoft.com/office/drawing/2010/main"/>
              </a:ext>
            </a:extLst>
          </a:blip>
          <a:srcRect l="-109" r="-479"/>
          <a:stretch/>
        </p:blipFill>
        <p:spPr>
          <a:xfrm>
            <a:off x="5961726" y="3508847"/>
            <a:ext cx="3182273" cy="2319682"/>
          </a:xfrm>
          <a:prstGeom prst="rect">
            <a:avLst/>
          </a:prstGeom>
        </p:spPr>
      </p:pic>
    </p:spTree>
    <p:extLst>
      <p:ext uri="{BB962C8B-B14F-4D97-AF65-F5344CB8AC3E}">
        <p14:creationId xmlns:p14="http://schemas.microsoft.com/office/powerpoint/2010/main" val="422652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3-10-10 at 2.00.44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488" r="550"/>
          <a:stretch/>
        </p:blipFill>
        <p:spPr>
          <a:xfrm>
            <a:off x="451043" y="379847"/>
            <a:ext cx="8259239" cy="5346288"/>
          </a:xfrm>
        </p:spPr>
      </p:pic>
    </p:spTree>
    <p:extLst>
      <p:ext uri="{BB962C8B-B14F-4D97-AF65-F5344CB8AC3E}">
        <p14:creationId xmlns:p14="http://schemas.microsoft.com/office/powerpoint/2010/main" val="358311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797"/>
            <a:ext cx="9144000" cy="1016000"/>
          </a:xfrm>
        </p:spPr>
        <p:txBody>
          <a:bodyPr>
            <a:normAutofit/>
          </a:bodyPr>
          <a:lstStyle/>
          <a:p>
            <a:r>
              <a:rPr lang="en-US" b="1" dirty="0" smtClean="0">
                <a:solidFill>
                  <a:srgbClr val="FFFF00"/>
                </a:solidFill>
                <a:latin typeface="Times New Roman"/>
                <a:cs typeface="Times New Roman"/>
              </a:rPr>
              <a:t> George Santayana played video-games?</a:t>
            </a:r>
            <a:endParaRPr lang="en-US" b="1" dirty="0">
              <a:solidFill>
                <a:srgbClr val="FFFF00"/>
              </a:solidFill>
              <a:latin typeface="Times New Roman"/>
              <a:cs typeface="Times New Roman"/>
            </a:endParaRPr>
          </a:p>
        </p:txBody>
      </p:sp>
      <p:sp>
        <p:nvSpPr>
          <p:cNvPr id="9" name="Content Placeholder 8"/>
          <p:cNvSpPr>
            <a:spLocks noGrp="1"/>
          </p:cNvSpPr>
          <p:nvPr>
            <p:ph sz="quarter" idx="10"/>
          </p:nvPr>
        </p:nvSpPr>
        <p:spPr>
          <a:xfrm>
            <a:off x="66347" y="1048797"/>
            <a:ext cx="9077653" cy="4677337"/>
          </a:xfrm>
        </p:spPr>
        <p:txBody>
          <a:bodyPr/>
          <a:lstStyle/>
          <a:p>
            <a:r>
              <a:rPr lang="en-US" dirty="0" smtClean="0">
                <a:solidFill>
                  <a:schemeClr val="bg1"/>
                </a:solidFill>
                <a:latin typeface="Apple Chancery"/>
                <a:cs typeface="Apple Chancery"/>
              </a:rPr>
              <a:t>“</a:t>
            </a:r>
            <a:r>
              <a:rPr lang="en-US" i="1" dirty="0" smtClean="0">
                <a:solidFill>
                  <a:schemeClr val="bg1"/>
                </a:solidFill>
                <a:latin typeface="Apple Chancery"/>
                <a:cs typeface="Apple Chancery"/>
              </a:rPr>
              <a:t>Those who cannot remember history are doomed to repeat it</a:t>
            </a:r>
            <a:r>
              <a:rPr lang="en-US" dirty="0" smtClean="0">
                <a:solidFill>
                  <a:schemeClr val="bg1"/>
                </a:solidFill>
                <a:latin typeface="Apple Chancery"/>
                <a:cs typeface="Apple Chancery"/>
              </a:rPr>
              <a:t>”</a:t>
            </a:r>
          </a:p>
          <a:p>
            <a:pPr marL="0" indent="0">
              <a:buNone/>
            </a:pPr>
            <a:endParaRPr lang="en-US" dirty="0" smtClean="0">
              <a:solidFill>
                <a:schemeClr val="bg1"/>
              </a:solidFill>
              <a:latin typeface="Apple Chancery"/>
              <a:cs typeface="Apple Chancery"/>
            </a:endParaRPr>
          </a:p>
          <a:p>
            <a:r>
              <a:rPr lang="en-US" dirty="0" smtClean="0">
                <a:solidFill>
                  <a:schemeClr val="bg1"/>
                </a:solidFill>
                <a:latin typeface="+mn-lt"/>
                <a:cs typeface="American Typewriter"/>
              </a:rPr>
              <a:t>So start with the “</a:t>
            </a:r>
            <a:r>
              <a:rPr lang="en-US" b="1" dirty="0" smtClean="0">
                <a:solidFill>
                  <a:schemeClr val="bg1"/>
                </a:solidFill>
                <a:latin typeface="+mn-lt"/>
                <a:cs typeface="American Typewriter"/>
              </a:rPr>
              <a:t>507 patent</a:t>
            </a:r>
            <a:r>
              <a:rPr lang="en-US" dirty="0" smtClean="0">
                <a:solidFill>
                  <a:schemeClr val="bg1"/>
                </a:solidFill>
                <a:latin typeface="+mn-lt"/>
                <a:cs typeface="American Typewriter"/>
              </a:rPr>
              <a:t>”</a:t>
            </a:r>
          </a:p>
          <a:p>
            <a:r>
              <a:rPr lang="en-US" dirty="0" smtClean="0">
                <a:solidFill>
                  <a:schemeClr val="bg1"/>
                </a:solidFill>
                <a:latin typeface="+mn-lt"/>
                <a:cs typeface="American Typewriter"/>
              </a:rPr>
              <a:t>No, not that </a:t>
            </a:r>
            <a:r>
              <a:rPr lang="en-US" b="1" dirty="0" smtClean="0">
                <a:solidFill>
                  <a:schemeClr val="bg1"/>
                </a:solidFill>
                <a:latin typeface="+mn-lt"/>
                <a:cs typeface="Avenir Black Oblique"/>
              </a:rPr>
              <a:t>507</a:t>
            </a:r>
            <a:r>
              <a:rPr lang="en-US" dirty="0" smtClean="0">
                <a:solidFill>
                  <a:schemeClr val="bg1"/>
                </a:solidFill>
                <a:latin typeface="+mn-lt"/>
                <a:cs typeface="American Typewriter"/>
              </a:rPr>
              <a:t>…..</a:t>
            </a:r>
          </a:p>
          <a:p>
            <a:r>
              <a:rPr lang="en-US" dirty="0" smtClean="0">
                <a:solidFill>
                  <a:schemeClr val="bg1"/>
                </a:solidFill>
                <a:latin typeface="+mn-lt"/>
                <a:cs typeface="American Typewriter"/>
              </a:rPr>
              <a:t>…“U.S. Reissue Patent No. 28</a:t>
            </a:r>
            <a:r>
              <a:rPr lang="en-US" b="1" dirty="0" smtClean="0">
                <a:solidFill>
                  <a:srgbClr val="FFFF00"/>
                </a:solidFill>
                <a:latin typeface="+mn-lt"/>
                <a:cs typeface="American Typewriter"/>
              </a:rPr>
              <a:t>507</a:t>
            </a:r>
            <a:r>
              <a:rPr lang="en-US" dirty="0" smtClean="0">
                <a:solidFill>
                  <a:schemeClr val="bg1"/>
                </a:solidFill>
                <a:latin typeface="+mn-lt"/>
                <a:cs typeface="American Typewriter"/>
              </a:rPr>
              <a:t>” </a:t>
            </a:r>
          </a:p>
          <a:p>
            <a:endParaRPr lang="en-US" dirty="0">
              <a:solidFill>
                <a:schemeClr val="bg1"/>
              </a:solidFill>
              <a:latin typeface="+mn-lt"/>
              <a:cs typeface="American Typewriter"/>
            </a:endParaRPr>
          </a:p>
          <a:p>
            <a:r>
              <a:rPr lang="en-US" dirty="0" smtClean="0">
                <a:solidFill>
                  <a:schemeClr val="bg1"/>
                </a:solidFill>
                <a:latin typeface="+mn-lt"/>
                <a:cs typeface="Apple Chancery"/>
              </a:rPr>
              <a:t>Our tale begins with </a:t>
            </a:r>
            <a:r>
              <a:rPr lang="en-US" i="1" u="sng" dirty="0" smtClean="0">
                <a:solidFill>
                  <a:srgbClr val="FFFF00"/>
                </a:solidFill>
                <a:latin typeface="+mn-lt"/>
                <a:cs typeface="American Typewriter"/>
              </a:rPr>
              <a:t>Magnavox</a:t>
            </a:r>
            <a:r>
              <a:rPr lang="en-US" i="1" dirty="0" smtClean="0">
                <a:solidFill>
                  <a:srgbClr val="FFFF00"/>
                </a:solidFill>
                <a:latin typeface="+mn-lt"/>
                <a:cs typeface="American Typewriter"/>
              </a:rPr>
              <a:t> v. </a:t>
            </a:r>
            <a:r>
              <a:rPr lang="en-US" i="1" u="sng" dirty="0" smtClean="0">
                <a:solidFill>
                  <a:srgbClr val="FFFF00"/>
                </a:solidFill>
                <a:latin typeface="+mn-lt"/>
                <a:cs typeface="American Typewriter"/>
              </a:rPr>
              <a:t>Mattel</a:t>
            </a:r>
            <a:r>
              <a:rPr lang="en-US" i="1" dirty="0" smtClean="0">
                <a:solidFill>
                  <a:srgbClr val="FFFF00"/>
                </a:solidFill>
                <a:latin typeface="+mn-lt"/>
                <a:cs typeface="American Typewriter"/>
              </a:rPr>
              <a:t>  </a:t>
            </a:r>
            <a:r>
              <a:rPr lang="en-US" sz="1400" dirty="0" smtClean="0">
                <a:solidFill>
                  <a:schemeClr val="bg1"/>
                </a:solidFill>
                <a:latin typeface="+mn-lt"/>
                <a:cs typeface="American Typewriter"/>
              </a:rPr>
              <a:t>1982 U.S. Dist. LEXIS 13773 (N.D. Ill.)</a:t>
            </a:r>
            <a:endParaRPr lang="en-US" sz="1400" dirty="0">
              <a:solidFill>
                <a:schemeClr val="bg1"/>
              </a:solidFill>
              <a:latin typeface="+mn-lt"/>
              <a:cs typeface="American Typewriter"/>
            </a:endParaRPr>
          </a:p>
        </p:txBody>
      </p:sp>
      <p:pic>
        <p:nvPicPr>
          <p:cNvPr id="11" name="Content Placeholder 3" descr="280px-BMW_507.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38511" y="1865293"/>
            <a:ext cx="2500275" cy="1213092"/>
          </a:xfrm>
          <a:prstGeom prst="rect">
            <a:avLst/>
          </a:prstGeom>
        </p:spPr>
      </p:pic>
      <p:pic>
        <p:nvPicPr>
          <p:cNvPr id="12" name="Content Placeholder 5" descr="800px-Magnavox-Odyssey-Console-Set.png"/>
          <p:cNvPicPr>
            <a:picLocks noChangeAspect="1"/>
          </p:cNvPicPr>
          <p:nvPr/>
        </p:nvPicPr>
        <p:blipFill rotWithShape="1">
          <a:blip r:embed="rId3" cstate="print">
            <a:extLst>
              <a:ext uri="{28A0092B-C50C-407E-A947-70E740481C1C}">
                <a14:useLocalDpi xmlns:a14="http://schemas.microsoft.com/office/drawing/2010/main"/>
              </a:ext>
            </a:extLst>
          </a:blip>
          <a:srcRect t="-848" b="-661"/>
          <a:stretch/>
        </p:blipFill>
        <p:spPr>
          <a:xfrm>
            <a:off x="66347" y="3677187"/>
            <a:ext cx="4949931" cy="2405563"/>
          </a:xfrm>
          <a:prstGeom prst="rect">
            <a:avLst/>
          </a:prstGeom>
        </p:spPr>
      </p:pic>
      <p:pic>
        <p:nvPicPr>
          <p:cNvPr id="13" name="Content Placeholder 7" descr="800px-Intellivision-Console-Set.png"/>
          <p:cNvPicPr>
            <a:picLocks noChangeAspect="1"/>
          </p:cNvPicPr>
          <p:nvPr/>
        </p:nvPicPr>
        <p:blipFill>
          <a:blip r:embed="rId4" cstate="print">
            <a:extLst>
              <a:ext uri="{28A0092B-C50C-407E-A947-70E740481C1C}">
                <a14:useLocalDpi xmlns:a14="http://schemas.microsoft.com/office/drawing/2010/main"/>
              </a:ext>
            </a:extLst>
          </a:blip>
          <a:srcRect t="-573" b="-573"/>
          <a:stretch>
            <a:fillRect/>
          </a:stretch>
        </p:blipFill>
        <p:spPr>
          <a:xfrm>
            <a:off x="4921387" y="3623682"/>
            <a:ext cx="4222613" cy="2215569"/>
          </a:xfrm>
          <a:prstGeom prst="rect">
            <a:avLst/>
          </a:prstGeom>
        </p:spPr>
      </p:pic>
    </p:spTree>
    <p:extLst>
      <p:ext uri="{BB962C8B-B14F-4D97-AF65-F5344CB8AC3E}">
        <p14:creationId xmlns:p14="http://schemas.microsoft.com/office/powerpoint/2010/main" val="44023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2281"/>
            <a:ext cx="8686800" cy="1016000"/>
          </a:xfrm>
        </p:spPr>
        <p:txBody>
          <a:bodyPr>
            <a:normAutofit fontScale="90000"/>
          </a:bodyPr>
          <a:lstStyle/>
          <a:p>
            <a:r>
              <a:rPr lang="en-US" sz="6000" dirty="0" smtClean="0">
                <a:solidFill>
                  <a:srgbClr val="FFFF00"/>
                </a:solidFill>
                <a:latin typeface="Times New Roman"/>
                <a:cs typeface="Times New Roman"/>
              </a:rPr>
              <a:t>The Magnavox “apparatus”…</a:t>
            </a:r>
            <a:endParaRPr lang="en-US" sz="6000" dirty="0">
              <a:solidFill>
                <a:srgbClr val="FFFF00"/>
              </a:solidFill>
              <a:latin typeface="Times New Roman"/>
              <a:cs typeface="Times New Roman"/>
            </a:endParaRPr>
          </a:p>
        </p:txBody>
      </p:sp>
      <p:sp>
        <p:nvSpPr>
          <p:cNvPr id="3" name="Content Placeholder 2"/>
          <p:cNvSpPr>
            <a:spLocks noGrp="1"/>
          </p:cNvSpPr>
          <p:nvPr>
            <p:ph sz="quarter" idx="10"/>
          </p:nvPr>
        </p:nvSpPr>
        <p:spPr/>
        <p:txBody>
          <a:bodyPr>
            <a:normAutofit lnSpcReduction="10000"/>
          </a:bodyPr>
          <a:lstStyle/>
          <a:p>
            <a:pPr marL="0" indent="0">
              <a:buNone/>
            </a:pPr>
            <a:r>
              <a:rPr lang="en-US" dirty="0" smtClean="0">
                <a:solidFill>
                  <a:srgbClr val="FFFFFF"/>
                </a:solidFill>
              </a:rPr>
              <a:t>“</a:t>
            </a:r>
            <a:r>
              <a:rPr lang="en-US" dirty="0">
                <a:solidFill>
                  <a:srgbClr val="FFFFFF"/>
                </a:solidFill>
              </a:rPr>
              <a:t>The apparatus generated a display on the </a:t>
            </a:r>
            <a:r>
              <a:rPr lang="en-US" dirty="0" smtClean="0">
                <a:solidFill>
                  <a:srgbClr val="FFFFFF"/>
                </a:solidFill>
              </a:rPr>
              <a:t>screen </a:t>
            </a:r>
            <a:r>
              <a:rPr lang="en-US" dirty="0">
                <a:solidFill>
                  <a:srgbClr val="FFFFFF"/>
                </a:solidFill>
              </a:rPr>
              <a:t>comprising a television picture including </a:t>
            </a:r>
            <a:r>
              <a:rPr lang="en-US" i="1" dirty="0">
                <a:solidFill>
                  <a:srgbClr val="3366FF"/>
                </a:solidFill>
              </a:rPr>
              <a:t>a symbol on </a:t>
            </a:r>
            <a:r>
              <a:rPr lang="en-US" i="1" dirty="0" smtClean="0">
                <a:solidFill>
                  <a:srgbClr val="3366FF"/>
                </a:solidFill>
              </a:rPr>
              <a:t>the </a:t>
            </a:r>
            <a:r>
              <a:rPr lang="en-US" i="1" dirty="0">
                <a:solidFill>
                  <a:srgbClr val="3366FF"/>
                </a:solidFill>
              </a:rPr>
              <a:t>right side of the screen representing a first player</a:t>
            </a:r>
            <a:r>
              <a:rPr lang="en-US" dirty="0">
                <a:solidFill>
                  <a:srgbClr val="FFFFFF"/>
                </a:solidFill>
              </a:rPr>
              <a:t>, a symbol on the left side of the screen representing a second player, and </a:t>
            </a:r>
            <a:r>
              <a:rPr lang="en-US" i="1" dirty="0">
                <a:solidFill>
                  <a:srgbClr val="3366FF"/>
                </a:solidFill>
              </a:rPr>
              <a:t>a symbol which moved across the screen representing a ball</a:t>
            </a:r>
            <a:r>
              <a:rPr lang="en-US" dirty="0">
                <a:solidFill>
                  <a:srgbClr val="FFFFFF"/>
                </a:solidFill>
              </a:rPr>
              <a:t>. Player controls were provided so that each human </a:t>
            </a:r>
            <a:r>
              <a:rPr lang="en-US" dirty="0">
                <a:solidFill>
                  <a:srgbClr val="FF0000"/>
                </a:solidFill>
              </a:rPr>
              <a:t>player could move his corresponding player symbol on the face of the television screen</a:t>
            </a:r>
            <a:r>
              <a:rPr lang="en-US" dirty="0">
                <a:solidFill>
                  <a:srgbClr val="FFFFFF"/>
                </a:solidFill>
              </a:rPr>
              <a:t>. Each human player manipulated his corresponding player symbol to intercept the path of the ball as it moved across the screen. When the player symbol intercepted the ball symbol, i.e., two symbols appeared to be coincident on the screen, </a:t>
            </a:r>
            <a:r>
              <a:rPr lang="en-US" dirty="0">
                <a:solidFill>
                  <a:srgbClr val="FF0000"/>
                </a:solidFill>
              </a:rPr>
              <a:t>the motion of the ball was changed</a:t>
            </a:r>
            <a:r>
              <a:rPr lang="en-US" dirty="0" smtClean="0"/>
              <a:t>.”</a:t>
            </a:r>
          </a:p>
          <a:p>
            <a:pPr marL="0" indent="0">
              <a:buNone/>
            </a:pPr>
            <a:endParaRPr lang="en-US" dirty="0"/>
          </a:p>
          <a:p>
            <a:pPr marL="0" indent="0">
              <a:buNone/>
            </a:pPr>
            <a:r>
              <a:rPr lang="en-US" sz="2800" b="1" dirty="0" smtClean="0">
                <a:solidFill>
                  <a:schemeClr val="bg1"/>
                </a:solidFill>
              </a:rPr>
              <a:t>Sounds like…??</a:t>
            </a:r>
            <a:endParaRPr lang="en-US" sz="2800" b="1" dirty="0">
              <a:solidFill>
                <a:schemeClr val="bg1"/>
              </a:solidFill>
            </a:endParaRPr>
          </a:p>
        </p:txBody>
      </p:sp>
      <p:pic>
        <p:nvPicPr>
          <p:cNvPr id="4" name="Content Placeholder 3" descr="pong.jpeg"/>
          <p:cNvPicPr>
            <a:picLocks noChangeAspect="1"/>
          </p:cNvPicPr>
          <p:nvPr/>
        </p:nvPicPr>
        <p:blipFill rotWithShape="1">
          <a:blip r:embed="rId2" cstate="print">
            <a:extLst>
              <a:ext uri="{28A0092B-C50C-407E-A947-70E740481C1C}">
                <a14:useLocalDpi xmlns:a14="http://schemas.microsoft.com/office/drawing/2010/main"/>
              </a:ext>
            </a:extLst>
          </a:blip>
          <a:srcRect r="-84"/>
          <a:stretch/>
        </p:blipFill>
        <p:spPr>
          <a:xfrm>
            <a:off x="5132202" y="4627211"/>
            <a:ext cx="2105705" cy="1580410"/>
          </a:xfrm>
          <a:prstGeom prst="rect">
            <a:avLst/>
          </a:prstGeom>
        </p:spPr>
      </p:pic>
    </p:spTree>
    <p:extLst>
      <p:ext uri="{BB962C8B-B14F-4D97-AF65-F5344CB8AC3E}">
        <p14:creationId xmlns:p14="http://schemas.microsoft.com/office/powerpoint/2010/main" val="125821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2746"/>
          </a:xfrm>
        </p:spPr>
        <p:txBody>
          <a:bodyPr>
            <a:normAutofit fontScale="90000"/>
          </a:bodyPr>
          <a:lstStyle/>
          <a:p>
            <a:r>
              <a:rPr lang="en-US" dirty="0" smtClean="0"/>
              <a:t>                  </a:t>
            </a:r>
            <a:r>
              <a:rPr lang="en-US" sz="6000" b="1" dirty="0" smtClean="0">
                <a:solidFill>
                  <a:srgbClr val="FFFF00"/>
                </a:solidFill>
                <a:latin typeface="Times New Roman"/>
                <a:cs typeface="Times New Roman"/>
              </a:rPr>
              <a:t>Chronology</a:t>
            </a:r>
            <a:endParaRPr lang="en-US" sz="6000" b="1" dirty="0">
              <a:solidFill>
                <a:srgbClr val="FFFF00"/>
              </a:solidFill>
              <a:latin typeface="Times New Roman"/>
              <a:cs typeface="Times New Roman"/>
            </a:endParaRPr>
          </a:p>
        </p:txBody>
      </p:sp>
      <p:sp>
        <p:nvSpPr>
          <p:cNvPr id="5" name="Content Placeholder 4"/>
          <p:cNvSpPr>
            <a:spLocks noGrp="1"/>
          </p:cNvSpPr>
          <p:nvPr>
            <p:ph sz="quarter" idx="10"/>
          </p:nvPr>
        </p:nvSpPr>
        <p:spPr>
          <a:xfrm>
            <a:off x="0" y="912747"/>
            <a:ext cx="9144000" cy="5615375"/>
          </a:xfrm>
        </p:spPr>
        <p:txBody>
          <a:bodyPr>
            <a:normAutofit/>
          </a:bodyPr>
          <a:lstStyle/>
          <a:p>
            <a:r>
              <a:rPr lang="en-US" dirty="0" smtClean="0">
                <a:solidFill>
                  <a:schemeClr val="bg1"/>
                </a:solidFill>
              </a:rPr>
              <a:t>1962: </a:t>
            </a:r>
            <a:r>
              <a:rPr lang="en-US" dirty="0" err="1" smtClean="0">
                <a:solidFill>
                  <a:schemeClr val="bg1"/>
                </a:solidFill>
              </a:rPr>
              <a:t>Spacewar</a:t>
            </a:r>
            <a:r>
              <a:rPr lang="en-US" dirty="0" smtClean="0">
                <a:solidFill>
                  <a:schemeClr val="bg1"/>
                </a:solidFill>
              </a:rPr>
              <a:t>! released on DEC PDP-1 mainframe @ MIT</a:t>
            </a:r>
          </a:p>
          <a:p>
            <a:r>
              <a:rPr lang="en-US" dirty="0" smtClean="0">
                <a:solidFill>
                  <a:schemeClr val="bg1"/>
                </a:solidFill>
              </a:rPr>
              <a:t>...’507 from experiments done by </a:t>
            </a:r>
            <a:r>
              <a:rPr lang="en-US" dirty="0" err="1" smtClean="0">
                <a:solidFill>
                  <a:schemeClr val="bg1"/>
                </a:solidFill>
              </a:rPr>
              <a:t>Rusch</a:t>
            </a:r>
            <a:r>
              <a:rPr lang="en-US" dirty="0" smtClean="0">
                <a:solidFill>
                  <a:schemeClr val="bg1"/>
                </a:solidFill>
              </a:rPr>
              <a:t>, employee of Sanders Associates in 1967/68</a:t>
            </a:r>
          </a:p>
          <a:p>
            <a:r>
              <a:rPr lang="en-US" dirty="0" smtClean="0">
                <a:solidFill>
                  <a:schemeClr val="bg1"/>
                </a:solidFill>
              </a:rPr>
              <a:t>1971: Sanders &amp; Magnavox enter into exclusive license</a:t>
            </a:r>
          </a:p>
          <a:p>
            <a:r>
              <a:rPr lang="en-US" dirty="0" smtClean="0">
                <a:solidFill>
                  <a:schemeClr val="bg1"/>
                </a:solidFill>
              </a:rPr>
              <a:t>1972: Magnavox Odyssey introduced </a:t>
            </a:r>
            <a:r>
              <a:rPr lang="en-US" dirty="0">
                <a:solidFill>
                  <a:schemeClr val="bg1"/>
                </a:solidFill>
              </a:rPr>
              <a:t>(</a:t>
            </a:r>
            <a:r>
              <a:rPr lang="en-US" dirty="0" smtClean="0">
                <a:solidFill>
                  <a:schemeClr val="bg1"/>
                </a:solidFill>
              </a:rPr>
              <a:t>analog circuitry)</a:t>
            </a:r>
          </a:p>
          <a:p>
            <a:r>
              <a:rPr lang="en-US" dirty="0" smtClean="0">
                <a:solidFill>
                  <a:schemeClr val="bg1"/>
                </a:solidFill>
              </a:rPr>
              <a:t>1975: Atari introduces Pong game console for home use (analog)</a:t>
            </a:r>
          </a:p>
          <a:p>
            <a:r>
              <a:rPr lang="en-US" dirty="0" smtClean="0">
                <a:solidFill>
                  <a:schemeClr val="bg1"/>
                </a:solidFill>
              </a:rPr>
              <a:t>1976 General Instruments introduces TV game microprocessor (digital circuitry)</a:t>
            </a:r>
          </a:p>
          <a:p>
            <a:r>
              <a:rPr lang="en-US" dirty="0" smtClean="0">
                <a:solidFill>
                  <a:schemeClr val="bg1"/>
                </a:solidFill>
              </a:rPr>
              <a:t>Magnavox sues Atari for patent violation &amp; infringing concept of electronic ping pong (settled by Atari becoming Magnavox exclusive licensee)</a:t>
            </a:r>
          </a:p>
          <a:p>
            <a:r>
              <a:rPr lang="en-US" dirty="0" smtClean="0">
                <a:solidFill>
                  <a:schemeClr val="bg1"/>
                </a:solidFill>
              </a:rPr>
              <a:t>1978 Magnavox Odyssey 2 has a microprocessor (digital)</a:t>
            </a:r>
          </a:p>
          <a:p>
            <a:r>
              <a:rPr lang="en-US" dirty="0" smtClean="0">
                <a:solidFill>
                  <a:schemeClr val="bg1"/>
                </a:solidFill>
              </a:rPr>
              <a:t>1979 Mattel introduces </a:t>
            </a:r>
            <a:r>
              <a:rPr lang="en-US" dirty="0" err="1" smtClean="0">
                <a:solidFill>
                  <a:schemeClr val="bg1"/>
                </a:solidFill>
              </a:rPr>
              <a:t>Intellivision</a:t>
            </a:r>
            <a:r>
              <a:rPr lang="en-US" dirty="0">
                <a:solidFill>
                  <a:schemeClr val="bg1"/>
                </a:solidFill>
              </a:rPr>
              <a:t> </a:t>
            </a:r>
            <a:r>
              <a:rPr lang="en-US" dirty="0" smtClean="0">
                <a:solidFill>
                  <a:schemeClr val="bg1"/>
                </a:solidFill>
              </a:rPr>
              <a:t>with General Instruments microprocessor (digital). Magnavox sues Mattel.</a:t>
            </a:r>
          </a:p>
          <a:p>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7318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485"/>
            <a:ext cx="8229600" cy="817577"/>
          </a:xfrm>
        </p:spPr>
        <p:txBody>
          <a:bodyPr>
            <a:normAutofit fontScale="90000"/>
          </a:bodyPr>
          <a:lstStyle/>
          <a:p>
            <a:r>
              <a:rPr lang="en-US" sz="6600" b="1" dirty="0" smtClean="0">
                <a:solidFill>
                  <a:srgbClr val="FFFF00"/>
                </a:solidFill>
                <a:latin typeface="Times New Roman"/>
                <a:cs typeface="Times New Roman"/>
              </a:rPr>
              <a:t>Court decided…</a:t>
            </a:r>
            <a:endParaRPr lang="en-US" sz="66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691542"/>
            <a:ext cx="9144000" cy="4380205"/>
          </a:xfrm>
        </p:spPr>
        <p:txBody>
          <a:bodyPr>
            <a:normAutofit/>
          </a:bodyPr>
          <a:lstStyle/>
          <a:p>
            <a:pPr marL="0" indent="0">
              <a:buNone/>
            </a:pPr>
            <a:r>
              <a:rPr lang="en-US" sz="3600" dirty="0" smtClean="0">
                <a:solidFill>
                  <a:schemeClr val="accent4">
                    <a:lumMod val="40000"/>
                    <a:lumOff val="60000"/>
                  </a:schemeClr>
                </a:solidFill>
                <a:latin typeface="+mn-lt"/>
              </a:rPr>
              <a:t>* No distinction between analog and digital:</a:t>
            </a:r>
            <a:r>
              <a:rPr lang="en-US" sz="3600" dirty="0" smtClean="0">
                <a:solidFill>
                  <a:srgbClr val="FFFFFF"/>
                </a:solidFill>
                <a:latin typeface="+mn-lt"/>
              </a:rPr>
              <a:t> </a:t>
            </a:r>
          </a:p>
          <a:p>
            <a:pPr marL="0" indent="0">
              <a:buNone/>
            </a:pPr>
            <a:r>
              <a:rPr lang="en-US" sz="3600" i="1" dirty="0" smtClean="0">
                <a:solidFill>
                  <a:srgbClr val="FFFFFF"/>
                </a:solidFill>
                <a:latin typeface="+mn-lt"/>
              </a:rPr>
              <a:t>“I regard analog and digital circuitry as</a:t>
            </a:r>
            <a:r>
              <a:rPr lang="en-US" sz="3600" i="1" dirty="0" smtClean="0">
                <a:latin typeface="+mn-lt"/>
              </a:rPr>
              <a:t> </a:t>
            </a:r>
            <a:r>
              <a:rPr lang="en-US" sz="3600" i="1" dirty="0" smtClean="0">
                <a:solidFill>
                  <a:srgbClr val="558ED5"/>
                </a:solidFill>
                <a:latin typeface="+mn-lt"/>
              </a:rPr>
              <a:t>two means which are interchangeable</a:t>
            </a:r>
            <a:r>
              <a:rPr lang="en-US" sz="3600" i="1" dirty="0" smtClean="0">
                <a:solidFill>
                  <a:srgbClr val="3366FF"/>
                </a:solidFill>
                <a:latin typeface="+mn-lt"/>
              </a:rPr>
              <a:t> </a:t>
            </a:r>
            <a:r>
              <a:rPr lang="en-US" sz="3600" i="1" dirty="0" smtClean="0">
                <a:solidFill>
                  <a:srgbClr val="FFFFFF"/>
                </a:solidFill>
                <a:latin typeface="+mn-lt"/>
              </a:rPr>
              <a:t>largely, which are equivalent, and which are, therefore, essentially the same means for achieving substantially the same results in substantially the same way.”</a:t>
            </a:r>
          </a:p>
          <a:p>
            <a:pPr marL="0" indent="0">
              <a:buNone/>
            </a:pPr>
            <a:r>
              <a:rPr lang="en-US" sz="4000" dirty="0" smtClean="0">
                <a:solidFill>
                  <a:srgbClr val="FFFF00"/>
                </a:solidFill>
                <a:latin typeface="+mn-lt"/>
              </a:rPr>
              <a:t>So far, so good…</a:t>
            </a:r>
          </a:p>
        </p:txBody>
      </p:sp>
      <p:pic>
        <p:nvPicPr>
          <p:cNvPr id="4" name="Content Placeholder 3" descr="220px-PDP-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0444" y="88485"/>
            <a:ext cx="1964384" cy="1603058"/>
          </a:xfrm>
          <a:prstGeom prst="rect">
            <a:avLst/>
          </a:prstGeom>
        </p:spPr>
      </p:pic>
    </p:spTree>
    <p:extLst>
      <p:ext uri="{BB962C8B-B14F-4D97-AF65-F5344CB8AC3E}">
        <p14:creationId xmlns:p14="http://schemas.microsoft.com/office/powerpoint/2010/main" val="367974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838"/>
            <a:ext cx="8229600" cy="1016000"/>
          </a:xfrm>
        </p:spPr>
        <p:txBody>
          <a:bodyPr/>
          <a:lstStyle/>
          <a:p>
            <a:r>
              <a:rPr lang="en-US" b="1" dirty="0" smtClean="0">
                <a:solidFill>
                  <a:srgbClr val="FFFF00"/>
                </a:solidFill>
                <a:latin typeface="Times New Roman"/>
                <a:cs typeface="Times New Roman"/>
              </a:rPr>
              <a:t>       But…OOPS!</a:t>
            </a:r>
            <a:endParaRPr lang="en-US" b="1" dirty="0">
              <a:solidFill>
                <a:srgbClr val="FFFF00"/>
              </a:solidFill>
              <a:latin typeface="Times New Roman"/>
              <a:cs typeface="Times New Roman"/>
            </a:endParaRPr>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t="-1" r="-473"/>
          <a:stretch/>
        </p:blipFill>
        <p:spPr>
          <a:xfrm>
            <a:off x="1430290" y="1045838"/>
            <a:ext cx="6572851" cy="4901125"/>
          </a:xfrm>
        </p:spPr>
      </p:pic>
    </p:spTree>
    <p:extLst>
      <p:ext uri="{BB962C8B-B14F-4D97-AF65-F5344CB8AC3E}">
        <p14:creationId xmlns:p14="http://schemas.microsoft.com/office/powerpoint/2010/main" val="171527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sz="4400" b="1" dirty="0" smtClean="0">
                <a:solidFill>
                  <a:srgbClr val="FFFF00"/>
                </a:solidFill>
                <a:latin typeface="Times New Roman"/>
                <a:cs typeface="Times New Roman"/>
              </a:rPr>
              <a:t> Computer Game/TV Console </a:t>
            </a:r>
            <a:r>
              <a:rPr lang="en-US" sz="4400" b="1" dirty="0" smtClean="0">
                <a:solidFill>
                  <a:srgbClr val="FF0000"/>
                </a:solidFill>
                <a:latin typeface="Times New Roman"/>
                <a:cs typeface="Times New Roman"/>
              </a:rPr>
              <a:t>Divide</a:t>
            </a:r>
            <a:endParaRPr lang="en-US" sz="4400" b="1" dirty="0">
              <a:solidFill>
                <a:srgbClr val="FF0000"/>
              </a:solidFill>
              <a:latin typeface="Times New Roman"/>
              <a:cs typeface="Times New Roman"/>
            </a:endParaRPr>
          </a:p>
        </p:txBody>
      </p:sp>
      <p:sp>
        <p:nvSpPr>
          <p:cNvPr id="3" name="Content Placeholder 2"/>
          <p:cNvSpPr>
            <a:spLocks noGrp="1"/>
          </p:cNvSpPr>
          <p:nvPr>
            <p:ph sz="quarter" idx="10"/>
          </p:nvPr>
        </p:nvSpPr>
        <p:spPr/>
        <p:txBody>
          <a:bodyPr/>
          <a:lstStyle/>
          <a:p>
            <a:pPr marL="0" indent="0">
              <a:buNone/>
            </a:pPr>
            <a:r>
              <a:rPr lang="en-US" dirty="0">
                <a:solidFill>
                  <a:srgbClr val="FFFFFF"/>
                </a:solidFill>
              </a:rPr>
              <a:t>* Mattel argued its console was not based on ’507 but on computer prior art, Space War!</a:t>
            </a:r>
          </a:p>
          <a:p>
            <a:pPr marL="0" indent="0">
              <a:buNone/>
            </a:pPr>
            <a:r>
              <a:rPr lang="en-US" dirty="0">
                <a:solidFill>
                  <a:srgbClr val="FFFFFF"/>
                </a:solidFill>
              </a:rPr>
              <a:t>* Court noted PDP-1 was 6’ tall by 7’ wide, &amp; cost approximately $120K. Court found for Magnavox: </a:t>
            </a:r>
            <a:r>
              <a:rPr lang="en-US" i="1" dirty="0">
                <a:solidFill>
                  <a:srgbClr val="FFFFFF"/>
                </a:solidFill>
              </a:rPr>
              <a:t>“…it is clear from the evidence that </a:t>
            </a:r>
            <a:r>
              <a:rPr lang="en-US" i="1" dirty="0">
                <a:solidFill>
                  <a:schemeClr val="tx2">
                    <a:lumMod val="60000"/>
                    <a:lumOff val="40000"/>
                  </a:schemeClr>
                </a:solidFill>
              </a:rPr>
              <a:t>Mattel did not in fact follow the prior art but, instead, followed developments in the television game industry</a:t>
            </a:r>
            <a:r>
              <a:rPr lang="en-US" i="1" dirty="0">
                <a:solidFill>
                  <a:schemeClr val="bg1"/>
                </a:solidFill>
              </a:rPr>
              <a:t>, an industry which was created because of the work done at Sanders in developing the first television games and an industry which expanded and developed and become economically viable largely because of television games which followed the teachings of the ’507 Patent.”</a:t>
            </a:r>
            <a:r>
              <a:rPr lang="en-US" i="1" dirty="0"/>
              <a:t> </a:t>
            </a:r>
          </a:p>
          <a:p>
            <a:endParaRPr lang="en-US" b="1" dirty="0">
              <a:solidFill>
                <a:srgbClr val="FF0000"/>
              </a:solidFill>
            </a:endParaRPr>
          </a:p>
          <a:p>
            <a:endParaRPr lang="en-US" dirty="0"/>
          </a:p>
        </p:txBody>
      </p:sp>
    </p:spTree>
    <p:extLst>
      <p:ext uri="{BB962C8B-B14F-4D97-AF65-F5344CB8AC3E}">
        <p14:creationId xmlns:p14="http://schemas.microsoft.com/office/powerpoint/2010/main" val="47142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8801"/>
            <a:ext cx="9144000" cy="1016000"/>
          </a:xfrm>
        </p:spPr>
        <p:txBody>
          <a:bodyPr>
            <a:normAutofit/>
          </a:bodyPr>
          <a:lstStyle/>
          <a:p>
            <a:r>
              <a:rPr lang="en-US" b="1" dirty="0" smtClean="0"/>
              <a:t>   </a:t>
            </a:r>
            <a:r>
              <a:rPr lang="en-US" sz="4800" b="1" dirty="0" smtClean="0">
                <a:solidFill>
                  <a:srgbClr val="FFFF00"/>
                </a:solidFill>
                <a:latin typeface="Times New Roman"/>
                <a:cs typeface="Times New Roman"/>
              </a:rPr>
              <a:t>Why is this</a:t>
            </a:r>
            <a:r>
              <a:rPr lang="en-US" sz="4800" b="1" dirty="0">
                <a:solidFill>
                  <a:srgbClr val="FFFF00"/>
                </a:solidFill>
                <a:latin typeface="Times New Roman"/>
                <a:cs typeface="Times New Roman"/>
              </a:rPr>
              <a:t> </a:t>
            </a:r>
            <a:r>
              <a:rPr lang="en-US" sz="4800" b="1" dirty="0" smtClean="0">
                <a:solidFill>
                  <a:srgbClr val="FFFF00"/>
                </a:solidFill>
                <a:latin typeface="Times New Roman"/>
                <a:cs typeface="Times New Roman"/>
              </a:rPr>
              <a:t>a problem? </a:t>
            </a:r>
            <a:endParaRPr lang="en-US" sz="48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064801"/>
            <a:ext cx="9144000" cy="5106159"/>
          </a:xfrm>
        </p:spPr>
        <p:txBody>
          <a:bodyPr>
            <a:normAutofit fontScale="40000" lnSpcReduction="20000"/>
          </a:bodyPr>
          <a:lstStyle/>
          <a:p>
            <a:pPr marL="0" indent="0">
              <a:buNone/>
            </a:pPr>
            <a:r>
              <a:rPr lang="en-US" sz="5900" b="1" dirty="0" smtClean="0">
                <a:solidFill>
                  <a:srgbClr val="FF0000"/>
                </a:solidFill>
                <a:latin typeface="+mn-lt"/>
              </a:rPr>
              <a:t>     Consequences of legal </a:t>
            </a:r>
            <a:r>
              <a:rPr lang="en-US" sz="5900" b="1" dirty="0">
                <a:solidFill>
                  <a:srgbClr val="FF0000"/>
                </a:solidFill>
                <a:latin typeface="+mn-lt"/>
              </a:rPr>
              <a:t>bifurcation of </a:t>
            </a:r>
          </a:p>
          <a:p>
            <a:pPr marL="0" indent="0">
              <a:buNone/>
            </a:pPr>
            <a:r>
              <a:rPr lang="en-US" sz="5900" b="1" dirty="0" smtClean="0">
                <a:solidFill>
                  <a:srgbClr val="FF0000"/>
                </a:solidFill>
                <a:latin typeface="+mn-lt"/>
              </a:rPr>
              <a:t>     Computer Games &amp; Console Games</a:t>
            </a:r>
          </a:p>
          <a:p>
            <a:pPr marL="0" indent="0">
              <a:buNone/>
            </a:pPr>
            <a:endParaRPr lang="en-US" sz="5900" b="1" dirty="0">
              <a:solidFill>
                <a:srgbClr val="FF0000"/>
              </a:solidFill>
              <a:latin typeface="+mn-lt"/>
            </a:endParaRPr>
          </a:p>
          <a:p>
            <a:pPr marL="0" indent="0">
              <a:buNone/>
            </a:pPr>
            <a:r>
              <a:rPr lang="en-US" sz="5900" b="1" i="1" dirty="0" smtClean="0">
                <a:solidFill>
                  <a:schemeClr val="tx1"/>
                </a:solidFill>
                <a:latin typeface="+mn-lt"/>
                <a:cs typeface="Apple Chancery"/>
              </a:rPr>
              <a:t>    </a:t>
            </a:r>
            <a:r>
              <a:rPr lang="en-US" sz="5900" b="1" i="1" dirty="0" smtClean="0">
                <a:solidFill>
                  <a:srgbClr val="FFFFFF"/>
                </a:solidFill>
                <a:latin typeface="Apple Chancery"/>
                <a:cs typeface="Apple Chancery"/>
              </a:rPr>
              <a:t>“</a:t>
            </a:r>
            <a:r>
              <a:rPr lang="en-US" sz="5900" b="1" i="1" dirty="0">
                <a:solidFill>
                  <a:srgbClr val="FFFFFF"/>
                </a:solidFill>
                <a:latin typeface="Apple Chancery"/>
                <a:cs typeface="Apple Chancery"/>
              </a:rPr>
              <a:t>Those who cannot remember history </a:t>
            </a:r>
            <a:r>
              <a:rPr lang="en-US" sz="5900" b="1" i="1" dirty="0" smtClean="0">
                <a:solidFill>
                  <a:srgbClr val="FFFFFF"/>
                </a:solidFill>
                <a:latin typeface="Apple Chancery"/>
                <a:cs typeface="Apple Chancery"/>
              </a:rPr>
              <a:t> </a:t>
            </a:r>
          </a:p>
          <a:p>
            <a:pPr marL="0" indent="0">
              <a:buNone/>
            </a:pPr>
            <a:r>
              <a:rPr lang="en-US" sz="5900" b="1" i="1" dirty="0">
                <a:solidFill>
                  <a:srgbClr val="FFFFFF"/>
                </a:solidFill>
                <a:latin typeface="Apple Chancery"/>
                <a:cs typeface="Apple Chancery"/>
              </a:rPr>
              <a:t> </a:t>
            </a:r>
            <a:r>
              <a:rPr lang="en-US" sz="5900" b="1" i="1" dirty="0" smtClean="0">
                <a:solidFill>
                  <a:srgbClr val="FFFFFF"/>
                </a:solidFill>
                <a:latin typeface="Apple Chancery"/>
                <a:cs typeface="Apple Chancery"/>
              </a:rPr>
              <a:t>                are </a:t>
            </a:r>
            <a:r>
              <a:rPr lang="en-US" sz="5900" b="1" i="1" dirty="0">
                <a:solidFill>
                  <a:srgbClr val="FFFF00"/>
                </a:solidFill>
                <a:latin typeface="Apple Chancery"/>
                <a:cs typeface="Apple Chancery"/>
              </a:rPr>
              <a:t>doomed </a:t>
            </a:r>
            <a:r>
              <a:rPr lang="en-US" sz="5900" b="1" i="1" dirty="0">
                <a:solidFill>
                  <a:srgbClr val="FFFFFF"/>
                </a:solidFill>
                <a:latin typeface="Apple Chancery"/>
                <a:cs typeface="Apple Chancery"/>
              </a:rPr>
              <a:t>to repeat </a:t>
            </a:r>
            <a:r>
              <a:rPr lang="en-US" sz="5900" b="1" i="1" dirty="0" smtClean="0">
                <a:solidFill>
                  <a:srgbClr val="FFFFFF"/>
                </a:solidFill>
                <a:latin typeface="Apple Chancery"/>
                <a:cs typeface="Apple Chancery"/>
              </a:rPr>
              <a:t>it”</a:t>
            </a:r>
          </a:p>
          <a:p>
            <a:pPr marL="0" indent="0">
              <a:buNone/>
            </a:pPr>
            <a:endParaRPr lang="en-US" sz="5900" b="1" dirty="0">
              <a:solidFill>
                <a:srgbClr val="008000"/>
              </a:solidFill>
              <a:latin typeface="+mn-lt"/>
            </a:endParaRPr>
          </a:p>
          <a:p>
            <a:pPr marL="0" indent="0">
              <a:buNone/>
            </a:pPr>
            <a:r>
              <a:rPr lang="en-US" sz="5900" b="1" dirty="0" smtClean="0">
                <a:solidFill>
                  <a:srgbClr val="008000"/>
                </a:solidFill>
                <a:latin typeface="+mn-lt"/>
              </a:rPr>
              <a:t> Console/TV </a:t>
            </a:r>
            <a:r>
              <a:rPr lang="en-US" sz="5900" dirty="0" smtClean="0">
                <a:solidFill>
                  <a:srgbClr val="000000"/>
                </a:solidFill>
                <a:latin typeface="+mn-lt"/>
              </a:rPr>
              <a:t>v. </a:t>
            </a:r>
            <a:r>
              <a:rPr lang="en-US" sz="5900" b="1" dirty="0" smtClean="0">
                <a:solidFill>
                  <a:srgbClr val="0000FF"/>
                </a:solidFill>
                <a:latin typeface="+mn-lt"/>
              </a:rPr>
              <a:t>Computer</a:t>
            </a:r>
            <a:r>
              <a:rPr lang="en-US" sz="5900" dirty="0" smtClean="0">
                <a:solidFill>
                  <a:srgbClr val="000000"/>
                </a:solidFill>
                <a:latin typeface="+mn-lt"/>
              </a:rPr>
              <a:t> v. </a:t>
            </a:r>
            <a:r>
              <a:rPr lang="en-US" sz="5900" b="1" dirty="0" smtClean="0">
                <a:solidFill>
                  <a:srgbClr val="FF0000"/>
                </a:solidFill>
                <a:latin typeface="+mn-lt"/>
              </a:rPr>
              <a:t>Telephone/Mobile </a:t>
            </a:r>
          </a:p>
          <a:p>
            <a:pPr marL="0" indent="0">
              <a:buNone/>
            </a:pPr>
            <a:endParaRPr lang="en-US" sz="5900" b="1" dirty="0" smtClean="0">
              <a:solidFill>
                <a:srgbClr val="FF0000"/>
              </a:solidFill>
              <a:latin typeface="+mn-lt"/>
            </a:endParaRPr>
          </a:p>
          <a:p>
            <a:pPr marL="0" indent="0">
              <a:buNone/>
            </a:pPr>
            <a:r>
              <a:rPr lang="en-US" sz="5900" dirty="0" smtClean="0">
                <a:latin typeface="+mn-lt"/>
              </a:rPr>
              <a:t>                        </a:t>
            </a:r>
            <a:endParaRPr lang="en-US" sz="5900" b="1" dirty="0" smtClean="0">
              <a:solidFill>
                <a:srgbClr val="000000"/>
              </a:solidFill>
              <a:latin typeface="+mn-lt"/>
            </a:endParaRPr>
          </a:p>
          <a:p>
            <a:pPr marL="0" indent="0">
              <a:buNone/>
            </a:pPr>
            <a:r>
              <a:rPr lang="en-US" sz="5900" b="1" dirty="0" smtClean="0">
                <a:solidFill>
                  <a:srgbClr val="FFFF00"/>
                </a:solidFill>
                <a:latin typeface="+mn-lt"/>
              </a:rPr>
              <a:t>Broadcasting Act: </a:t>
            </a:r>
            <a:r>
              <a:rPr lang="en-US" sz="5900" dirty="0" smtClean="0">
                <a:solidFill>
                  <a:schemeClr val="bg1"/>
                </a:solidFill>
                <a:latin typeface="+mn-lt"/>
              </a:rPr>
              <a:t>“</a:t>
            </a:r>
            <a:r>
              <a:rPr lang="en-US" sz="5900" dirty="0">
                <a:solidFill>
                  <a:schemeClr val="bg1"/>
                </a:solidFill>
                <a:latin typeface="+mn-lt"/>
              </a:rPr>
              <a:t>broadcasting” means any </a:t>
            </a:r>
          </a:p>
          <a:p>
            <a:pPr marL="0" indent="0">
              <a:buNone/>
            </a:pPr>
            <a:r>
              <a:rPr lang="en-US" sz="5900" dirty="0" smtClean="0">
                <a:solidFill>
                  <a:schemeClr val="bg1"/>
                </a:solidFill>
                <a:latin typeface="+mn-lt"/>
              </a:rPr>
              <a:t>transmission </a:t>
            </a:r>
            <a:r>
              <a:rPr lang="en-US" sz="5900" dirty="0">
                <a:solidFill>
                  <a:schemeClr val="bg1"/>
                </a:solidFill>
                <a:latin typeface="+mn-lt"/>
              </a:rPr>
              <a:t>of programs</a:t>
            </a:r>
            <a:r>
              <a:rPr lang="en-US" sz="5900" dirty="0" smtClean="0">
                <a:solidFill>
                  <a:schemeClr val="bg1"/>
                </a:solidFill>
                <a:latin typeface="+mn-lt"/>
              </a:rPr>
              <a:t>…by </a:t>
            </a:r>
            <a:r>
              <a:rPr lang="en-US" sz="5900" dirty="0">
                <a:solidFill>
                  <a:schemeClr val="bg1"/>
                </a:solidFill>
                <a:latin typeface="+mn-lt"/>
              </a:rPr>
              <a:t>…means of telecommunication for </a:t>
            </a:r>
            <a:endParaRPr lang="en-US" sz="5900" dirty="0" smtClean="0">
              <a:solidFill>
                <a:schemeClr val="bg1"/>
              </a:solidFill>
              <a:latin typeface="+mn-lt"/>
            </a:endParaRPr>
          </a:p>
          <a:p>
            <a:pPr marL="0" indent="0">
              <a:buNone/>
            </a:pPr>
            <a:r>
              <a:rPr lang="en-US" sz="5900" dirty="0" smtClean="0">
                <a:solidFill>
                  <a:schemeClr val="bg1"/>
                </a:solidFill>
                <a:latin typeface="+mn-lt"/>
              </a:rPr>
              <a:t>reception </a:t>
            </a:r>
            <a:r>
              <a:rPr lang="en-US" sz="5900" dirty="0">
                <a:solidFill>
                  <a:schemeClr val="bg1"/>
                </a:solidFill>
                <a:latin typeface="+mn-lt"/>
              </a:rPr>
              <a:t>by the public by means </a:t>
            </a:r>
            <a:r>
              <a:rPr lang="en-US" sz="5900" dirty="0" smtClean="0">
                <a:solidFill>
                  <a:schemeClr val="bg1"/>
                </a:solidFill>
                <a:latin typeface="+mn-lt"/>
              </a:rPr>
              <a:t>of </a:t>
            </a:r>
            <a:r>
              <a:rPr lang="en-US" sz="5900" dirty="0">
                <a:solidFill>
                  <a:schemeClr val="bg1"/>
                </a:solidFill>
                <a:latin typeface="+mn-lt"/>
              </a:rPr>
              <a:t>broadcasting receiving </a:t>
            </a:r>
            <a:endParaRPr lang="en-US" sz="5900" dirty="0" smtClean="0">
              <a:solidFill>
                <a:schemeClr val="bg1"/>
              </a:solidFill>
              <a:latin typeface="+mn-lt"/>
            </a:endParaRPr>
          </a:p>
          <a:p>
            <a:pPr marL="0" indent="0">
              <a:buNone/>
            </a:pPr>
            <a:r>
              <a:rPr lang="en-US" sz="5900" dirty="0" smtClean="0">
                <a:solidFill>
                  <a:schemeClr val="bg1"/>
                </a:solidFill>
                <a:latin typeface="+mn-lt"/>
              </a:rPr>
              <a:t>apparatus…“</a:t>
            </a:r>
            <a:r>
              <a:rPr lang="en-US" sz="5900" dirty="0">
                <a:solidFill>
                  <a:schemeClr val="bg1"/>
                </a:solidFill>
                <a:latin typeface="+mn-lt"/>
              </a:rPr>
              <a:t>program” means sounds or visual </a:t>
            </a:r>
            <a:r>
              <a:rPr lang="en-US" sz="5900" dirty="0" smtClean="0">
                <a:solidFill>
                  <a:schemeClr val="bg1"/>
                </a:solidFill>
                <a:latin typeface="+mn-lt"/>
              </a:rPr>
              <a:t>images</a:t>
            </a:r>
            <a:r>
              <a:rPr lang="en-US" sz="5900" dirty="0">
                <a:solidFill>
                  <a:schemeClr val="bg1"/>
                </a:solidFill>
                <a:latin typeface="+mn-lt"/>
              </a:rPr>
              <a:t>…intended </a:t>
            </a:r>
            <a:endParaRPr lang="en-US" sz="5900" dirty="0" smtClean="0">
              <a:solidFill>
                <a:schemeClr val="bg1"/>
              </a:solidFill>
              <a:latin typeface="+mn-lt"/>
            </a:endParaRPr>
          </a:p>
          <a:p>
            <a:pPr marL="0" indent="0">
              <a:buNone/>
            </a:pPr>
            <a:r>
              <a:rPr lang="en-US" sz="5900" dirty="0" smtClean="0">
                <a:solidFill>
                  <a:schemeClr val="bg1"/>
                </a:solidFill>
                <a:latin typeface="+mn-lt"/>
              </a:rPr>
              <a:t>to </a:t>
            </a:r>
            <a:r>
              <a:rPr lang="en-US" sz="5900" dirty="0">
                <a:solidFill>
                  <a:schemeClr val="bg1"/>
                </a:solidFill>
                <a:latin typeface="+mn-lt"/>
              </a:rPr>
              <a:t>inform, enlighten or entertain</a:t>
            </a:r>
            <a:r>
              <a:rPr lang="en-US" sz="5900" dirty="0" smtClean="0">
                <a:solidFill>
                  <a:schemeClr val="bg1"/>
                </a:solidFill>
                <a:latin typeface="+mn-lt"/>
              </a:rPr>
              <a:t>…”</a:t>
            </a:r>
          </a:p>
          <a:p>
            <a:pPr marL="0" indent="0">
              <a:buNone/>
            </a:pPr>
            <a:endParaRPr lang="en-US" sz="2000" dirty="0" smtClean="0"/>
          </a:p>
          <a:p>
            <a:pPr marL="0" indent="0">
              <a:buNone/>
            </a:pPr>
            <a:r>
              <a:rPr lang="en-US" sz="2000" b="1" dirty="0" smtClean="0">
                <a:solidFill>
                  <a:srgbClr val="000000"/>
                </a:solidFill>
              </a:rPr>
              <a:t>                                   </a:t>
            </a:r>
            <a:endParaRPr lang="en-US" sz="2000" dirty="0"/>
          </a:p>
          <a:p>
            <a:endParaRPr lang="en-US" dirty="0" smtClean="0"/>
          </a:p>
          <a:p>
            <a:pPr marL="0" indent="0">
              <a:buNone/>
            </a:pPr>
            <a:endParaRPr lang="en-US" dirty="0" smtClean="0"/>
          </a:p>
        </p:txBody>
      </p:sp>
    </p:spTree>
    <p:extLst>
      <p:ext uri="{BB962C8B-B14F-4D97-AF65-F5344CB8AC3E}">
        <p14:creationId xmlns:p14="http://schemas.microsoft.com/office/powerpoint/2010/main" val="183739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747"/>
            <a:ext cx="9144000" cy="1016000"/>
          </a:xfrm>
        </p:spPr>
        <p:txBody>
          <a:bodyPr>
            <a:normAutofit fontScale="90000"/>
          </a:bodyPr>
          <a:lstStyle/>
          <a:p>
            <a:r>
              <a:rPr lang="en-US" sz="6000" b="1" dirty="0" smtClean="0">
                <a:solidFill>
                  <a:srgbClr val="FFFF00"/>
                </a:solidFill>
                <a:latin typeface="Times New Roman"/>
                <a:cs typeface="Times New Roman"/>
              </a:rPr>
              <a:t>  </a:t>
            </a:r>
            <a:r>
              <a:rPr lang="en-US" sz="6000" b="1" dirty="0">
                <a:solidFill>
                  <a:srgbClr val="FFFF00"/>
                </a:solidFill>
              </a:rPr>
              <a:t> </a:t>
            </a:r>
            <a:r>
              <a:rPr lang="en-US" sz="5300" b="1" dirty="0" smtClean="0">
                <a:solidFill>
                  <a:srgbClr val="FFFF00"/>
                </a:solidFill>
                <a:latin typeface="Times New Roman"/>
                <a:cs typeface="Times New Roman"/>
              </a:rPr>
              <a:t>An example</a:t>
            </a:r>
            <a:r>
              <a:rPr lang="en-US" sz="5300" b="1" dirty="0" smtClean="0">
                <a:solidFill>
                  <a:srgbClr val="FFFF00"/>
                </a:solidFill>
                <a:latin typeface="Times New Roman"/>
                <a:cs typeface="Times New Roman"/>
              </a:rPr>
              <a:t>…</a:t>
            </a:r>
            <a:r>
              <a:rPr lang="en-US" sz="5300" b="1" dirty="0" smtClean="0">
                <a:solidFill>
                  <a:srgbClr val="FFFF00"/>
                </a:solidFill>
                <a:latin typeface="Times New Roman"/>
                <a:cs typeface="Times New Roman"/>
              </a:rPr>
              <a:t>what </a:t>
            </a:r>
            <a:r>
              <a:rPr lang="en-US" sz="5300" b="1" dirty="0" smtClean="0">
                <a:solidFill>
                  <a:srgbClr val="FFFF00"/>
                </a:solidFill>
                <a:latin typeface="Times New Roman"/>
                <a:cs typeface="Times New Roman"/>
              </a:rPr>
              <a:t>is</a:t>
            </a:r>
            <a:r>
              <a:rPr lang="en-US" sz="5300" b="1" dirty="0">
                <a:solidFill>
                  <a:srgbClr val="FFFF00"/>
                </a:solidFill>
                <a:latin typeface="Times New Roman"/>
                <a:cs typeface="Times New Roman"/>
              </a:rPr>
              <a:t> </a:t>
            </a:r>
            <a:r>
              <a:rPr lang="en-US" sz="5300" b="1" dirty="0" smtClean="0">
                <a:solidFill>
                  <a:srgbClr val="FFFF00"/>
                </a:solidFill>
                <a:latin typeface="Times New Roman"/>
                <a:cs typeface="Times New Roman"/>
              </a:rPr>
              <a:t>W.O.W</a:t>
            </a:r>
            <a:r>
              <a:rPr lang="en-US" sz="5300" b="1" dirty="0" smtClean="0">
                <a:solidFill>
                  <a:srgbClr val="FFFF00"/>
                </a:solidFill>
                <a:latin typeface="Times New Roman"/>
                <a:cs typeface="Times New Roman"/>
              </a:rPr>
              <a:t>.?</a:t>
            </a:r>
            <a:endParaRPr lang="en-US" sz="53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047747"/>
            <a:ext cx="8229600" cy="5212055"/>
          </a:xfrm>
        </p:spPr>
        <p:txBody>
          <a:bodyPr>
            <a:normAutofit/>
          </a:bodyPr>
          <a:lstStyle/>
          <a:p>
            <a:r>
              <a:rPr lang="en-US" b="1" dirty="0">
                <a:solidFill>
                  <a:srgbClr val="FF0000"/>
                </a:solidFill>
                <a:latin typeface="+mn-lt"/>
              </a:rPr>
              <a:t>Is “it” Broadcasting</a:t>
            </a:r>
            <a:r>
              <a:rPr lang="en-US" b="1" dirty="0" smtClean="0">
                <a:solidFill>
                  <a:srgbClr val="FF0000"/>
                </a:solidFill>
                <a:latin typeface="+mn-lt"/>
              </a:rPr>
              <a:t>?</a:t>
            </a:r>
          </a:p>
          <a:p>
            <a:r>
              <a:rPr lang="en-US" dirty="0">
                <a:solidFill>
                  <a:srgbClr val="FFFFFF"/>
                </a:solidFill>
                <a:latin typeface="+mn-lt"/>
              </a:rPr>
              <a:t>International issue</a:t>
            </a:r>
          </a:p>
          <a:p>
            <a:r>
              <a:rPr lang="en-US" dirty="0">
                <a:solidFill>
                  <a:srgbClr val="FFFFFF"/>
                </a:solidFill>
                <a:latin typeface="+mn-lt"/>
              </a:rPr>
              <a:t>Gatekeeper political/legal reality</a:t>
            </a:r>
          </a:p>
          <a:p>
            <a:r>
              <a:rPr lang="en-US" dirty="0">
                <a:solidFill>
                  <a:srgbClr val="FFFFFF"/>
                </a:solidFill>
                <a:latin typeface="+mn-lt"/>
              </a:rPr>
              <a:t>Canadian example: </a:t>
            </a:r>
          </a:p>
          <a:p>
            <a:pPr marL="0" indent="0">
              <a:buNone/>
            </a:pPr>
            <a:r>
              <a:rPr lang="en-US" dirty="0">
                <a:solidFill>
                  <a:srgbClr val="FFFFFF"/>
                </a:solidFill>
                <a:latin typeface="+mn-lt"/>
              </a:rPr>
              <a:t>“broadcasting” means any transmission of </a:t>
            </a:r>
            <a:r>
              <a:rPr lang="en-US" b="1" i="1" dirty="0" smtClean="0">
                <a:solidFill>
                  <a:srgbClr val="3366FF"/>
                </a:solidFill>
                <a:latin typeface="+mn-lt"/>
              </a:rPr>
              <a:t>programs</a:t>
            </a:r>
            <a:r>
              <a:rPr lang="en-US" dirty="0" smtClean="0">
                <a:solidFill>
                  <a:srgbClr val="FFFFFF"/>
                </a:solidFill>
                <a:latin typeface="+mn-lt"/>
              </a:rPr>
              <a:t>…by…</a:t>
            </a:r>
            <a:r>
              <a:rPr lang="en-US" b="1" i="1" dirty="0" smtClean="0">
                <a:solidFill>
                  <a:srgbClr val="3366FF"/>
                </a:solidFill>
                <a:latin typeface="+mn-lt"/>
              </a:rPr>
              <a:t>means </a:t>
            </a:r>
            <a:r>
              <a:rPr lang="en-US" b="1" i="1" dirty="0">
                <a:solidFill>
                  <a:srgbClr val="3366FF"/>
                </a:solidFill>
                <a:latin typeface="+mn-lt"/>
              </a:rPr>
              <a:t>of telecommunication </a:t>
            </a:r>
            <a:r>
              <a:rPr lang="en-US" dirty="0">
                <a:solidFill>
                  <a:srgbClr val="FFFFFF"/>
                </a:solidFill>
                <a:latin typeface="+mn-lt"/>
              </a:rPr>
              <a:t>for reception by the </a:t>
            </a:r>
            <a:r>
              <a:rPr lang="en-US" i="1" dirty="0">
                <a:solidFill>
                  <a:srgbClr val="FFFFFF"/>
                </a:solidFill>
                <a:latin typeface="+mn-lt"/>
              </a:rPr>
              <a:t>public</a:t>
            </a:r>
            <a:r>
              <a:rPr lang="en-US" dirty="0">
                <a:solidFill>
                  <a:srgbClr val="FFFFFF"/>
                </a:solidFill>
                <a:latin typeface="+mn-lt"/>
              </a:rPr>
              <a:t> by means of </a:t>
            </a:r>
            <a:r>
              <a:rPr lang="en-US" i="1" dirty="0">
                <a:solidFill>
                  <a:srgbClr val="3366FF"/>
                </a:solidFill>
                <a:latin typeface="+mn-lt"/>
              </a:rPr>
              <a:t>broadcasting receiving </a:t>
            </a:r>
            <a:r>
              <a:rPr lang="en-US" i="1" dirty="0" smtClean="0">
                <a:solidFill>
                  <a:srgbClr val="3366FF"/>
                </a:solidFill>
                <a:latin typeface="+mn-lt"/>
              </a:rPr>
              <a:t>apparatus</a:t>
            </a:r>
            <a:r>
              <a:rPr lang="en-US" dirty="0" smtClean="0">
                <a:solidFill>
                  <a:srgbClr val="3366FF"/>
                </a:solidFill>
                <a:latin typeface="+mn-lt"/>
              </a:rPr>
              <a:t>… </a:t>
            </a:r>
          </a:p>
          <a:p>
            <a:pPr marL="0" indent="0">
              <a:buNone/>
            </a:pPr>
            <a:r>
              <a:rPr lang="en-US" dirty="0" smtClean="0">
                <a:solidFill>
                  <a:srgbClr val="FFFFFF"/>
                </a:solidFill>
                <a:latin typeface="+mn-lt"/>
              </a:rPr>
              <a:t>“</a:t>
            </a:r>
            <a:r>
              <a:rPr lang="en-US" dirty="0">
                <a:solidFill>
                  <a:srgbClr val="FFFFFF"/>
                </a:solidFill>
                <a:latin typeface="+mn-lt"/>
              </a:rPr>
              <a:t>program” means sounds or visual images, or a </a:t>
            </a:r>
            <a:r>
              <a:rPr lang="en-US" i="1" dirty="0">
                <a:solidFill>
                  <a:srgbClr val="3366FF"/>
                </a:solidFill>
                <a:latin typeface="+mn-lt"/>
              </a:rPr>
              <a:t>combination of sounds and visual images</a:t>
            </a:r>
            <a:r>
              <a:rPr lang="en-US" dirty="0">
                <a:solidFill>
                  <a:srgbClr val="FFFFFF"/>
                </a:solidFill>
                <a:latin typeface="+mn-lt"/>
              </a:rPr>
              <a:t>, that are </a:t>
            </a:r>
            <a:r>
              <a:rPr lang="en-US" i="1" dirty="0">
                <a:solidFill>
                  <a:srgbClr val="3366FF"/>
                </a:solidFill>
                <a:latin typeface="+mn-lt"/>
              </a:rPr>
              <a:t>intended to inform, enlighten or </a:t>
            </a:r>
            <a:r>
              <a:rPr lang="en-US" i="1" dirty="0" smtClean="0">
                <a:solidFill>
                  <a:srgbClr val="3366FF"/>
                </a:solidFill>
                <a:latin typeface="+mn-lt"/>
              </a:rPr>
              <a:t>entertain</a:t>
            </a:r>
            <a:r>
              <a:rPr lang="en-US" dirty="0" smtClean="0">
                <a:solidFill>
                  <a:srgbClr val="3366FF"/>
                </a:solidFill>
                <a:latin typeface="+mn-lt"/>
              </a:rPr>
              <a:t>… </a:t>
            </a:r>
          </a:p>
          <a:p>
            <a:pPr marL="0" indent="0">
              <a:buNone/>
            </a:pPr>
            <a:endParaRPr lang="en-US" dirty="0" smtClean="0">
              <a:latin typeface="+mn-lt"/>
            </a:endParaRPr>
          </a:p>
          <a:p>
            <a:pPr marL="0" indent="0">
              <a:buNone/>
            </a:pPr>
            <a:r>
              <a:rPr lang="en-US" sz="2000" dirty="0" smtClean="0">
                <a:solidFill>
                  <a:schemeClr val="bg1"/>
                </a:solidFill>
                <a:latin typeface="+mn-lt"/>
              </a:rPr>
              <a:t>(</a:t>
            </a:r>
            <a:r>
              <a:rPr lang="en-US" sz="2000" dirty="0" smtClean="0">
                <a:solidFill>
                  <a:srgbClr val="FFFF00"/>
                </a:solidFill>
                <a:latin typeface="+mn-lt"/>
              </a:rPr>
              <a:t>Notes:</a:t>
            </a:r>
            <a:r>
              <a:rPr lang="en-US" sz="2000" dirty="0" smtClean="0">
                <a:solidFill>
                  <a:schemeClr val="bg1"/>
                </a:solidFill>
                <a:latin typeface="+mn-lt"/>
              </a:rPr>
              <a:t> </a:t>
            </a:r>
            <a:r>
              <a:rPr lang="en-US" sz="2000" dirty="0">
                <a:solidFill>
                  <a:schemeClr val="bg1"/>
                </a:solidFill>
                <a:latin typeface="+mn-lt"/>
              </a:rPr>
              <a:t>1. CRTC exemption </a:t>
            </a:r>
            <a:r>
              <a:rPr lang="en-US" sz="2000" dirty="0" smtClean="0">
                <a:solidFill>
                  <a:schemeClr val="bg1"/>
                </a:solidFill>
                <a:latin typeface="+mn-lt"/>
              </a:rPr>
              <a:t>order; </a:t>
            </a:r>
            <a:r>
              <a:rPr lang="en-US" sz="2000" dirty="0">
                <a:solidFill>
                  <a:schemeClr val="bg1"/>
                </a:solidFill>
                <a:latin typeface="+mn-lt"/>
              </a:rPr>
              <a:t>&amp; </a:t>
            </a:r>
            <a:r>
              <a:rPr lang="en-US" sz="2000" dirty="0" smtClean="0">
                <a:solidFill>
                  <a:schemeClr val="bg1"/>
                </a:solidFill>
                <a:latin typeface="+mn-lt"/>
              </a:rPr>
              <a:t>2. SCC </a:t>
            </a:r>
            <a:r>
              <a:rPr lang="en-US" sz="2000" dirty="0">
                <a:solidFill>
                  <a:schemeClr val="bg1"/>
                </a:solidFill>
                <a:latin typeface="+mn-lt"/>
              </a:rPr>
              <a:t>has held ISP’s are not broadcasting. Is W.O.W. an ISP or something else</a:t>
            </a:r>
            <a:r>
              <a:rPr lang="en-US" sz="2000" dirty="0" smtClean="0">
                <a:solidFill>
                  <a:schemeClr val="bg1"/>
                </a:solidFill>
                <a:latin typeface="+mn-lt"/>
              </a:rPr>
              <a:t>? See SCC in Rogers v. SOCAN – streaming on demand = communication to the public)</a:t>
            </a:r>
            <a:endParaRPr lang="en-US" sz="2000" dirty="0">
              <a:solidFill>
                <a:schemeClr val="bg1"/>
              </a:solidFill>
              <a:latin typeface="+mn-lt"/>
            </a:endParaRPr>
          </a:p>
          <a:p>
            <a:pPr marL="0" indent="0">
              <a:buNone/>
            </a:pPr>
            <a:endParaRPr lang="en-US" dirty="0"/>
          </a:p>
          <a:p>
            <a:endParaRPr lang="en-US" dirty="0"/>
          </a:p>
        </p:txBody>
      </p:sp>
    </p:spTree>
    <p:extLst>
      <p:ext uri="{BB962C8B-B14F-4D97-AF65-F5344CB8AC3E}">
        <p14:creationId xmlns:p14="http://schemas.microsoft.com/office/powerpoint/2010/main" val="123063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a:solidFill>
                  <a:srgbClr val="FFFF00"/>
                </a:solidFill>
                <a:latin typeface="Times New Roman"/>
                <a:cs typeface="Times New Roman"/>
              </a:rPr>
              <a:t>Follow Up </a:t>
            </a:r>
            <a:r>
              <a:rPr lang="en-US" sz="6600" b="1" dirty="0" smtClean="0">
                <a:solidFill>
                  <a:srgbClr val="FFFF00"/>
                </a:solidFill>
                <a:latin typeface="Times New Roman"/>
                <a:cs typeface="Times New Roman"/>
              </a:rPr>
              <a:t>1</a:t>
            </a:r>
            <a:endParaRPr lang="en-US" sz="6600" dirty="0"/>
          </a:p>
        </p:txBody>
      </p:sp>
      <p:sp>
        <p:nvSpPr>
          <p:cNvPr id="4" name="Content Placeholder 3"/>
          <p:cNvSpPr>
            <a:spLocks noGrp="1"/>
          </p:cNvSpPr>
          <p:nvPr>
            <p:ph sz="half" idx="1"/>
          </p:nvPr>
        </p:nvSpPr>
        <p:spPr/>
        <p:txBody>
          <a:bodyPr>
            <a:normAutofit/>
          </a:bodyPr>
          <a:lstStyle/>
          <a:p>
            <a:pPr marL="0" indent="0">
              <a:buNone/>
            </a:pPr>
            <a:r>
              <a:rPr lang="en-US" sz="3600" dirty="0" smtClean="0">
                <a:solidFill>
                  <a:schemeClr val="bg1"/>
                </a:solidFill>
              </a:rPr>
              <a:t>Special Issue of the UBC Law Review on “Digital Media, Video Games, And the Law” now available…</a:t>
            </a:r>
          </a:p>
          <a:p>
            <a:pPr marL="0" indent="0">
              <a:buNone/>
            </a:pPr>
            <a:r>
              <a:rPr lang="en-US" sz="2000" dirty="0">
                <a:solidFill>
                  <a:schemeClr val="bg1"/>
                </a:solidFill>
                <a:hlinkClick r:id="rId2"/>
              </a:rPr>
              <a:t>http://ubclawreview.ca/issues/no3sept</a:t>
            </a:r>
            <a:r>
              <a:rPr lang="en-US" sz="2000" dirty="0" smtClean="0">
                <a:solidFill>
                  <a:schemeClr val="bg1"/>
                </a:solidFill>
                <a:hlinkClick r:id="rId2"/>
              </a:rPr>
              <a:t>/</a:t>
            </a:r>
            <a:endParaRPr lang="en-US" sz="2000" dirty="0" smtClean="0">
              <a:solidFill>
                <a:schemeClr val="bg1"/>
              </a:solidFill>
            </a:endParaRPr>
          </a:p>
          <a:p>
            <a:pPr marL="0" indent="0">
              <a:buNone/>
            </a:pPr>
            <a:endParaRPr lang="en-US" sz="2000" dirty="0">
              <a:solidFill>
                <a:schemeClr val="bg1"/>
              </a:solidFill>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a:ext>
            </a:extLst>
          </a:blip>
          <a:srcRect l="-21025" r="-21025"/>
          <a:stretch>
            <a:fillRect/>
          </a:stretch>
        </p:blipFill>
        <p:spPr/>
      </p:pic>
    </p:spTree>
    <p:extLst>
      <p:ext uri="{BB962C8B-B14F-4D97-AF65-F5344CB8AC3E}">
        <p14:creationId xmlns:p14="http://schemas.microsoft.com/office/powerpoint/2010/main" val="126413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8522"/>
          </a:xfrm>
        </p:spPr>
        <p:txBody>
          <a:bodyPr>
            <a:normAutofit fontScale="90000"/>
          </a:bodyPr>
          <a:lstStyle/>
          <a:p>
            <a:r>
              <a:rPr lang="en-US" b="1" dirty="0" smtClean="0"/>
              <a:t>      </a:t>
            </a:r>
            <a:br>
              <a:rPr lang="en-US" b="1" dirty="0" smtClean="0"/>
            </a:br>
            <a:r>
              <a:rPr lang="en-US" b="1" dirty="0" smtClean="0"/>
              <a:t>    </a:t>
            </a:r>
            <a:r>
              <a:rPr lang="en-US" sz="4900" b="1" dirty="0" smtClean="0">
                <a:solidFill>
                  <a:srgbClr val="FFFF00"/>
                </a:solidFill>
                <a:latin typeface="Times New Roman"/>
                <a:cs typeface="Times New Roman"/>
              </a:rPr>
              <a:t>Tech case Study: </a:t>
            </a:r>
            <a:br>
              <a:rPr lang="en-US" sz="4900" b="1" dirty="0" smtClean="0">
                <a:solidFill>
                  <a:srgbClr val="FFFF00"/>
                </a:solidFill>
                <a:latin typeface="Times New Roman"/>
                <a:cs typeface="Times New Roman"/>
              </a:rPr>
            </a:br>
            <a:r>
              <a:rPr lang="en-US" sz="4900" b="1" dirty="0" smtClean="0">
                <a:solidFill>
                  <a:srgbClr val="FFFF00"/>
                </a:solidFill>
                <a:latin typeface="Times New Roman"/>
                <a:cs typeface="Times New Roman"/>
              </a:rPr>
              <a:t>    The </a:t>
            </a:r>
            <a:r>
              <a:rPr lang="en-US" sz="4900" b="1" dirty="0">
                <a:solidFill>
                  <a:srgbClr val="FFFF00"/>
                </a:solidFill>
                <a:latin typeface="Times New Roman"/>
                <a:cs typeface="Times New Roman"/>
              </a:rPr>
              <a:t>Living Room </a:t>
            </a:r>
            <a:r>
              <a:rPr lang="en-US" sz="4900" b="1" dirty="0" smtClean="0">
                <a:solidFill>
                  <a:srgbClr val="FFFF00"/>
                </a:solidFill>
                <a:latin typeface="Times New Roman"/>
                <a:cs typeface="Times New Roman"/>
              </a:rPr>
              <a:t>War..</a:t>
            </a:r>
            <a:r>
              <a:rPr lang="en-US" b="1" dirty="0"/>
              <a:t/>
            </a:r>
            <a:br>
              <a:rPr lang="en-US" b="1" dirty="0"/>
            </a:br>
            <a:endParaRPr lang="en-US" dirty="0"/>
          </a:p>
        </p:txBody>
      </p:sp>
      <p:sp>
        <p:nvSpPr>
          <p:cNvPr id="3" name="Subtitle 2"/>
          <p:cNvSpPr>
            <a:spLocks noGrp="1"/>
          </p:cNvSpPr>
          <p:nvPr>
            <p:ph sz="half" idx="1"/>
          </p:nvPr>
        </p:nvSpPr>
        <p:spPr/>
        <p:txBody>
          <a:bodyPr>
            <a:normAutofit/>
          </a:bodyPr>
          <a:lstStyle/>
          <a:p>
            <a:pPr marL="0" indent="0">
              <a:buNone/>
            </a:pPr>
            <a:r>
              <a:rPr lang="en-US" dirty="0" smtClean="0">
                <a:latin typeface="+mn-lt"/>
              </a:rPr>
              <a:t>    </a:t>
            </a:r>
            <a:r>
              <a:rPr lang="en-US" b="1" dirty="0" smtClean="0">
                <a:solidFill>
                  <a:srgbClr val="FF0000"/>
                </a:solidFill>
                <a:latin typeface="+mn-lt"/>
              </a:rPr>
              <a:t>One </a:t>
            </a:r>
            <a:r>
              <a:rPr lang="en-US" b="1" dirty="0">
                <a:solidFill>
                  <a:srgbClr val="FF0000"/>
                </a:solidFill>
                <a:latin typeface="+mn-lt"/>
              </a:rPr>
              <a:t>Less Screen </a:t>
            </a:r>
            <a:r>
              <a:rPr lang="en-US" b="1" dirty="0" smtClean="0">
                <a:solidFill>
                  <a:srgbClr val="FF0000"/>
                </a:solidFill>
                <a:latin typeface="+mn-lt"/>
              </a:rPr>
              <a:t>?</a:t>
            </a:r>
          </a:p>
          <a:p>
            <a:pPr marL="0" indent="0">
              <a:buNone/>
            </a:pPr>
            <a:r>
              <a:rPr lang="en-US" dirty="0" smtClean="0">
                <a:solidFill>
                  <a:schemeClr val="bg1"/>
                </a:solidFill>
                <a:latin typeface="+mn-lt"/>
              </a:rPr>
              <a:t>George Cope CEO Bell@ </a:t>
            </a:r>
          </a:p>
          <a:p>
            <a:pPr marL="0" indent="0">
              <a:buNone/>
            </a:pPr>
            <a:r>
              <a:rPr lang="en-US" dirty="0" smtClean="0">
                <a:solidFill>
                  <a:schemeClr val="bg1"/>
                </a:solidFill>
                <a:latin typeface="+mn-lt"/>
              </a:rPr>
              <a:t>CRTC hearing 9.10.12:</a:t>
            </a:r>
          </a:p>
          <a:p>
            <a:pPr marL="0" indent="0">
              <a:buNone/>
            </a:pPr>
            <a:r>
              <a:rPr lang="en-US" dirty="0" smtClean="0">
                <a:solidFill>
                  <a:schemeClr val="bg1"/>
                </a:solidFill>
                <a:latin typeface="+mn-lt"/>
              </a:rPr>
              <a:t>“..Bell’s </a:t>
            </a:r>
            <a:r>
              <a:rPr lang="en-US" dirty="0">
                <a:solidFill>
                  <a:schemeClr val="bg1"/>
                </a:solidFill>
                <a:latin typeface="+mn-lt"/>
              </a:rPr>
              <a:t>strategic vision – a strategy built on unprecedented investment in Canada’s best content, and on the world-class network infrastructure that will deliver it to Canadians </a:t>
            </a:r>
            <a:r>
              <a:rPr lang="en-US" dirty="0">
                <a:solidFill>
                  <a:srgbClr val="3366FF"/>
                </a:solidFill>
                <a:latin typeface="+mn-lt"/>
              </a:rPr>
              <a:t>on all </a:t>
            </a:r>
            <a:r>
              <a:rPr lang="en-US" dirty="0">
                <a:solidFill>
                  <a:srgbClr val="FF0000"/>
                </a:solidFill>
                <a:latin typeface="+mn-lt"/>
              </a:rPr>
              <a:t>4</a:t>
            </a:r>
            <a:r>
              <a:rPr lang="en-US" dirty="0">
                <a:solidFill>
                  <a:srgbClr val="3366FF"/>
                </a:solidFill>
                <a:latin typeface="+mn-lt"/>
              </a:rPr>
              <a:t> screens - </a:t>
            </a:r>
            <a:r>
              <a:rPr lang="en-US" u="sng" dirty="0">
                <a:solidFill>
                  <a:srgbClr val="3366FF"/>
                </a:solidFill>
                <a:latin typeface="+mn-lt"/>
              </a:rPr>
              <a:t>TV, laptops, smart phones and tablets</a:t>
            </a:r>
            <a:r>
              <a:rPr lang="en-US" u="sng" dirty="0" smtClean="0">
                <a:solidFill>
                  <a:srgbClr val="3366FF"/>
                </a:solidFill>
                <a:latin typeface="+mn-lt"/>
              </a:rPr>
              <a:t>.</a:t>
            </a:r>
            <a:r>
              <a:rPr lang="en-US" dirty="0" smtClean="0">
                <a:solidFill>
                  <a:srgbClr val="3366FF"/>
                </a:solidFill>
                <a:latin typeface="+mn-lt"/>
              </a:rPr>
              <a:t>”</a:t>
            </a:r>
            <a:endParaRPr lang="en-US" dirty="0">
              <a:solidFill>
                <a:srgbClr val="3366FF"/>
              </a:solidFill>
              <a:latin typeface="+mn-lt"/>
            </a:endParaRP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r="-323"/>
          <a:stretch/>
        </p:blipFill>
        <p:spPr>
          <a:xfrm>
            <a:off x="5695002" y="1148523"/>
            <a:ext cx="1775967" cy="2683960"/>
          </a:xfr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50584" y="3938699"/>
            <a:ext cx="3383565" cy="2187998"/>
          </a:xfrm>
          <a:prstGeom prst="rect">
            <a:avLst/>
          </a:prstGeom>
        </p:spPr>
      </p:pic>
    </p:spTree>
    <p:extLst>
      <p:ext uri="{BB962C8B-B14F-4D97-AF65-F5344CB8AC3E}">
        <p14:creationId xmlns:p14="http://schemas.microsoft.com/office/powerpoint/2010/main" val="3309435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98406"/>
            <a:ext cx="8229600" cy="1016000"/>
          </a:xfrm>
        </p:spPr>
        <p:txBody>
          <a:bodyPr/>
          <a:lstStyle/>
          <a:p>
            <a:r>
              <a:rPr lang="en-US" dirty="0" smtClean="0"/>
              <a:t>                 </a:t>
            </a:r>
            <a:r>
              <a:rPr lang="en-US" b="1" dirty="0" smtClean="0">
                <a:solidFill>
                  <a:srgbClr val="FF0000"/>
                </a:solidFill>
              </a:rPr>
              <a:t>The Salvos</a:t>
            </a:r>
            <a:endParaRPr lang="en-US" b="1" dirty="0">
              <a:solidFill>
                <a:srgbClr val="FF0000"/>
              </a:solidFill>
            </a:endParaRPr>
          </a:p>
        </p:txBody>
      </p:sp>
      <p:sp>
        <p:nvSpPr>
          <p:cNvPr id="6" name="Content Placeholder 5"/>
          <p:cNvSpPr>
            <a:spLocks noGrp="1"/>
          </p:cNvSpPr>
          <p:nvPr>
            <p:ph sz="quarter" idx="10"/>
          </p:nvPr>
        </p:nvSpPr>
        <p:spPr>
          <a:xfrm>
            <a:off x="0" y="1114406"/>
            <a:ext cx="9144000" cy="4611728"/>
          </a:xfrm>
        </p:spPr>
        <p:txBody>
          <a:bodyPr/>
          <a:lstStyle/>
          <a:p>
            <a:r>
              <a:rPr lang="en-US" dirty="0" smtClean="0">
                <a:solidFill>
                  <a:srgbClr val="FF0000"/>
                </a:solidFill>
              </a:rPr>
              <a:t>X-Box (One): </a:t>
            </a:r>
            <a:r>
              <a:rPr lang="en-US" dirty="0" smtClean="0">
                <a:solidFill>
                  <a:srgbClr val="FFFFFF"/>
                </a:solidFill>
              </a:rPr>
              <a:t>Netflix (1</a:t>
            </a:r>
            <a:r>
              <a:rPr lang="en-US" baseline="30000" dirty="0" smtClean="0">
                <a:solidFill>
                  <a:srgbClr val="FFFFFF"/>
                </a:solidFill>
              </a:rPr>
              <a:t>st</a:t>
            </a:r>
            <a:r>
              <a:rPr lang="en-US" dirty="0" smtClean="0">
                <a:solidFill>
                  <a:srgbClr val="FFFFFF"/>
                </a:solidFill>
              </a:rPr>
              <a:t>); UFC; NFL; video-switching; cloud calculations for </a:t>
            </a:r>
            <a:r>
              <a:rPr lang="en-US" dirty="0" err="1" smtClean="0">
                <a:solidFill>
                  <a:srgbClr val="FFFFFF"/>
                </a:solidFill>
              </a:rPr>
              <a:t>Forza</a:t>
            </a:r>
            <a:r>
              <a:rPr lang="en-US" dirty="0" smtClean="0">
                <a:solidFill>
                  <a:srgbClr val="FFFFFF"/>
                </a:solidFill>
              </a:rPr>
              <a:t> A.I.</a:t>
            </a:r>
          </a:p>
          <a:p>
            <a:r>
              <a:rPr lang="en-US" dirty="0" smtClean="0">
                <a:solidFill>
                  <a:srgbClr val="FF0000"/>
                </a:solidFill>
              </a:rPr>
              <a:t>Steam-Valve: </a:t>
            </a:r>
            <a:r>
              <a:rPr lang="en-US" dirty="0" smtClean="0">
                <a:solidFill>
                  <a:srgbClr val="FFFFFF"/>
                </a:solidFill>
              </a:rPr>
              <a:t>Steam Box(</a:t>
            </a:r>
            <a:r>
              <a:rPr lang="en-US" dirty="0" err="1" smtClean="0">
                <a:solidFill>
                  <a:srgbClr val="FFFFFF"/>
                </a:solidFill>
              </a:rPr>
              <a:t>es</a:t>
            </a:r>
            <a:r>
              <a:rPr lang="en-US" dirty="0" smtClean="0">
                <a:solidFill>
                  <a:srgbClr val="FFFFFF"/>
                </a:solidFill>
              </a:rPr>
              <a:t>)</a:t>
            </a:r>
            <a:r>
              <a:rPr lang="en-US" dirty="0">
                <a:solidFill>
                  <a:srgbClr val="FFFFFF"/>
                </a:solidFill>
              </a:rPr>
              <a:t>; Big Picture Mode (1touch toggle game to browser;  </a:t>
            </a:r>
            <a:r>
              <a:rPr lang="en-US" dirty="0" err="1" smtClean="0">
                <a:solidFill>
                  <a:srgbClr val="FFFFFF"/>
                </a:solidFill>
              </a:rPr>
              <a:t>Nvidia</a:t>
            </a:r>
            <a:r>
              <a:rPr lang="en-US" dirty="0" smtClean="0">
                <a:solidFill>
                  <a:srgbClr val="FFFFFF"/>
                </a:solidFill>
              </a:rPr>
              <a:t> </a:t>
            </a:r>
            <a:r>
              <a:rPr lang="en-US" dirty="0" err="1" smtClean="0">
                <a:solidFill>
                  <a:srgbClr val="FFFFFF"/>
                </a:solidFill>
              </a:rPr>
              <a:t>Sheild</a:t>
            </a:r>
            <a:endParaRPr lang="en-US" dirty="0" smtClean="0">
              <a:solidFill>
                <a:srgbClr val="FFFFFF"/>
              </a:solidFill>
            </a:endParaRPr>
          </a:p>
          <a:p>
            <a:r>
              <a:rPr lang="en-US" dirty="0" smtClean="0">
                <a:solidFill>
                  <a:srgbClr val="FF0000"/>
                </a:solidFill>
              </a:rPr>
              <a:t>Apple (ecosystem): </a:t>
            </a:r>
            <a:r>
              <a:rPr lang="en-US" dirty="0" smtClean="0">
                <a:solidFill>
                  <a:srgbClr val="FFFFFF"/>
                </a:solidFill>
              </a:rPr>
              <a:t>App store; Apple TV; Airplay </a:t>
            </a:r>
          </a:p>
          <a:p>
            <a:r>
              <a:rPr lang="en-US" dirty="0" err="1" smtClean="0">
                <a:solidFill>
                  <a:srgbClr val="FF0000"/>
                </a:solidFill>
              </a:rPr>
              <a:t>Ouya</a:t>
            </a:r>
            <a:r>
              <a:rPr lang="en-US" dirty="0" smtClean="0">
                <a:solidFill>
                  <a:srgbClr val="FF0000"/>
                </a:solidFill>
              </a:rPr>
              <a:t>: </a:t>
            </a:r>
            <a:r>
              <a:rPr lang="en-US" dirty="0" smtClean="0">
                <a:solidFill>
                  <a:srgbClr val="FFFFFF"/>
                </a:solidFill>
              </a:rPr>
              <a:t>Android game-box</a:t>
            </a:r>
          </a:p>
          <a:p>
            <a:r>
              <a:rPr lang="en-US" dirty="0" smtClean="0">
                <a:solidFill>
                  <a:srgbClr val="FF0000"/>
                </a:solidFill>
              </a:rPr>
              <a:t>Sony PlayStation 4</a:t>
            </a:r>
            <a:r>
              <a:rPr lang="en-US" dirty="0">
                <a:solidFill>
                  <a:srgbClr val="FF0000"/>
                </a:solidFill>
              </a:rPr>
              <a:t>:</a:t>
            </a:r>
            <a:r>
              <a:rPr lang="en-US" dirty="0" smtClean="0"/>
              <a:t> </a:t>
            </a:r>
            <a:r>
              <a:rPr lang="en-US" dirty="0" smtClean="0">
                <a:solidFill>
                  <a:schemeClr val="bg1"/>
                </a:solidFill>
              </a:rPr>
              <a:t>cloud-gaming (</a:t>
            </a:r>
            <a:r>
              <a:rPr lang="en-US" dirty="0" err="1" smtClean="0">
                <a:solidFill>
                  <a:schemeClr val="bg1"/>
                </a:solidFill>
              </a:rPr>
              <a:t>Gaikai</a:t>
            </a:r>
            <a:r>
              <a:rPr lang="en-US" dirty="0" smtClean="0">
                <a:solidFill>
                  <a:schemeClr val="bg1"/>
                </a:solidFill>
              </a:rPr>
              <a:t>); Vita integration</a:t>
            </a:r>
          </a:p>
          <a:p>
            <a:r>
              <a:rPr lang="en-US" dirty="0">
                <a:solidFill>
                  <a:srgbClr val="FF0000"/>
                </a:solidFill>
              </a:rPr>
              <a:t>Google: </a:t>
            </a:r>
            <a:r>
              <a:rPr lang="en-US" dirty="0">
                <a:solidFill>
                  <a:schemeClr val="bg1"/>
                </a:solidFill>
              </a:rPr>
              <a:t>Glass + “Ingress”</a:t>
            </a:r>
            <a:r>
              <a:rPr lang="en-US" dirty="0" smtClean="0">
                <a:solidFill>
                  <a:schemeClr val="bg1"/>
                </a:solidFill>
              </a:rPr>
              <a:t>?</a:t>
            </a:r>
          </a:p>
          <a:p>
            <a:r>
              <a:rPr lang="en-US" dirty="0" err="1" smtClean="0">
                <a:solidFill>
                  <a:srgbClr val="FF0000"/>
                </a:solidFill>
              </a:rPr>
              <a:t>Nvidia</a:t>
            </a:r>
            <a:r>
              <a:rPr lang="en-US" dirty="0" smtClean="0">
                <a:solidFill>
                  <a:srgbClr val="FF0000"/>
                </a:solidFill>
              </a:rPr>
              <a:t>: </a:t>
            </a:r>
            <a:r>
              <a:rPr lang="en-US" dirty="0" smtClean="0">
                <a:solidFill>
                  <a:schemeClr val="bg1"/>
                </a:solidFill>
              </a:rPr>
              <a:t>Shield + “</a:t>
            </a:r>
            <a:r>
              <a:rPr lang="en-US" dirty="0" err="1" smtClean="0">
                <a:solidFill>
                  <a:schemeClr val="bg1"/>
                </a:solidFill>
              </a:rPr>
              <a:t>Gamestream</a:t>
            </a:r>
            <a:r>
              <a:rPr lang="en-US" dirty="0" smtClean="0">
                <a:solidFill>
                  <a:schemeClr val="bg1"/>
                </a:solidFill>
              </a:rPr>
              <a:t>” </a:t>
            </a:r>
          </a:p>
          <a:p>
            <a:pPr marL="0" indent="0">
              <a:buNone/>
            </a:pPr>
            <a:r>
              <a:rPr lang="en-US" dirty="0" smtClean="0">
                <a:solidFill>
                  <a:schemeClr val="bg1"/>
                </a:solidFill>
              </a:rPr>
              <a:t>    PC to Shield streaming.</a:t>
            </a:r>
            <a:endParaRPr lang="en-US" dirty="0">
              <a:solidFill>
                <a:schemeClr val="bg1"/>
              </a:solidFill>
            </a:endParaRPr>
          </a:p>
          <a:p>
            <a:endParaRPr lang="en-US" dirty="0"/>
          </a:p>
          <a:p>
            <a:endParaRPr lang="en-US" dirty="0"/>
          </a:p>
        </p:txBody>
      </p:sp>
      <p:pic>
        <p:nvPicPr>
          <p:cNvPr id="7" name="Content Placeholder 3" descr="file0001706961259.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69281" y="3697308"/>
            <a:ext cx="3189581" cy="2431074"/>
          </a:xfrm>
          <a:prstGeom prst="rect">
            <a:avLst/>
          </a:prstGeom>
        </p:spPr>
      </p:pic>
    </p:spTree>
    <p:extLst>
      <p:ext uri="{BB962C8B-B14F-4D97-AF65-F5344CB8AC3E}">
        <p14:creationId xmlns:p14="http://schemas.microsoft.com/office/powerpoint/2010/main" val="196601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16000"/>
          </a:xfrm>
        </p:spPr>
        <p:txBody>
          <a:bodyPr>
            <a:normAutofit fontScale="90000"/>
          </a:bodyPr>
          <a:lstStyle/>
          <a:p>
            <a:r>
              <a:rPr lang="en-US" b="1" dirty="0" smtClean="0">
                <a:solidFill>
                  <a:srgbClr val="FFFF00"/>
                </a:solidFill>
                <a:latin typeface="Times New Roman"/>
                <a:cs typeface="Times New Roman"/>
              </a:rPr>
              <a:t> Ecosystem v. Inter-op: </a:t>
            </a:r>
            <a:r>
              <a:rPr lang="en-US" b="1" dirty="0" smtClean="0">
                <a:solidFill>
                  <a:srgbClr val="3366FF"/>
                </a:solidFill>
                <a:latin typeface="Times New Roman"/>
                <a:cs typeface="Times New Roman"/>
              </a:rPr>
              <a:t>My Surprising Reality</a:t>
            </a:r>
            <a:endParaRPr lang="en-US" b="1" dirty="0">
              <a:solidFill>
                <a:srgbClr val="3366FF"/>
              </a:solidFill>
              <a:latin typeface="Times New Roman"/>
              <a:cs typeface="Times New Roman"/>
            </a:endParaRPr>
          </a:p>
        </p:txBody>
      </p:sp>
      <p:sp>
        <p:nvSpPr>
          <p:cNvPr id="6" name="Content Placeholder 5"/>
          <p:cNvSpPr>
            <a:spLocks noGrp="1"/>
          </p:cNvSpPr>
          <p:nvPr>
            <p:ph sz="half" idx="1"/>
          </p:nvPr>
        </p:nvSpPr>
        <p:spPr>
          <a:xfrm>
            <a:off x="794535" y="1016001"/>
            <a:ext cx="3765550" cy="4083474"/>
          </a:xfrm>
        </p:spPr>
        <p:txBody>
          <a:bodyPr>
            <a:normAutofit fontScale="85000" lnSpcReduction="10000"/>
          </a:bodyPr>
          <a:lstStyle/>
          <a:p>
            <a:pPr marL="0" indent="0">
              <a:buNone/>
            </a:pPr>
            <a:r>
              <a:rPr lang="en-US" b="1" i="1" u="sng" dirty="0" smtClean="0">
                <a:solidFill>
                  <a:schemeClr val="bg1"/>
                </a:solidFill>
                <a:latin typeface="+mn-lt"/>
              </a:rPr>
              <a:t>Home</a:t>
            </a:r>
          </a:p>
          <a:p>
            <a:pPr marL="0" indent="0">
              <a:buNone/>
            </a:pPr>
            <a:r>
              <a:rPr lang="en-US" dirty="0" smtClean="0">
                <a:solidFill>
                  <a:schemeClr val="bg1"/>
                </a:solidFill>
                <a:latin typeface="+mn-lt"/>
              </a:rPr>
              <a:t>Telco IPTV</a:t>
            </a:r>
          </a:p>
          <a:p>
            <a:pPr marL="0" indent="0">
              <a:buNone/>
            </a:pPr>
            <a:r>
              <a:rPr lang="en-US" dirty="0" smtClean="0">
                <a:solidFill>
                  <a:schemeClr val="bg1"/>
                </a:solidFill>
                <a:latin typeface="+mn-lt"/>
              </a:rPr>
              <a:t>Windows PC w/Steam</a:t>
            </a:r>
          </a:p>
          <a:p>
            <a:pPr marL="0" indent="0">
              <a:buNone/>
            </a:pPr>
            <a:r>
              <a:rPr lang="en-US" dirty="0" smtClean="0">
                <a:solidFill>
                  <a:schemeClr val="bg1"/>
                </a:solidFill>
                <a:latin typeface="+mn-lt"/>
              </a:rPr>
              <a:t>Xbox 360</a:t>
            </a:r>
          </a:p>
          <a:p>
            <a:pPr marL="0" indent="0">
              <a:buNone/>
            </a:pPr>
            <a:r>
              <a:rPr lang="en-US" dirty="0" smtClean="0">
                <a:solidFill>
                  <a:schemeClr val="bg1"/>
                </a:solidFill>
                <a:latin typeface="+mn-lt"/>
              </a:rPr>
              <a:t>Apple TV</a:t>
            </a:r>
          </a:p>
          <a:p>
            <a:endParaRPr lang="en-US" dirty="0" smtClean="0">
              <a:solidFill>
                <a:schemeClr val="bg1"/>
              </a:solidFill>
              <a:latin typeface="+mn-lt"/>
            </a:endParaRPr>
          </a:p>
          <a:p>
            <a:pPr marL="0" indent="0">
              <a:buNone/>
            </a:pPr>
            <a:r>
              <a:rPr lang="en-US" b="1" i="1" u="sng" dirty="0" smtClean="0">
                <a:solidFill>
                  <a:schemeClr val="bg1"/>
                </a:solidFill>
                <a:latin typeface="+mn-lt"/>
              </a:rPr>
              <a:t>Mobile</a:t>
            </a:r>
          </a:p>
          <a:p>
            <a:pPr marL="0" indent="0">
              <a:buNone/>
            </a:pPr>
            <a:r>
              <a:rPr lang="en-US" dirty="0" smtClean="0">
                <a:solidFill>
                  <a:schemeClr val="bg1"/>
                </a:solidFill>
                <a:latin typeface="+mn-lt"/>
              </a:rPr>
              <a:t>iPhone (Game Center)</a:t>
            </a:r>
          </a:p>
          <a:p>
            <a:pPr marL="0" indent="0">
              <a:buNone/>
            </a:pPr>
            <a:r>
              <a:rPr lang="en-US" dirty="0" smtClean="0">
                <a:solidFill>
                  <a:schemeClr val="bg1"/>
                </a:solidFill>
                <a:latin typeface="+mn-lt"/>
              </a:rPr>
              <a:t>Steam App </a:t>
            </a:r>
          </a:p>
          <a:p>
            <a:pPr marL="0" indent="0">
              <a:buNone/>
            </a:pPr>
            <a:r>
              <a:rPr lang="en-US" dirty="0" smtClean="0">
                <a:solidFill>
                  <a:schemeClr val="bg1"/>
                </a:solidFill>
                <a:latin typeface="+mn-lt"/>
              </a:rPr>
              <a:t>Xbox App</a:t>
            </a:r>
          </a:p>
          <a:p>
            <a:pPr marL="0" indent="0">
              <a:buNone/>
            </a:pPr>
            <a:endParaRPr lang="en-US" dirty="0">
              <a:solidFill>
                <a:schemeClr val="bg1"/>
              </a:solidFill>
              <a:latin typeface="+mn-lt"/>
            </a:endParaRPr>
          </a:p>
          <a:p>
            <a:pPr marL="0" indent="0">
              <a:buNone/>
            </a:pPr>
            <a:r>
              <a:rPr lang="en-US" b="1" i="1" u="sng" dirty="0" smtClean="0">
                <a:solidFill>
                  <a:schemeClr val="bg1"/>
                </a:solidFill>
                <a:latin typeface="+mn-lt"/>
              </a:rPr>
              <a:t>WIFI anywhere</a:t>
            </a:r>
            <a:endParaRPr lang="en-US" b="1" i="1" u="sng" dirty="0">
              <a:solidFill>
                <a:schemeClr val="bg1"/>
              </a:solidFill>
              <a:latin typeface="+mn-lt"/>
            </a:endParaRPr>
          </a:p>
          <a:p>
            <a:pPr marL="0" indent="0">
              <a:buNone/>
            </a:pPr>
            <a:r>
              <a:rPr lang="en-US" dirty="0" err="1" smtClean="0">
                <a:solidFill>
                  <a:schemeClr val="bg1"/>
                </a:solidFill>
                <a:latin typeface="+mn-lt"/>
              </a:rPr>
              <a:t>iPad</a:t>
            </a:r>
            <a:endParaRPr lang="en-US" dirty="0">
              <a:solidFill>
                <a:schemeClr val="bg1"/>
              </a:solidFill>
              <a:latin typeface="+mn-lt"/>
            </a:endParaRPr>
          </a:p>
        </p:txBody>
      </p:sp>
      <p:sp>
        <p:nvSpPr>
          <p:cNvPr id="7" name="Content Placeholder 6"/>
          <p:cNvSpPr>
            <a:spLocks noGrp="1"/>
          </p:cNvSpPr>
          <p:nvPr>
            <p:ph sz="half" idx="2"/>
          </p:nvPr>
        </p:nvSpPr>
        <p:spPr>
          <a:xfrm>
            <a:off x="4648200" y="876566"/>
            <a:ext cx="4038600" cy="2293298"/>
          </a:xfrm>
        </p:spPr>
        <p:txBody>
          <a:bodyPr>
            <a:normAutofit fontScale="85000" lnSpcReduction="10000"/>
          </a:bodyPr>
          <a:lstStyle/>
          <a:p>
            <a:pPr marL="0" indent="0">
              <a:buNone/>
            </a:pPr>
            <a:r>
              <a:rPr lang="en-US" b="1" i="1" u="sng" dirty="0" smtClean="0">
                <a:solidFill>
                  <a:srgbClr val="FFFFFF"/>
                </a:solidFill>
                <a:latin typeface="+mn-lt"/>
              </a:rPr>
              <a:t>Office</a:t>
            </a:r>
            <a:r>
              <a:rPr lang="en-US" b="1" i="1" dirty="0" smtClean="0">
                <a:solidFill>
                  <a:srgbClr val="FFFFFF"/>
                </a:solidFill>
                <a:latin typeface="+mn-lt"/>
              </a:rPr>
              <a:t> - </a:t>
            </a:r>
            <a:r>
              <a:rPr lang="en-US" dirty="0" smtClean="0">
                <a:solidFill>
                  <a:srgbClr val="FFFFFF"/>
                </a:solidFill>
                <a:latin typeface="+mn-lt"/>
              </a:rPr>
              <a:t>Cord cutter</a:t>
            </a:r>
          </a:p>
          <a:p>
            <a:pPr marL="0" indent="0">
              <a:buNone/>
            </a:pPr>
            <a:r>
              <a:rPr lang="en-US" dirty="0" smtClean="0">
                <a:solidFill>
                  <a:srgbClr val="FFFFFF"/>
                </a:solidFill>
                <a:latin typeface="+mn-lt"/>
              </a:rPr>
              <a:t>MacBook Pro w/Steam</a:t>
            </a:r>
          </a:p>
          <a:p>
            <a:pPr marL="0" indent="0">
              <a:buNone/>
            </a:pPr>
            <a:r>
              <a:rPr lang="en-US" dirty="0" smtClean="0">
                <a:solidFill>
                  <a:srgbClr val="FFFFFF"/>
                </a:solidFill>
                <a:latin typeface="+mn-lt"/>
              </a:rPr>
              <a:t>PC w/Ubuntu</a:t>
            </a:r>
          </a:p>
          <a:p>
            <a:pPr marL="0" indent="0">
              <a:buNone/>
            </a:pPr>
            <a:r>
              <a:rPr lang="en-US" dirty="0" smtClean="0">
                <a:solidFill>
                  <a:srgbClr val="FFFFFF"/>
                </a:solidFill>
                <a:latin typeface="+mn-lt"/>
              </a:rPr>
              <a:t>Xbox 360</a:t>
            </a:r>
          </a:p>
          <a:p>
            <a:pPr marL="0" indent="0">
              <a:buNone/>
            </a:pPr>
            <a:r>
              <a:rPr lang="en-US" dirty="0" err="1" smtClean="0">
                <a:solidFill>
                  <a:srgbClr val="FFFFFF"/>
                </a:solidFill>
                <a:latin typeface="+mn-lt"/>
              </a:rPr>
              <a:t>Ouya</a:t>
            </a:r>
            <a:endParaRPr lang="en-US" dirty="0" smtClean="0">
              <a:solidFill>
                <a:srgbClr val="FFFFFF"/>
              </a:solidFill>
              <a:latin typeface="+mn-lt"/>
            </a:endParaRPr>
          </a:p>
          <a:p>
            <a:pPr marL="0" indent="0">
              <a:buNone/>
            </a:pPr>
            <a:r>
              <a:rPr lang="en-US" dirty="0" smtClean="0">
                <a:solidFill>
                  <a:srgbClr val="FFFFFF"/>
                </a:solidFill>
                <a:latin typeface="+mn-lt"/>
              </a:rPr>
              <a:t>Apple TV</a:t>
            </a:r>
          </a:p>
          <a:p>
            <a:pPr marL="0" indent="0">
              <a:buNone/>
            </a:pPr>
            <a:r>
              <a:rPr lang="en-US" dirty="0" smtClean="0">
                <a:solidFill>
                  <a:srgbClr val="FFFFFF"/>
                </a:solidFill>
                <a:latin typeface="+mn-lt"/>
              </a:rPr>
              <a:t>Google </a:t>
            </a:r>
            <a:r>
              <a:rPr lang="en-US" dirty="0" err="1" smtClean="0">
                <a:solidFill>
                  <a:srgbClr val="FFFFFF"/>
                </a:solidFill>
                <a:latin typeface="+mn-lt"/>
              </a:rPr>
              <a:t>Chromecast</a:t>
            </a:r>
            <a:endParaRPr lang="en-US" dirty="0" smtClean="0">
              <a:solidFill>
                <a:srgbClr val="FFFFFF"/>
              </a:solidFill>
              <a:latin typeface="+mn-lt"/>
            </a:endParaRPr>
          </a:p>
          <a:p>
            <a:pPr marL="0" indent="0">
              <a:buNone/>
            </a:pPr>
            <a:r>
              <a:rPr lang="en-US" dirty="0" smtClean="0">
                <a:solidFill>
                  <a:srgbClr val="FFFF00"/>
                </a:solidFill>
                <a:latin typeface="+mn-lt"/>
              </a:rPr>
              <a:t>Killer app wish</a:t>
            </a:r>
            <a:r>
              <a:rPr lang="en-US" dirty="0" smtClean="0">
                <a:solidFill>
                  <a:srgbClr val="FFFFFF"/>
                </a:solidFill>
                <a:latin typeface="+mn-lt"/>
              </a:rPr>
              <a:t> = TiVo functionality</a:t>
            </a:r>
            <a:endParaRPr lang="en-US" dirty="0">
              <a:solidFill>
                <a:srgbClr val="FFFFFF"/>
              </a:solidFill>
              <a:latin typeface="+mn-lt"/>
            </a:endParaRPr>
          </a:p>
        </p:txBody>
      </p:sp>
      <p:pic>
        <p:nvPicPr>
          <p:cNvPr id="3" name="Picture 2" descr="streamin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00669" y="3263959"/>
            <a:ext cx="3595746" cy="2701136"/>
          </a:xfrm>
          <a:prstGeom prst="rect">
            <a:avLst/>
          </a:prstGeom>
        </p:spPr>
      </p:pic>
      <p:pic>
        <p:nvPicPr>
          <p:cNvPr id="8" name="Picture 7" descr="phot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79937" y="3079217"/>
            <a:ext cx="1720866" cy="3054537"/>
          </a:xfrm>
          <a:prstGeom prst="rect">
            <a:avLst/>
          </a:prstGeom>
        </p:spPr>
      </p:pic>
    </p:spTree>
    <p:extLst>
      <p:ext uri="{BB962C8B-B14F-4D97-AF65-F5344CB8AC3E}">
        <p14:creationId xmlns:p14="http://schemas.microsoft.com/office/powerpoint/2010/main" val="18359691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8921" y="0"/>
            <a:ext cx="9005079" cy="1016000"/>
          </a:xfrm>
        </p:spPr>
        <p:txBody>
          <a:bodyPr>
            <a:noAutofit/>
          </a:bodyPr>
          <a:lstStyle/>
          <a:p>
            <a:r>
              <a:rPr lang="en-US" sz="6600" b="1" dirty="0" smtClean="0">
                <a:solidFill>
                  <a:srgbClr val="FFFF00"/>
                </a:solidFill>
              </a:rPr>
              <a:t> Test Case: Y-Sports?</a:t>
            </a:r>
            <a:endParaRPr lang="en-US" sz="6600" b="1" dirty="0">
              <a:solidFill>
                <a:srgbClr val="FFFF00"/>
              </a:solidFill>
            </a:endParaRPr>
          </a:p>
        </p:txBody>
      </p:sp>
      <p:sp>
        <p:nvSpPr>
          <p:cNvPr id="6" name="Content Placeholder 5"/>
          <p:cNvSpPr>
            <a:spLocks noGrp="1"/>
          </p:cNvSpPr>
          <p:nvPr>
            <p:ph idx="4294967295"/>
          </p:nvPr>
        </p:nvSpPr>
        <p:spPr>
          <a:xfrm>
            <a:off x="457200" y="1016000"/>
            <a:ext cx="8229600" cy="5110163"/>
          </a:xfrm>
          <a:prstGeom prst="rect">
            <a:avLst/>
          </a:prstGeom>
        </p:spPr>
        <p:txBody>
          <a:bodyPr>
            <a:normAutofit/>
          </a:bodyPr>
          <a:lstStyle/>
          <a:p>
            <a:r>
              <a:rPr lang="en-US" sz="2400" dirty="0">
                <a:solidFill>
                  <a:schemeClr val="bg1"/>
                </a:solidFill>
              </a:rPr>
              <a:t>M</a:t>
            </a:r>
            <a:r>
              <a:rPr lang="en-US" sz="2400" dirty="0" smtClean="0">
                <a:solidFill>
                  <a:schemeClr val="bg1"/>
                </a:solidFill>
              </a:rPr>
              <a:t>ost compelling &amp; accessible measure of living room interactivity</a:t>
            </a:r>
          </a:p>
          <a:p>
            <a:r>
              <a:rPr lang="en-US" sz="2400" dirty="0" smtClean="0">
                <a:solidFill>
                  <a:schemeClr val="bg1"/>
                </a:solidFill>
              </a:rPr>
              <a:t>LIVE</a:t>
            </a:r>
          </a:p>
          <a:p>
            <a:r>
              <a:rPr lang="en-US" sz="2400" dirty="0" smtClean="0">
                <a:solidFill>
                  <a:schemeClr val="bg1"/>
                </a:solidFill>
              </a:rPr>
              <a:t>Communal/tribal</a:t>
            </a:r>
          </a:p>
          <a:p>
            <a:r>
              <a:rPr lang="en-US" sz="2400" dirty="0" smtClean="0">
                <a:solidFill>
                  <a:schemeClr val="bg1"/>
                </a:solidFill>
              </a:rPr>
              <a:t>Family embedded</a:t>
            </a:r>
          </a:p>
          <a:p>
            <a:r>
              <a:rPr lang="en-US" sz="2400" dirty="0" smtClean="0">
                <a:solidFill>
                  <a:schemeClr val="bg1"/>
                </a:solidFill>
              </a:rPr>
              <a:t>Loyalty/passion/meaning/connection based</a:t>
            </a:r>
          </a:p>
          <a:p>
            <a:r>
              <a:rPr lang="en-US" sz="2400" dirty="0" smtClean="0">
                <a:solidFill>
                  <a:schemeClr val="bg1"/>
                </a:solidFill>
              </a:rPr>
              <a:t>Infinite information/data &amp; limitless appetite for it</a:t>
            </a:r>
            <a:endParaRPr lang="en-US" sz="2400" dirty="0">
              <a:solidFill>
                <a:schemeClr val="bg1"/>
              </a:solidFill>
            </a:endParaRPr>
          </a:p>
        </p:txBody>
      </p:sp>
      <p:pic>
        <p:nvPicPr>
          <p:cNvPr id="7" name="Content Placeholder 3" descr="file3451346772527.jp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4028717" y="3634347"/>
            <a:ext cx="4439777" cy="2329513"/>
          </a:xfrm>
        </p:spPr>
      </p:pic>
      <p:pic>
        <p:nvPicPr>
          <p:cNvPr id="8" name="Content Placeholder 3" descr="file451124274504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283" y="3660907"/>
            <a:ext cx="2893573" cy="2151626"/>
          </a:xfrm>
          <a:prstGeom prst="rect">
            <a:avLst/>
          </a:prstGeom>
        </p:spPr>
      </p:pic>
    </p:spTree>
    <p:extLst>
      <p:ext uri="{BB962C8B-B14F-4D97-AF65-F5344CB8AC3E}">
        <p14:creationId xmlns:p14="http://schemas.microsoft.com/office/powerpoint/2010/main" val="35686014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450" y="46451"/>
            <a:ext cx="8351350" cy="955586"/>
          </a:xfrm>
        </p:spPr>
        <p:txBody>
          <a:bodyPr>
            <a:noAutofit/>
          </a:bodyPr>
          <a:lstStyle/>
          <a:p>
            <a:r>
              <a:rPr lang="en-US" sz="6000" b="1" dirty="0" smtClean="0">
                <a:solidFill>
                  <a:srgbClr val="FFFF00"/>
                </a:solidFill>
                <a:latin typeface="Times New Roman"/>
                <a:cs typeface="Times New Roman"/>
              </a:rPr>
              <a:t>Sports &amp; Media`</a:t>
            </a:r>
            <a:endParaRPr lang="en-US" sz="6000" b="1" dirty="0">
              <a:solidFill>
                <a:srgbClr val="FFFF00"/>
              </a:solidFill>
              <a:latin typeface="Times New Roman"/>
              <a:cs typeface="Times New Roman"/>
            </a:endParaRPr>
          </a:p>
        </p:txBody>
      </p:sp>
      <p:sp>
        <p:nvSpPr>
          <p:cNvPr id="5" name="Text Placeholder 4"/>
          <p:cNvSpPr>
            <a:spLocks noGrp="1"/>
          </p:cNvSpPr>
          <p:nvPr>
            <p:ph type="body" idx="1"/>
          </p:nvPr>
        </p:nvSpPr>
        <p:spPr>
          <a:xfrm>
            <a:off x="335450" y="1002037"/>
            <a:ext cx="4947882" cy="639762"/>
          </a:xfrm>
        </p:spPr>
        <p:txBody>
          <a:bodyPr>
            <a:noAutofit/>
          </a:bodyPr>
          <a:lstStyle/>
          <a:p>
            <a:r>
              <a:rPr lang="en-US" sz="2800" dirty="0" smtClean="0">
                <a:solidFill>
                  <a:schemeClr val="accent5">
                    <a:lumMod val="60000"/>
                    <a:lumOff val="40000"/>
                  </a:schemeClr>
                </a:solidFill>
                <a:latin typeface="+mn-lt"/>
              </a:rPr>
              <a:t>1939 New York Worlds Fair </a:t>
            </a:r>
            <a:endParaRPr lang="en-US" sz="2800" dirty="0">
              <a:solidFill>
                <a:schemeClr val="accent5">
                  <a:lumMod val="60000"/>
                  <a:lumOff val="40000"/>
                </a:schemeClr>
              </a:solidFill>
              <a:latin typeface="+mn-lt"/>
            </a:endParaRPr>
          </a:p>
        </p:txBody>
      </p:sp>
      <p:sp>
        <p:nvSpPr>
          <p:cNvPr id="6" name="Content Placeholder 5"/>
          <p:cNvSpPr>
            <a:spLocks noGrp="1"/>
          </p:cNvSpPr>
          <p:nvPr>
            <p:ph sz="half" idx="2"/>
          </p:nvPr>
        </p:nvSpPr>
        <p:spPr>
          <a:xfrm>
            <a:off x="335450" y="1641800"/>
            <a:ext cx="4947882" cy="4737504"/>
          </a:xfrm>
        </p:spPr>
        <p:txBody>
          <a:bodyPr>
            <a:normAutofit fontScale="92500" lnSpcReduction="10000"/>
          </a:bodyPr>
          <a:lstStyle/>
          <a:p>
            <a:pPr marL="0" indent="0">
              <a:buNone/>
            </a:pPr>
            <a:r>
              <a:rPr lang="en-US" dirty="0" smtClean="0">
                <a:solidFill>
                  <a:schemeClr val="bg1"/>
                </a:solidFill>
              </a:rPr>
              <a:t>August 26, 1939: first televised major league baseball game on</a:t>
            </a:r>
          </a:p>
          <a:p>
            <a:pPr marL="0" indent="0">
              <a:buNone/>
            </a:pPr>
            <a:r>
              <a:rPr lang="en-US" dirty="0" smtClean="0">
                <a:solidFill>
                  <a:schemeClr val="bg1"/>
                </a:solidFill>
              </a:rPr>
              <a:t>W2XBS (later WNBC). Red Barber </a:t>
            </a:r>
            <a:r>
              <a:rPr lang="en-US" dirty="0">
                <a:solidFill>
                  <a:schemeClr val="bg1"/>
                </a:solidFill>
              </a:rPr>
              <a:t>called the </a:t>
            </a:r>
            <a:r>
              <a:rPr lang="en-US" dirty="0" smtClean="0">
                <a:solidFill>
                  <a:schemeClr val="bg1"/>
                </a:solidFill>
              </a:rPr>
              <a:t>game.</a:t>
            </a:r>
          </a:p>
          <a:p>
            <a:pPr marL="0" indent="0">
              <a:buNone/>
            </a:pPr>
            <a:endParaRPr lang="en-US" dirty="0">
              <a:solidFill>
                <a:schemeClr val="bg1"/>
              </a:solidFill>
            </a:endParaRPr>
          </a:p>
          <a:p>
            <a:pPr marL="0" indent="0">
              <a:buNone/>
            </a:pPr>
            <a:r>
              <a:rPr lang="en-US" dirty="0" smtClean="0">
                <a:solidFill>
                  <a:schemeClr val="bg1"/>
                </a:solidFill>
              </a:rPr>
              <a:t>“..the </a:t>
            </a:r>
            <a:r>
              <a:rPr lang="en-US" dirty="0">
                <a:solidFill>
                  <a:schemeClr val="bg1"/>
                </a:solidFill>
              </a:rPr>
              <a:t>World's </a:t>
            </a:r>
            <a:r>
              <a:rPr lang="en-US" dirty="0" smtClean="0">
                <a:solidFill>
                  <a:schemeClr val="bg1"/>
                </a:solidFill>
              </a:rPr>
              <a:t>Fair became the catalyst </a:t>
            </a:r>
            <a:r>
              <a:rPr lang="en-US" dirty="0">
                <a:solidFill>
                  <a:schemeClr val="bg1"/>
                </a:solidFill>
              </a:rPr>
              <a:t>for the historic </a:t>
            </a:r>
            <a:r>
              <a:rPr lang="en-US" dirty="0" smtClean="0">
                <a:solidFill>
                  <a:schemeClr val="bg1"/>
                </a:solidFill>
              </a:rPr>
              <a:t>broadcast. The television </a:t>
            </a:r>
            <a:r>
              <a:rPr lang="en-US" dirty="0">
                <a:solidFill>
                  <a:schemeClr val="bg1"/>
                </a:solidFill>
              </a:rPr>
              <a:t>was one of </a:t>
            </a:r>
            <a:r>
              <a:rPr lang="en-US" dirty="0" smtClean="0">
                <a:solidFill>
                  <a:schemeClr val="bg1"/>
                </a:solidFill>
              </a:rPr>
              <a:t>fair’s prize </a:t>
            </a:r>
            <a:r>
              <a:rPr lang="en-US" dirty="0">
                <a:solidFill>
                  <a:schemeClr val="bg1"/>
                </a:solidFill>
              </a:rPr>
              <a:t>exhibits, and </a:t>
            </a:r>
            <a:r>
              <a:rPr lang="en-US" dirty="0" smtClean="0">
                <a:solidFill>
                  <a:schemeClr val="bg1"/>
                </a:solidFill>
              </a:rPr>
              <a:t>organizers believed </a:t>
            </a:r>
            <a:r>
              <a:rPr lang="en-US" dirty="0">
                <a:solidFill>
                  <a:schemeClr val="bg1"/>
                </a:solidFill>
              </a:rPr>
              <a:t>that the Dodgers-</a:t>
            </a:r>
            <a:r>
              <a:rPr lang="en-US" dirty="0" smtClean="0">
                <a:solidFill>
                  <a:schemeClr val="bg1"/>
                </a:solidFill>
              </a:rPr>
              <a:t>Reds doubleheader…. </a:t>
            </a:r>
            <a:r>
              <a:rPr lang="en-US" dirty="0">
                <a:solidFill>
                  <a:schemeClr val="bg1"/>
                </a:solidFill>
              </a:rPr>
              <a:t>was the </a:t>
            </a:r>
            <a:r>
              <a:rPr lang="en-US" dirty="0" smtClean="0">
                <a:solidFill>
                  <a:schemeClr val="bg1"/>
                </a:solidFill>
              </a:rPr>
              <a:t>perfect event </a:t>
            </a:r>
            <a:r>
              <a:rPr lang="en-US" dirty="0">
                <a:solidFill>
                  <a:schemeClr val="bg1"/>
                </a:solidFill>
              </a:rPr>
              <a:t>to showcase </a:t>
            </a:r>
            <a:r>
              <a:rPr lang="en-US" dirty="0" smtClean="0">
                <a:solidFill>
                  <a:schemeClr val="bg1"/>
                </a:solidFill>
              </a:rPr>
              <a:t>America’s grasp </a:t>
            </a:r>
            <a:r>
              <a:rPr lang="en-US" dirty="0">
                <a:solidFill>
                  <a:schemeClr val="bg1"/>
                </a:solidFill>
              </a:rPr>
              <a:t>on the </a:t>
            </a:r>
            <a:r>
              <a:rPr lang="en-US" dirty="0" smtClean="0">
                <a:solidFill>
                  <a:schemeClr val="bg1"/>
                </a:solidFill>
              </a:rPr>
              <a:t>new technology.” </a:t>
            </a:r>
            <a:r>
              <a:rPr lang="en-US" sz="1700" dirty="0" smtClean="0">
                <a:solidFill>
                  <a:schemeClr val="bg1"/>
                </a:solidFill>
              </a:rPr>
              <a:t>(Source </a:t>
            </a:r>
            <a:r>
              <a:rPr lang="en-US" sz="1700" dirty="0" err="1" smtClean="0">
                <a:solidFill>
                  <a:schemeClr val="bg1"/>
                </a:solidFill>
              </a:rPr>
              <a:t>History.com</a:t>
            </a:r>
            <a:r>
              <a:rPr lang="en-US" sz="1700" dirty="0" smtClean="0">
                <a:solidFill>
                  <a:schemeClr val="bg1"/>
                </a:solidFill>
              </a:rPr>
              <a:t>)</a:t>
            </a:r>
          </a:p>
          <a:p>
            <a:pPr marL="0" indent="0">
              <a:buNone/>
            </a:pPr>
            <a:endParaRPr lang="en-US" sz="1700" dirty="0">
              <a:solidFill>
                <a:schemeClr val="bg1"/>
              </a:solidFill>
            </a:endParaRPr>
          </a:p>
          <a:p>
            <a:pPr marL="0" indent="0">
              <a:buNone/>
            </a:pPr>
            <a:r>
              <a:rPr lang="en-US" sz="1400" dirty="0" smtClean="0">
                <a:solidFill>
                  <a:schemeClr val="bg1"/>
                </a:solidFill>
              </a:rPr>
              <a:t>Footnote: </a:t>
            </a:r>
            <a:r>
              <a:rPr lang="en-US" sz="1400" i="1" dirty="0" smtClean="0">
                <a:solidFill>
                  <a:schemeClr val="bg1"/>
                </a:solidFill>
              </a:rPr>
              <a:t>Canadian Admiral v. Reddifusion Inc. </a:t>
            </a:r>
            <a:r>
              <a:rPr lang="en-US" sz="1400" dirty="0" smtClean="0">
                <a:solidFill>
                  <a:schemeClr val="bg1"/>
                </a:solidFill>
              </a:rPr>
              <a:t>[1954] Ex. CR 382: Live  rebroadcast through cable of a Montreal Allouetes football game. Was showcase for  sale of cable service to consumers. Court held no fixation in live feed of game</a:t>
            </a:r>
            <a:endParaRPr lang="en-US" sz="1400" i="1" dirty="0">
              <a:solidFill>
                <a:schemeClr val="bg1"/>
              </a:solidFill>
            </a:endParaRPr>
          </a:p>
        </p:txBody>
      </p:sp>
      <p:sp>
        <p:nvSpPr>
          <p:cNvPr id="8" name="Title 7"/>
          <p:cNvSpPr txBox="1">
            <a:spLocks/>
          </p:cNvSpPr>
          <p:nvPr/>
        </p:nvSpPr>
        <p:spPr>
          <a:xfrm>
            <a:off x="457200" y="326592"/>
            <a:ext cx="8229600" cy="1208521"/>
          </a:xfrm>
          <a:prstGeom prst="rect">
            <a:avLst/>
          </a:prstGeom>
        </p:spPr>
        <p:txBody>
          <a:bodyPr vert="horz" lIns="76200" tIns="76200" rIns="76200" bIns="76200" rtlCol="0" anchor="ctr">
            <a:normAutofit/>
          </a:bodyPr>
          <a:lstStyle>
            <a:lvl1pPr algn="l" defTabSz="457200" rtl="0" eaLnBrk="1" latinLnBrk="0" hangingPunct="1">
              <a:spcBef>
                <a:spcPct val="0"/>
              </a:spcBef>
              <a:buNone/>
              <a:defRPr sz="4400" kern="1200" cap="none">
                <a:solidFill>
                  <a:srgbClr val="5E6062"/>
                </a:solidFill>
                <a:latin typeface="Klavika"/>
                <a:ea typeface="+mj-ea"/>
                <a:cs typeface="+mj-cs"/>
              </a:defRPr>
            </a:lvl1pPr>
          </a:lstStyle>
          <a:p>
            <a:endParaRPr lang="en-US" dirty="0"/>
          </a:p>
        </p:txBody>
      </p:sp>
      <p:pic>
        <p:nvPicPr>
          <p:cNvPr id="10" name="Content Placeholder 9" descr="file131235838780.jpg"/>
          <p:cNvPicPr>
            <a:picLocks noGrp="1" noChangeAspect="1"/>
          </p:cNvPicPr>
          <p:nvPr>
            <p:ph sz="quarter" idx="4"/>
          </p:nvPr>
        </p:nvPicPr>
        <p:blipFill>
          <a:blip r:embed="rId3" cstate="print">
            <a:extLst>
              <a:ext uri="{28A0092B-C50C-407E-A947-70E740481C1C}">
                <a14:useLocalDpi xmlns:a14="http://schemas.microsoft.com/office/drawing/2010/main"/>
              </a:ext>
            </a:extLst>
          </a:blip>
          <a:srcRect/>
          <a:stretch>
            <a:fillRect/>
          </a:stretch>
        </p:blipFill>
        <p:spPr>
          <a:xfrm>
            <a:off x="5505116" y="1728423"/>
            <a:ext cx="3538862" cy="3459634"/>
          </a:xfrm>
        </p:spPr>
      </p:pic>
    </p:spTree>
    <p:extLst>
      <p:ext uri="{BB962C8B-B14F-4D97-AF65-F5344CB8AC3E}">
        <p14:creationId xmlns:p14="http://schemas.microsoft.com/office/powerpoint/2010/main" val="22346507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38879"/>
            <a:ext cx="9144000" cy="1016000"/>
          </a:xfrm>
        </p:spPr>
        <p:txBody>
          <a:bodyPr>
            <a:noAutofit/>
          </a:bodyPr>
          <a:lstStyle/>
          <a:p>
            <a:r>
              <a:rPr lang="en-US" sz="5400" b="1" dirty="0" smtClean="0">
                <a:solidFill>
                  <a:srgbClr val="FFFF00"/>
                </a:solidFill>
              </a:rPr>
              <a:t> Sports Example Wish-list </a:t>
            </a:r>
            <a:endParaRPr lang="en-US" sz="5400" b="1" dirty="0">
              <a:solidFill>
                <a:srgbClr val="FFFF00"/>
              </a:solidFill>
            </a:endParaRPr>
          </a:p>
        </p:txBody>
      </p:sp>
      <p:sp>
        <p:nvSpPr>
          <p:cNvPr id="9" name="Content Placeholder 8"/>
          <p:cNvSpPr>
            <a:spLocks noGrp="1"/>
          </p:cNvSpPr>
          <p:nvPr>
            <p:ph idx="4294967295"/>
          </p:nvPr>
        </p:nvSpPr>
        <p:spPr>
          <a:xfrm>
            <a:off x="0" y="1054879"/>
            <a:ext cx="9144000" cy="5237835"/>
          </a:xfrm>
          <a:prstGeom prst="rect">
            <a:avLst/>
          </a:prstGeom>
        </p:spPr>
        <p:txBody>
          <a:bodyPr>
            <a:normAutofit fontScale="85000" lnSpcReduction="20000"/>
          </a:bodyPr>
          <a:lstStyle/>
          <a:p>
            <a:pPr marL="0" indent="0">
              <a:buNone/>
            </a:pPr>
            <a:r>
              <a:rPr lang="en-US" b="1" i="1" dirty="0" smtClean="0"/>
              <a:t>     </a:t>
            </a:r>
            <a:r>
              <a:rPr lang="en-US" b="1" i="1" dirty="0" smtClean="0">
                <a:solidFill>
                  <a:srgbClr val="C3D69B"/>
                </a:solidFill>
              </a:rPr>
              <a:t> </a:t>
            </a:r>
            <a:r>
              <a:rPr lang="en-US" b="1" i="1" u="sng" dirty="0" smtClean="0">
                <a:solidFill>
                  <a:srgbClr val="C3D69B"/>
                </a:solidFill>
              </a:rPr>
              <a:t>1. VIRTUAL ARENA EXPERIENCE</a:t>
            </a:r>
          </a:p>
          <a:p>
            <a:r>
              <a:rPr lang="en-US" dirty="0" smtClean="0">
                <a:solidFill>
                  <a:schemeClr val="bg1"/>
                </a:solidFill>
              </a:rPr>
              <a:t>“Who is in the crowd?”</a:t>
            </a:r>
          </a:p>
          <a:p>
            <a:r>
              <a:rPr lang="en-US" dirty="0">
                <a:solidFill>
                  <a:schemeClr val="bg1"/>
                </a:solidFill>
              </a:rPr>
              <a:t>“Pick your seat”: view the game from any any seat/any angle (emulated?)</a:t>
            </a:r>
            <a:r>
              <a:rPr lang="en-US" dirty="0" smtClean="0">
                <a:solidFill>
                  <a:schemeClr val="bg1"/>
                </a:solidFill>
              </a:rPr>
              <a:t>.</a:t>
            </a:r>
          </a:p>
          <a:p>
            <a:r>
              <a:rPr lang="en-US" dirty="0" smtClean="0">
                <a:solidFill>
                  <a:schemeClr val="bg1"/>
                </a:solidFill>
              </a:rPr>
              <a:t>Live Shared experience (Hangout). Friend and rival group options.</a:t>
            </a:r>
          </a:p>
          <a:p>
            <a:r>
              <a:rPr lang="en-US" dirty="0">
                <a:solidFill>
                  <a:schemeClr val="bg1"/>
                </a:solidFill>
              </a:rPr>
              <a:t>Scalability of </a:t>
            </a:r>
            <a:r>
              <a:rPr lang="en-US" dirty="0" smtClean="0">
                <a:solidFill>
                  <a:schemeClr val="bg1"/>
                </a:solidFill>
              </a:rPr>
              <a:t>closed to contact ranging to fully </a:t>
            </a:r>
            <a:r>
              <a:rPr lang="en-US" dirty="0">
                <a:solidFill>
                  <a:schemeClr val="bg1"/>
                </a:solidFill>
              </a:rPr>
              <a:t>open </a:t>
            </a:r>
            <a:r>
              <a:rPr lang="en-US" dirty="0" smtClean="0">
                <a:solidFill>
                  <a:schemeClr val="bg1"/>
                </a:solidFill>
              </a:rPr>
              <a:t>(E.g. game </a:t>
            </a:r>
            <a:r>
              <a:rPr lang="en-US" dirty="0">
                <a:solidFill>
                  <a:schemeClr val="bg1"/>
                </a:solidFill>
              </a:rPr>
              <a:t>v. between periods)</a:t>
            </a:r>
            <a:r>
              <a:rPr lang="en-US" dirty="0" smtClean="0">
                <a:solidFill>
                  <a:schemeClr val="bg1"/>
                </a:solidFill>
              </a:rPr>
              <a:t>.</a:t>
            </a:r>
          </a:p>
          <a:p>
            <a:r>
              <a:rPr lang="en-US" dirty="0" smtClean="0">
                <a:solidFill>
                  <a:schemeClr val="bg1"/>
                </a:solidFill>
              </a:rPr>
              <a:t>Fully interactive: voice, text, content sharing, search &amp; content creation.</a:t>
            </a:r>
          </a:p>
          <a:p>
            <a:r>
              <a:rPr lang="en-US" dirty="0">
                <a:solidFill>
                  <a:schemeClr val="bg1"/>
                </a:solidFill>
              </a:rPr>
              <a:t>Play crowd games, trivia</a:t>
            </a:r>
            <a:r>
              <a:rPr lang="en-US" dirty="0" smtClean="0">
                <a:solidFill>
                  <a:schemeClr val="bg1"/>
                </a:solidFill>
              </a:rPr>
              <a:t>.</a:t>
            </a:r>
          </a:p>
          <a:p>
            <a:r>
              <a:rPr lang="en-US" dirty="0">
                <a:solidFill>
                  <a:schemeClr val="bg1"/>
                </a:solidFill>
              </a:rPr>
              <a:t>Infinite inputs including alternate audio feeds (plus “do your own”) &amp; bonus video </a:t>
            </a:r>
            <a:r>
              <a:rPr lang="en-US" dirty="0" smtClean="0">
                <a:solidFill>
                  <a:schemeClr val="bg1"/>
                </a:solidFill>
              </a:rPr>
              <a:t>feeds </a:t>
            </a:r>
            <a:r>
              <a:rPr lang="en-US" dirty="0">
                <a:solidFill>
                  <a:schemeClr val="bg1"/>
                </a:solidFill>
              </a:rPr>
              <a:t>(E.g. USTREAM’s and/or extra broadcast cameras – “</a:t>
            </a:r>
            <a:r>
              <a:rPr lang="en-US" dirty="0" smtClean="0">
                <a:solidFill>
                  <a:schemeClr val="bg1"/>
                </a:solidFill>
              </a:rPr>
              <a:t>you </a:t>
            </a:r>
            <a:r>
              <a:rPr lang="en-US" dirty="0">
                <a:solidFill>
                  <a:schemeClr val="bg1"/>
                </a:solidFill>
              </a:rPr>
              <a:t>compose your own “broadcast”)</a:t>
            </a:r>
            <a:r>
              <a:rPr lang="en-US" dirty="0" smtClean="0">
                <a:solidFill>
                  <a:schemeClr val="bg1"/>
                </a:solidFill>
              </a:rPr>
              <a:t>.</a:t>
            </a:r>
          </a:p>
          <a:p>
            <a:r>
              <a:rPr lang="en-US" dirty="0">
                <a:solidFill>
                  <a:schemeClr val="bg1"/>
                </a:solidFill>
              </a:rPr>
              <a:t>Live feedback  (Twitter, text, Skype etc.) loops to teams, leagues, (players), (coaches</a:t>
            </a:r>
            <a:r>
              <a:rPr lang="en-US" dirty="0" smtClean="0">
                <a:solidFill>
                  <a:schemeClr val="bg1"/>
                </a:solidFill>
              </a:rPr>
              <a:t>) - the “techno heckle”.</a:t>
            </a:r>
          </a:p>
          <a:p>
            <a:pPr marL="0" indent="0">
              <a:buNone/>
            </a:pPr>
            <a:endParaRPr lang="en-US" dirty="0" smtClean="0">
              <a:solidFill>
                <a:srgbClr val="008000"/>
              </a:solidFill>
            </a:endParaRPr>
          </a:p>
          <a:p>
            <a:pPr marL="0" indent="0">
              <a:buNone/>
            </a:pPr>
            <a:r>
              <a:rPr lang="en-US" b="1" i="1" dirty="0" smtClean="0">
                <a:solidFill>
                  <a:srgbClr val="008000"/>
                </a:solidFill>
              </a:rPr>
              <a:t>   </a:t>
            </a:r>
            <a:r>
              <a:rPr lang="en-US" b="1" i="1" dirty="0" smtClean="0">
                <a:solidFill>
                  <a:srgbClr val="C3D69B"/>
                </a:solidFill>
              </a:rPr>
              <a:t>  </a:t>
            </a:r>
            <a:r>
              <a:rPr lang="en-US" b="1" i="1" u="sng" dirty="0" smtClean="0">
                <a:solidFill>
                  <a:srgbClr val="C3D69B"/>
                </a:solidFill>
              </a:rPr>
              <a:t>2. “I KNOW SPORTS BETTER, LET ME PROVE IT.”</a:t>
            </a:r>
          </a:p>
          <a:p>
            <a:r>
              <a:rPr lang="en-US" dirty="0">
                <a:solidFill>
                  <a:srgbClr val="FFFFFF"/>
                </a:solidFill>
              </a:rPr>
              <a:t>Infinite replays from infinite </a:t>
            </a:r>
            <a:r>
              <a:rPr lang="en-US" dirty="0" smtClean="0">
                <a:solidFill>
                  <a:srgbClr val="FFFFFF"/>
                </a:solidFill>
              </a:rPr>
              <a:t>inputs.</a:t>
            </a:r>
          </a:p>
          <a:p>
            <a:r>
              <a:rPr lang="en-US" dirty="0" smtClean="0">
                <a:solidFill>
                  <a:srgbClr val="FFFFFF"/>
                </a:solidFill>
              </a:rPr>
              <a:t>Coaching tools (virtual Telestrator ).</a:t>
            </a:r>
          </a:p>
          <a:p>
            <a:r>
              <a:rPr lang="en-US" dirty="0" smtClean="0">
                <a:solidFill>
                  <a:srgbClr val="FFFFFF"/>
                </a:solidFill>
              </a:rPr>
              <a:t>Library of games &amp; plays (by team, year &amp; player).</a:t>
            </a:r>
          </a:p>
          <a:p>
            <a:r>
              <a:rPr lang="en-US" dirty="0">
                <a:solidFill>
                  <a:srgbClr val="FFFFFF"/>
                </a:solidFill>
              </a:rPr>
              <a:t>Recreate or watch the game live in </a:t>
            </a:r>
            <a:r>
              <a:rPr lang="en-US" dirty="0" smtClean="0">
                <a:solidFill>
                  <a:srgbClr val="FFFFFF"/>
                </a:solidFill>
              </a:rPr>
              <a:t>EA NHL </a:t>
            </a:r>
            <a:r>
              <a:rPr lang="en-US" dirty="0">
                <a:solidFill>
                  <a:srgbClr val="FFFFFF"/>
                </a:solidFill>
              </a:rPr>
              <a:t>14 (watch replays in 1</a:t>
            </a:r>
            <a:r>
              <a:rPr lang="en-US" baseline="30000" dirty="0">
                <a:solidFill>
                  <a:srgbClr val="FFFFFF"/>
                </a:solidFill>
              </a:rPr>
              <a:t>st</a:t>
            </a:r>
            <a:r>
              <a:rPr lang="en-US" dirty="0">
                <a:solidFill>
                  <a:srgbClr val="FFFFFF"/>
                </a:solidFill>
              </a:rPr>
              <a:t> person as any player</a:t>
            </a:r>
            <a:r>
              <a:rPr lang="en-US" dirty="0" smtClean="0">
                <a:solidFill>
                  <a:srgbClr val="FFFFFF"/>
                </a:solidFill>
              </a:rPr>
              <a:t>)</a:t>
            </a:r>
            <a:r>
              <a:rPr lang="en-US" dirty="0" smtClean="0"/>
              <a:t>.</a:t>
            </a:r>
          </a:p>
          <a:p>
            <a:endParaRPr lang="en-US" dirty="0">
              <a:solidFill>
                <a:schemeClr val="accent3">
                  <a:lumMod val="60000"/>
                  <a:lumOff val="40000"/>
                </a:schemeClr>
              </a:solidFill>
            </a:endParaRPr>
          </a:p>
          <a:p>
            <a:pPr marL="0" indent="0">
              <a:buNone/>
            </a:pPr>
            <a:r>
              <a:rPr lang="en-US" b="1" i="1" dirty="0" smtClean="0">
                <a:solidFill>
                  <a:schemeClr val="accent3">
                    <a:lumMod val="60000"/>
                    <a:lumOff val="40000"/>
                  </a:schemeClr>
                </a:solidFill>
              </a:rPr>
              <a:t>      </a:t>
            </a:r>
            <a:r>
              <a:rPr lang="en-US" b="1" i="1" u="sng" dirty="0" smtClean="0">
                <a:solidFill>
                  <a:schemeClr val="accent3">
                    <a:lumMod val="60000"/>
                    <a:lumOff val="40000"/>
                  </a:schemeClr>
                </a:solidFill>
              </a:rPr>
              <a:t>3. SECOND SCREEN STUFF (Sx3)</a:t>
            </a:r>
          </a:p>
          <a:p>
            <a:r>
              <a:rPr lang="en-US" dirty="0" smtClean="0">
                <a:solidFill>
                  <a:srgbClr val="FFFFFF"/>
                </a:solidFill>
              </a:rPr>
              <a:t>Useable live in-arena on a tablet. </a:t>
            </a:r>
          </a:p>
          <a:p>
            <a:r>
              <a:rPr lang="en-US" dirty="0" smtClean="0">
                <a:solidFill>
                  <a:srgbClr val="FFFFFF"/>
                </a:solidFill>
              </a:rPr>
              <a:t>Full live stats including distance skated, shot-speeds, goalie. </a:t>
            </a:r>
          </a:p>
          <a:p>
            <a:r>
              <a:rPr lang="en-US" dirty="0" smtClean="0">
                <a:solidFill>
                  <a:srgbClr val="FFFFFF"/>
                </a:solidFill>
              </a:rPr>
              <a:t>Gamification for every possible challenge/bet.</a:t>
            </a:r>
          </a:p>
          <a:p>
            <a:r>
              <a:rPr lang="en-US" dirty="0">
                <a:solidFill>
                  <a:srgbClr val="FFFFFF"/>
                </a:solidFill>
              </a:rPr>
              <a:t>Create your own sports music-video.</a:t>
            </a:r>
          </a:p>
          <a:p>
            <a:endParaRPr lang="en-US" dirty="0" smtClean="0"/>
          </a:p>
          <a:p>
            <a:endParaRPr lang="en-US" dirty="0"/>
          </a:p>
        </p:txBody>
      </p:sp>
    </p:spTree>
    <p:extLst>
      <p:ext uri="{BB962C8B-B14F-4D97-AF65-F5344CB8AC3E}">
        <p14:creationId xmlns:p14="http://schemas.microsoft.com/office/powerpoint/2010/main" val="40155599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0147"/>
          </a:xfrm>
        </p:spPr>
        <p:txBody>
          <a:bodyPr>
            <a:normAutofit/>
          </a:bodyPr>
          <a:lstStyle/>
          <a:p>
            <a:r>
              <a:rPr lang="en-US" sz="6000" b="1" dirty="0" smtClean="0">
                <a:solidFill>
                  <a:srgbClr val="FFFF00"/>
                </a:solidFill>
                <a:latin typeface="Times New Roman"/>
                <a:cs typeface="Times New Roman"/>
              </a:rPr>
              <a:t>Advanced Issues List</a:t>
            </a:r>
            <a:endParaRPr lang="en-US" sz="6000" b="1" dirty="0">
              <a:solidFill>
                <a:srgbClr val="FFFF00"/>
              </a:solidFill>
              <a:latin typeface="Times New Roman"/>
              <a:cs typeface="Times New Roman"/>
            </a:endParaRPr>
          </a:p>
        </p:txBody>
      </p:sp>
      <p:sp>
        <p:nvSpPr>
          <p:cNvPr id="3" name="Text Placeholder 2"/>
          <p:cNvSpPr>
            <a:spLocks noGrp="1"/>
          </p:cNvSpPr>
          <p:nvPr>
            <p:ph type="body" idx="1"/>
          </p:nvPr>
        </p:nvSpPr>
        <p:spPr>
          <a:xfrm>
            <a:off x="457200" y="1210147"/>
            <a:ext cx="4040188" cy="742863"/>
          </a:xfrm>
        </p:spPr>
        <p:txBody>
          <a:bodyPr>
            <a:noAutofit/>
          </a:bodyPr>
          <a:lstStyle/>
          <a:p>
            <a:r>
              <a:rPr lang="en-US" sz="2800" dirty="0" smtClean="0">
                <a:solidFill>
                  <a:srgbClr val="93CDDD"/>
                </a:solidFill>
              </a:rPr>
              <a:t>Holographic Immersion</a:t>
            </a:r>
            <a:endParaRPr lang="en-US" sz="2800" dirty="0">
              <a:solidFill>
                <a:srgbClr val="93CDDD"/>
              </a:solidFill>
            </a:endParaRPr>
          </a:p>
        </p:txBody>
      </p:sp>
      <p:sp>
        <p:nvSpPr>
          <p:cNvPr id="4" name="Content Placeholder 3"/>
          <p:cNvSpPr>
            <a:spLocks noGrp="1"/>
          </p:cNvSpPr>
          <p:nvPr>
            <p:ph sz="half" idx="2"/>
          </p:nvPr>
        </p:nvSpPr>
        <p:spPr/>
        <p:txBody>
          <a:bodyPr/>
          <a:lstStyle/>
          <a:p>
            <a:pPr marL="0" indent="0">
              <a:buNone/>
            </a:pPr>
            <a:r>
              <a:rPr lang="en-US" sz="3200" dirty="0">
                <a:solidFill>
                  <a:schemeClr val="bg1"/>
                </a:solidFill>
              </a:rPr>
              <a:t>Remote audio crowd feedback fed back into arena (If Porsche can enhance engine sounds, why not crowd sounds as determined by fair standards by the Leagues)</a:t>
            </a:r>
          </a:p>
          <a:p>
            <a:pPr marL="0" indent="0">
              <a:buNone/>
            </a:pPr>
            <a:endParaRPr lang="en-US" dirty="0"/>
          </a:p>
        </p:txBody>
      </p:sp>
      <p:sp>
        <p:nvSpPr>
          <p:cNvPr id="5" name="Text Placeholder 4"/>
          <p:cNvSpPr>
            <a:spLocks noGrp="1"/>
          </p:cNvSpPr>
          <p:nvPr>
            <p:ph type="body" sz="quarter" idx="3"/>
          </p:nvPr>
        </p:nvSpPr>
        <p:spPr>
          <a:xfrm>
            <a:off x="4645025" y="1210147"/>
            <a:ext cx="4041775" cy="742863"/>
          </a:xfrm>
        </p:spPr>
        <p:txBody>
          <a:bodyPr>
            <a:noAutofit/>
          </a:bodyPr>
          <a:lstStyle/>
          <a:p>
            <a:r>
              <a:rPr lang="en-US" sz="2800" dirty="0" smtClean="0">
                <a:solidFill>
                  <a:schemeClr val="accent5">
                    <a:lumMod val="60000"/>
                    <a:lumOff val="40000"/>
                  </a:schemeClr>
                </a:solidFill>
              </a:rPr>
              <a:t>Microsoft </a:t>
            </a:r>
            <a:r>
              <a:rPr lang="en-US" sz="2800" i="1" dirty="0" err="1" smtClean="0">
                <a:solidFill>
                  <a:schemeClr val="accent5">
                    <a:lumMod val="60000"/>
                    <a:lumOff val="40000"/>
                  </a:schemeClr>
                </a:solidFill>
              </a:rPr>
              <a:t>Holodeck</a:t>
            </a:r>
            <a:r>
              <a:rPr lang="en-US" sz="2800" dirty="0" smtClean="0">
                <a:solidFill>
                  <a:schemeClr val="accent5">
                    <a:lumMod val="60000"/>
                    <a:lumOff val="40000"/>
                  </a:schemeClr>
                </a:solidFill>
              </a:rPr>
              <a:t> (patent)</a:t>
            </a:r>
            <a:endParaRPr lang="en-US" sz="2800" dirty="0">
              <a:solidFill>
                <a:schemeClr val="accent5">
                  <a:lumMod val="60000"/>
                  <a:lumOff val="40000"/>
                </a:schemeClr>
              </a:solidFill>
            </a:endParaRPr>
          </a:p>
        </p:txBody>
      </p:sp>
      <p:pic>
        <p:nvPicPr>
          <p:cNvPr id="7" name="Content Placeholder 6" descr="holodeck.jpg"/>
          <p:cNvPicPr>
            <a:picLocks noGrp="1" noChangeAspect="1"/>
          </p:cNvPicPr>
          <p:nvPr>
            <p:ph sz="quarter" idx="4"/>
          </p:nvPr>
        </p:nvPicPr>
        <p:blipFill rotWithShape="1">
          <a:blip r:embed="rId2" cstate="print">
            <a:extLst>
              <a:ext uri="{28A0092B-C50C-407E-A947-70E740481C1C}">
                <a14:useLocalDpi xmlns:a14="http://schemas.microsoft.com/office/drawing/2010/main"/>
              </a:ext>
            </a:extLst>
          </a:blip>
          <a:srcRect b="-1134"/>
          <a:stretch/>
        </p:blipFill>
        <p:spPr>
          <a:xfrm>
            <a:off x="4645025" y="2480203"/>
            <a:ext cx="4041775" cy="2288496"/>
          </a:xfrm>
          <a:prstGeom prst="rect">
            <a:avLst/>
          </a:prstGeom>
        </p:spPr>
      </p:pic>
    </p:spTree>
    <p:extLst>
      <p:ext uri="{BB962C8B-B14F-4D97-AF65-F5344CB8AC3E}">
        <p14:creationId xmlns:p14="http://schemas.microsoft.com/office/powerpoint/2010/main" val="18470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99213"/>
            <a:ext cx="9144000" cy="793692"/>
          </a:xfrm>
        </p:spPr>
        <p:txBody>
          <a:bodyPr>
            <a:noAutofit/>
          </a:bodyPr>
          <a:lstStyle/>
          <a:p>
            <a:r>
              <a:rPr lang="en-US" sz="3600" b="1" u="sng" dirty="0" smtClean="0"/>
              <a:t/>
            </a:r>
            <a:br>
              <a:rPr lang="en-US" sz="3600" b="1" u="sng" dirty="0" smtClean="0"/>
            </a:br>
            <a:r>
              <a:rPr lang="en-US" sz="3600" b="1" dirty="0"/>
              <a:t> </a:t>
            </a:r>
            <a:r>
              <a:rPr lang="en-US" sz="3600" b="1" i="1" dirty="0" smtClean="0"/>
              <a:t> </a:t>
            </a:r>
            <a:r>
              <a:rPr lang="en-US" sz="5400" b="1" i="1" dirty="0" smtClean="0">
                <a:solidFill>
                  <a:srgbClr val="FFFF00"/>
                </a:solidFill>
              </a:rPr>
              <a:t>Selected Legal Issues…</a:t>
            </a:r>
            <a:br>
              <a:rPr lang="en-US" sz="5400" b="1" i="1" dirty="0" smtClean="0">
                <a:solidFill>
                  <a:srgbClr val="FFFF00"/>
                </a:solidFill>
              </a:rPr>
            </a:br>
            <a:endParaRPr lang="en-US" sz="5400" b="1" i="1" dirty="0">
              <a:solidFill>
                <a:srgbClr val="FFFF00"/>
              </a:solidFill>
            </a:endParaRPr>
          </a:p>
        </p:txBody>
      </p:sp>
      <p:sp>
        <p:nvSpPr>
          <p:cNvPr id="2" name="Content Placeholder 1"/>
          <p:cNvSpPr>
            <a:spLocks noGrp="1"/>
          </p:cNvSpPr>
          <p:nvPr>
            <p:ph idx="4294967295"/>
          </p:nvPr>
        </p:nvSpPr>
        <p:spPr>
          <a:xfrm>
            <a:off x="0" y="892905"/>
            <a:ext cx="9144000" cy="5664979"/>
          </a:xfrm>
          <a:prstGeom prst="rect">
            <a:avLst/>
          </a:prstGeom>
        </p:spPr>
        <p:txBody>
          <a:bodyPr>
            <a:normAutofit/>
          </a:bodyPr>
          <a:lstStyle/>
          <a:p>
            <a:r>
              <a:rPr lang="en-US" sz="2400" dirty="0" smtClean="0">
                <a:solidFill>
                  <a:schemeClr val="bg1"/>
                </a:solidFill>
              </a:rPr>
              <a:t>Sponsor conflicts &amp; exclusivities (rights-holder) especially </a:t>
            </a:r>
            <a:r>
              <a:rPr lang="en-US" sz="2400" dirty="0" smtClean="0">
                <a:solidFill>
                  <a:srgbClr val="3366FF"/>
                </a:solidFill>
              </a:rPr>
              <a:t>audience/crowd - sourced input</a:t>
            </a:r>
          </a:p>
          <a:p>
            <a:pPr marL="0" indent="0">
              <a:buNone/>
            </a:pPr>
            <a:r>
              <a:rPr lang="en-US" sz="2400" dirty="0" smtClean="0"/>
              <a:t>  </a:t>
            </a:r>
            <a:r>
              <a:rPr lang="en-US" sz="2800" b="1" i="1" dirty="0" smtClean="0">
                <a:solidFill>
                  <a:schemeClr val="accent4">
                    <a:lumMod val="40000"/>
                    <a:lumOff val="60000"/>
                  </a:schemeClr>
                </a:solidFill>
              </a:rPr>
              <a:t> </a:t>
            </a:r>
            <a:r>
              <a:rPr lang="en-US" sz="2800" b="1" i="1" dirty="0" smtClean="0">
                <a:solidFill>
                  <a:srgbClr val="FFFF00"/>
                </a:solidFill>
              </a:rPr>
              <a:t> Legal Ratatouille:</a:t>
            </a:r>
          </a:p>
          <a:p>
            <a:r>
              <a:rPr lang="en-US" sz="2400" dirty="0" smtClean="0">
                <a:solidFill>
                  <a:srgbClr val="FFFFFF"/>
                </a:solidFill>
              </a:rPr>
              <a:t>Second screen - </a:t>
            </a:r>
            <a:r>
              <a:rPr lang="en-US" sz="2400" dirty="0" smtClean="0">
                <a:solidFill>
                  <a:srgbClr val="FF0000"/>
                </a:solidFill>
              </a:rPr>
              <a:t>non-rights holder IP strategies and limits</a:t>
            </a:r>
          </a:p>
          <a:p>
            <a:r>
              <a:rPr lang="en-US" sz="2400" b="1" dirty="0" smtClean="0">
                <a:solidFill>
                  <a:srgbClr val="3366FF"/>
                </a:solidFill>
              </a:rPr>
              <a:t>Screen merge issues: </a:t>
            </a:r>
            <a:r>
              <a:rPr lang="en-US" sz="2400" dirty="0" smtClean="0">
                <a:solidFill>
                  <a:srgbClr val="FFFFFF"/>
                </a:solidFill>
              </a:rPr>
              <a:t>Expression rights v. safe harbor/takedown - To edit or not to edit? – Who is the ISP?; Who is the content provider?</a:t>
            </a:r>
          </a:p>
          <a:p>
            <a:r>
              <a:rPr lang="en-US" sz="2400" b="1" dirty="0" smtClean="0">
                <a:solidFill>
                  <a:srgbClr val="FF0000"/>
                </a:solidFill>
              </a:rPr>
              <a:t>Multiple input dilemma </a:t>
            </a:r>
            <a:r>
              <a:rPr lang="en-US" sz="2400" dirty="0" smtClean="0">
                <a:solidFill>
                  <a:srgbClr val="FFFFFF"/>
                </a:solidFill>
              </a:rPr>
              <a:t>= split legal approach for split screens?; lowest common denominator?</a:t>
            </a:r>
          </a:p>
          <a:p>
            <a:r>
              <a:rPr lang="en-US" sz="2400" dirty="0">
                <a:solidFill>
                  <a:srgbClr val="FFFFFF"/>
                </a:solidFill>
              </a:rPr>
              <a:t>Idea/expression dichotomy “threshold problem”: Stating the obvious – the amount of protected expression is directly proportional to the accessibility of digital tools. </a:t>
            </a:r>
          </a:p>
          <a:p>
            <a:r>
              <a:rPr lang="en-US" sz="2400" dirty="0" smtClean="0">
                <a:solidFill>
                  <a:srgbClr val="FFFFFF"/>
                </a:solidFill>
              </a:rPr>
              <a:t>&amp; </a:t>
            </a:r>
            <a:r>
              <a:rPr lang="en-US" sz="2400" i="1" dirty="0" smtClean="0">
                <a:solidFill>
                  <a:srgbClr val="FFFF00"/>
                </a:solidFill>
              </a:rPr>
              <a:t>“</a:t>
            </a:r>
            <a:r>
              <a:rPr lang="en-US" sz="2400" i="1" dirty="0">
                <a:solidFill>
                  <a:srgbClr val="FFFF00"/>
                </a:solidFill>
              </a:rPr>
              <a:t>Why Johnny can’t stream: How video copyright went insane” </a:t>
            </a:r>
            <a:r>
              <a:rPr lang="en-US" sz="2400" dirty="0" smtClean="0">
                <a:solidFill>
                  <a:srgbClr val="FFFFFF"/>
                </a:solidFill>
              </a:rPr>
              <a:t>issues - awesome </a:t>
            </a:r>
            <a:r>
              <a:rPr lang="en-US" sz="2400" dirty="0">
                <a:solidFill>
                  <a:srgbClr val="FFFFFF"/>
                </a:solidFill>
              </a:rPr>
              <a:t>James </a:t>
            </a:r>
            <a:r>
              <a:rPr lang="en-US" sz="2400" dirty="0" err="1" smtClean="0">
                <a:solidFill>
                  <a:srgbClr val="FFFFFF"/>
                </a:solidFill>
              </a:rPr>
              <a:t>Grimmelmann</a:t>
            </a:r>
            <a:r>
              <a:rPr lang="en-US" sz="2400" dirty="0">
                <a:solidFill>
                  <a:srgbClr val="FFFFFF"/>
                </a:solidFill>
              </a:rPr>
              <a:t> </a:t>
            </a:r>
            <a:r>
              <a:rPr lang="en-US" sz="2400" dirty="0" smtClean="0">
                <a:solidFill>
                  <a:srgbClr val="FFFFFF"/>
                </a:solidFill>
              </a:rPr>
              <a:t>article: </a:t>
            </a:r>
            <a:r>
              <a:rPr lang="en-US" sz="1800" dirty="0" smtClean="0">
                <a:hlinkClick r:id="rId3"/>
              </a:rPr>
              <a:t>http</a:t>
            </a:r>
            <a:r>
              <a:rPr lang="en-US" sz="1800" dirty="0">
                <a:hlinkClick r:id="rId3"/>
              </a:rPr>
              <a:t>://arstechnica.com/tech-policy/2012/08/why-johnny-cant-stream-how-video-copyright-went-insane</a:t>
            </a:r>
            <a:endParaRPr lang="en-US" sz="1800" dirty="0"/>
          </a:p>
          <a:p>
            <a:pPr marL="0" indent="0">
              <a:buNone/>
            </a:pPr>
            <a:endParaRPr lang="en-US" sz="1800" dirty="0"/>
          </a:p>
          <a:p>
            <a:endParaRPr lang="en-US" sz="1900" dirty="0" smtClean="0"/>
          </a:p>
          <a:p>
            <a:endParaRPr lang="en-US" dirty="0"/>
          </a:p>
        </p:txBody>
      </p:sp>
    </p:spTree>
    <p:extLst>
      <p:ext uri="{BB962C8B-B14F-4D97-AF65-F5344CB8AC3E}">
        <p14:creationId xmlns:p14="http://schemas.microsoft.com/office/powerpoint/2010/main" val="9399080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4400" b="1" dirty="0" smtClean="0">
                <a:solidFill>
                  <a:srgbClr val="FFFF00"/>
                </a:solidFill>
              </a:rPr>
              <a:t>  </a:t>
            </a:r>
            <a:r>
              <a:rPr lang="en-US" sz="4800" b="1" dirty="0" smtClean="0">
                <a:solidFill>
                  <a:srgbClr val="FFFF00"/>
                </a:solidFill>
                <a:latin typeface="Times New Roman"/>
                <a:cs typeface="Times New Roman"/>
              </a:rPr>
              <a:t>Screen Merge Issues Expanded</a:t>
            </a:r>
            <a:endParaRPr lang="en-US" sz="48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016000"/>
            <a:ext cx="9144000" cy="4710134"/>
          </a:xfrm>
        </p:spPr>
        <p:txBody>
          <a:bodyPr/>
          <a:lstStyle/>
          <a:p>
            <a:r>
              <a:rPr lang="en-US" dirty="0" smtClean="0">
                <a:solidFill>
                  <a:schemeClr val="bg1"/>
                </a:solidFill>
                <a:latin typeface="+mn-lt"/>
              </a:rPr>
              <a:t>Multiple screen within screen issues (main content + additional supplier content + crowd-sourced  content: text + audio + video + location ++++)</a:t>
            </a:r>
          </a:p>
          <a:p>
            <a:r>
              <a:rPr lang="en-US" dirty="0" smtClean="0">
                <a:solidFill>
                  <a:schemeClr val="accent2">
                    <a:lumMod val="40000"/>
                    <a:lumOff val="60000"/>
                  </a:schemeClr>
                </a:solidFill>
                <a:latin typeface="+mn-lt"/>
              </a:rPr>
              <a:t>Multiple input dilemma = split legal approach for split screens? Which standard will a Court apply – lowest common denominator/ to each its own? </a:t>
            </a:r>
          </a:p>
          <a:p>
            <a:r>
              <a:rPr lang="en-US" dirty="0" smtClean="0">
                <a:solidFill>
                  <a:schemeClr val="accent5">
                    <a:lumMod val="40000"/>
                    <a:lumOff val="60000"/>
                  </a:schemeClr>
                </a:solidFill>
                <a:latin typeface="+mn-lt"/>
              </a:rPr>
              <a:t>What standard applies? Expression rights/defamation liabilities v. safe harbor/takedown – To edit or not to edit?</a:t>
            </a:r>
          </a:p>
          <a:p>
            <a:r>
              <a:rPr lang="en-US" dirty="0">
                <a:solidFill>
                  <a:schemeClr val="accent5">
                    <a:lumMod val="40000"/>
                    <a:lumOff val="60000"/>
                  </a:schemeClr>
                </a:solidFill>
                <a:latin typeface="+mn-lt"/>
              </a:rPr>
              <a:t>S</a:t>
            </a:r>
            <a:r>
              <a:rPr lang="en-US" dirty="0" smtClean="0">
                <a:solidFill>
                  <a:schemeClr val="accent5">
                    <a:lumMod val="40000"/>
                    <a:lumOff val="60000"/>
                  </a:schemeClr>
                </a:solidFill>
                <a:latin typeface="+mn-lt"/>
              </a:rPr>
              <a:t>plit regime – but why not both? One relates to defamation/other to copyright.</a:t>
            </a:r>
            <a:endParaRPr lang="en-US" dirty="0">
              <a:solidFill>
                <a:schemeClr val="accent5">
                  <a:lumMod val="40000"/>
                  <a:lumOff val="60000"/>
                </a:schemeClr>
              </a:solidFill>
              <a:latin typeface="+mn-lt"/>
            </a:endParaRPr>
          </a:p>
        </p:txBody>
      </p:sp>
      <p:pic>
        <p:nvPicPr>
          <p:cNvPr id="5" name="Content Placeholder 3" descr="South_Korea_road_sign_108.png"/>
          <p:cNvPicPr>
            <a:picLocks noChangeAspect="1"/>
          </p:cNvPicPr>
          <p:nvPr/>
        </p:nvPicPr>
        <p:blipFill rotWithShape="1">
          <a:blip r:embed="rId2" cstate="print">
            <a:extLst>
              <a:ext uri="{28A0092B-C50C-407E-A947-70E740481C1C}">
                <a14:useLocalDpi xmlns:a14="http://schemas.microsoft.com/office/drawing/2010/main"/>
              </a:ext>
            </a:extLst>
          </a:blip>
          <a:srcRect l="-1383" t="530" r="-1383" b="-530"/>
          <a:stretch/>
        </p:blipFill>
        <p:spPr>
          <a:xfrm>
            <a:off x="4540551" y="4037817"/>
            <a:ext cx="2591673" cy="2199176"/>
          </a:xfrm>
          <a:prstGeom prst="rect">
            <a:avLst/>
          </a:prstGeom>
        </p:spPr>
      </p:pic>
    </p:spTree>
    <p:extLst>
      <p:ext uri="{BB962C8B-B14F-4D97-AF65-F5344CB8AC3E}">
        <p14:creationId xmlns:p14="http://schemas.microsoft.com/office/powerpoint/2010/main" val="276880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8327"/>
            <a:ext cx="9144000" cy="1016000"/>
          </a:xfrm>
        </p:spPr>
        <p:txBody>
          <a:bodyPr>
            <a:normAutofit fontScale="90000"/>
          </a:bodyPr>
          <a:lstStyle/>
          <a:p>
            <a:r>
              <a:rPr lang="en-US" sz="5400" b="1" i="1" dirty="0" smtClean="0">
                <a:solidFill>
                  <a:srgbClr val="FFFF00"/>
                </a:solidFill>
                <a:latin typeface="Times New Roman"/>
                <a:cs typeface="Times New Roman"/>
              </a:rPr>
              <a:t>THAT WAS THE EASY STUFF…</a:t>
            </a:r>
            <a:endParaRPr lang="en-US" sz="5400" b="1" i="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124327"/>
            <a:ext cx="9144000" cy="4967264"/>
          </a:xfrm>
        </p:spPr>
        <p:txBody>
          <a:bodyPr>
            <a:normAutofit/>
          </a:bodyPr>
          <a:lstStyle/>
          <a:p>
            <a:pPr marL="0" indent="0">
              <a:buNone/>
            </a:pPr>
            <a:r>
              <a:rPr lang="en-US" dirty="0" smtClean="0">
                <a:solidFill>
                  <a:srgbClr val="FFFFFF"/>
                </a:solidFill>
                <a:latin typeface="+mn-lt"/>
              </a:rPr>
              <a:t>* 1st ever website post: What’s next for games?...synthetic (as opposed to artificial) reality…with sophisticated inputs/outputs?</a:t>
            </a:r>
          </a:p>
          <a:p>
            <a:pPr>
              <a:buFontTx/>
              <a:buChar char="•"/>
            </a:pPr>
            <a:endParaRPr lang="en-US" sz="2000" dirty="0">
              <a:latin typeface="+mn-lt"/>
            </a:endParaRPr>
          </a:p>
          <a:p>
            <a:pPr marL="0" indent="0">
              <a:buNone/>
            </a:pPr>
            <a:r>
              <a:rPr lang="en-US" sz="3200" b="1" dirty="0" smtClean="0">
                <a:solidFill>
                  <a:srgbClr val="FFFFFF"/>
                </a:solidFill>
                <a:latin typeface="+mn-lt"/>
                <a:cs typeface="American Typewriter"/>
              </a:rPr>
              <a:t>Are we are turning life into a game</a:t>
            </a:r>
            <a:r>
              <a:rPr lang="en-US" i="1" dirty="0" smtClean="0">
                <a:solidFill>
                  <a:srgbClr val="FF0000"/>
                </a:solidFill>
                <a:latin typeface="+mn-lt"/>
              </a:rPr>
              <a:t>(</a:t>
            </a:r>
            <a:r>
              <a:rPr lang="en-US" i="1" dirty="0" err="1" smtClean="0">
                <a:solidFill>
                  <a:srgbClr val="FF0000"/>
                </a:solidFill>
                <a:latin typeface="+mn-lt"/>
              </a:rPr>
              <a:t>gamification</a:t>
            </a:r>
            <a:r>
              <a:rPr lang="en-US" i="1" dirty="0" smtClean="0">
                <a:solidFill>
                  <a:srgbClr val="FF0000"/>
                </a:solidFill>
                <a:latin typeface="+mn-lt"/>
              </a:rPr>
              <a:t>)</a:t>
            </a:r>
            <a:r>
              <a:rPr lang="en-US" sz="3200" b="1" dirty="0" smtClean="0">
                <a:solidFill>
                  <a:srgbClr val="FFFFFF"/>
                </a:solidFill>
                <a:latin typeface="+mn-lt"/>
              </a:rPr>
              <a:t>?</a:t>
            </a:r>
            <a:endParaRPr lang="en-US" sz="3200" b="1" i="1" dirty="0" smtClean="0">
              <a:solidFill>
                <a:srgbClr val="FFFFFF"/>
              </a:solidFill>
              <a:latin typeface="+mn-lt"/>
            </a:endParaRPr>
          </a:p>
          <a:p>
            <a:pPr marL="0" indent="0">
              <a:buNone/>
            </a:pPr>
            <a:endParaRPr lang="en-US" i="1" dirty="0" smtClean="0">
              <a:solidFill>
                <a:srgbClr val="FF0000"/>
              </a:solidFill>
              <a:latin typeface="+mn-lt"/>
            </a:endParaRPr>
          </a:p>
          <a:p>
            <a:pPr marL="0" indent="0">
              <a:buNone/>
            </a:pPr>
            <a:r>
              <a:rPr lang="en-US" dirty="0" smtClean="0">
                <a:solidFill>
                  <a:srgbClr val="FFFFFF"/>
                </a:solidFill>
                <a:latin typeface="+mn-lt"/>
              </a:rPr>
              <a:t>*ARG’s e.g. EA’s 2001game</a:t>
            </a:r>
            <a:r>
              <a:rPr lang="en-US" dirty="0" smtClean="0">
                <a:latin typeface="+mn-lt"/>
              </a:rPr>
              <a:t> </a:t>
            </a:r>
            <a:r>
              <a:rPr lang="en-US" dirty="0" smtClean="0">
                <a:solidFill>
                  <a:srgbClr val="008000"/>
                </a:solidFill>
                <a:latin typeface="+mn-lt"/>
              </a:rPr>
              <a:t>“</a:t>
            </a:r>
            <a:r>
              <a:rPr lang="en-US" b="1" dirty="0" smtClean="0">
                <a:solidFill>
                  <a:srgbClr val="008000"/>
                </a:solidFill>
                <a:latin typeface="+mn-lt"/>
              </a:rPr>
              <a:t>Majestic</a:t>
            </a:r>
            <a:r>
              <a:rPr lang="en-US" dirty="0" smtClean="0">
                <a:solidFill>
                  <a:srgbClr val="008000"/>
                </a:solidFill>
                <a:latin typeface="+mn-lt"/>
              </a:rPr>
              <a:t>”</a:t>
            </a:r>
            <a:r>
              <a:rPr lang="en-US" dirty="0" smtClean="0">
                <a:solidFill>
                  <a:srgbClr val="FFFFFF"/>
                </a:solidFill>
                <a:latin typeface="+mn-lt"/>
              </a:rPr>
              <a:t>: tagline = “It Plays You”;</a:t>
            </a:r>
            <a:r>
              <a:rPr lang="en-US" dirty="0">
                <a:solidFill>
                  <a:srgbClr val="FFFFFF"/>
                </a:solidFill>
                <a:latin typeface="+mn-lt"/>
              </a:rPr>
              <a:t> </a:t>
            </a:r>
            <a:r>
              <a:rPr lang="en-US" dirty="0" smtClean="0">
                <a:solidFill>
                  <a:srgbClr val="FFFFFF"/>
                </a:solidFill>
                <a:latin typeface="+mn-lt"/>
              </a:rPr>
              <a:t> by phone</a:t>
            </a:r>
            <a:r>
              <a:rPr lang="en-US" dirty="0">
                <a:solidFill>
                  <a:srgbClr val="FFFFFF"/>
                </a:solidFill>
                <a:latin typeface="+mn-lt"/>
              </a:rPr>
              <a:t>, email</a:t>
            </a:r>
            <a:r>
              <a:rPr lang="en-US" dirty="0" smtClean="0">
                <a:solidFill>
                  <a:srgbClr val="FFFFFF"/>
                </a:solidFill>
                <a:latin typeface="+mn-lt"/>
              </a:rPr>
              <a:t>, instant messaging</a:t>
            </a:r>
            <a:r>
              <a:rPr lang="en-US" dirty="0">
                <a:solidFill>
                  <a:srgbClr val="FFFFFF"/>
                </a:solidFill>
                <a:latin typeface="+mn-lt"/>
              </a:rPr>
              <a:t>,</a:t>
            </a:r>
            <a:r>
              <a:rPr lang="en-US" dirty="0" smtClean="0">
                <a:solidFill>
                  <a:srgbClr val="FFFFFF"/>
                </a:solidFill>
                <a:latin typeface="+mn-lt"/>
              </a:rPr>
              <a:t> </a:t>
            </a:r>
            <a:r>
              <a:rPr lang="en-US" dirty="0">
                <a:solidFill>
                  <a:srgbClr val="FFFFFF"/>
                </a:solidFill>
                <a:latin typeface="+mn-lt"/>
              </a:rPr>
              <a:t>fax, and </a:t>
            </a:r>
            <a:r>
              <a:rPr lang="en-US" dirty="0" smtClean="0">
                <a:solidFill>
                  <a:srgbClr val="FFFFFF"/>
                </a:solidFill>
                <a:latin typeface="+mn-lt"/>
              </a:rPr>
              <a:t>dedicated websites</a:t>
            </a:r>
            <a:r>
              <a:rPr lang="en-US" dirty="0" smtClean="0">
                <a:latin typeface="+mn-lt"/>
              </a:rPr>
              <a:t>.</a:t>
            </a:r>
          </a:p>
          <a:p>
            <a:pPr marL="0" indent="0">
              <a:buNone/>
            </a:pPr>
            <a:endParaRPr lang="en-US" dirty="0">
              <a:latin typeface="+mn-lt"/>
            </a:endParaRPr>
          </a:p>
          <a:p>
            <a:pPr marL="0" indent="0">
              <a:buNone/>
            </a:pPr>
            <a:r>
              <a:rPr lang="en-US" b="1" dirty="0" smtClean="0">
                <a:solidFill>
                  <a:srgbClr val="FFFFFF"/>
                </a:solidFill>
                <a:latin typeface="+mn-lt"/>
              </a:rPr>
              <a:t>* Film </a:t>
            </a:r>
            <a:r>
              <a:rPr lang="en-US" b="1" dirty="0">
                <a:solidFill>
                  <a:srgbClr val="FFFFFF"/>
                </a:solidFill>
                <a:latin typeface="+mn-lt"/>
              </a:rPr>
              <a:t>Meme: </a:t>
            </a:r>
            <a:r>
              <a:rPr lang="en-US" i="1" dirty="0">
                <a:solidFill>
                  <a:srgbClr val="3366FF"/>
                </a:solidFill>
                <a:latin typeface="+mn-lt"/>
              </a:rPr>
              <a:t>“Inside the Game”</a:t>
            </a:r>
            <a:endParaRPr lang="en-US" dirty="0" smtClean="0">
              <a:solidFill>
                <a:srgbClr val="3366FF"/>
              </a:solidFill>
              <a:latin typeface="+mn-lt"/>
            </a:endParaRPr>
          </a:p>
          <a:p>
            <a:pPr marL="0" indent="0">
              <a:buNone/>
            </a:pPr>
            <a:r>
              <a:rPr lang="en-US" sz="1400" dirty="0" smtClean="0">
                <a:solidFill>
                  <a:schemeClr val="bg1"/>
                </a:solidFill>
                <a:latin typeface="+mn-lt"/>
              </a:rPr>
              <a:t>Tron </a:t>
            </a:r>
            <a:r>
              <a:rPr lang="en-US" sz="1400" dirty="0">
                <a:solidFill>
                  <a:schemeClr val="bg1"/>
                </a:solidFill>
                <a:latin typeface="+mn-lt"/>
              </a:rPr>
              <a:t>(1982) &amp; Tron Legacy (2010)</a:t>
            </a:r>
            <a:r>
              <a:rPr lang="en-US" sz="1400" dirty="0" smtClean="0">
                <a:solidFill>
                  <a:schemeClr val="bg1"/>
                </a:solidFill>
                <a:latin typeface="+mn-lt"/>
              </a:rPr>
              <a:t>; Wargames </a:t>
            </a:r>
            <a:r>
              <a:rPr lang="en-US" sz="1400" dirty="0">
                <a:solidFill>
                  <a:schemeClr val="bg1"/>
                </a:solidFill>
                <a:latin typeface="+mn-lt"/>
              </a:rPr>
              <a:t>(1983);</a:t>
            </a:r>
          </a:p>
          <a:p>
            <a:pPr marL="0" indent="0">
              <a:buNone/>
            </a:pPr>
            <a:r>
              <a:rPr lang="en-US" sz="1400" dirty="0" smtClean="0">
                <a:solidFill>
                  <a:schemeClr val="bg1"/>
                </a:solidFill>
                <a:latin typeface="+mn-lt"/>
              </a:rPr>
              <a:t> </a:t>
            </a:r>
            <a:r>
              <a:rPr lang="en-US" sz="1400" dirty="0" err="1" smtClean="0">
                <a:solidFill>
                  <a:schemeClr val="bg1"/>
                </a:solidFill>
                <a:latin typeface="+mn-lt"/>
              </a:rPr>
              <a:t>eXistenZ</a:t>
            </a:r>
            <a:r>
              <a:rPr lang="en-US" sz="1400" dirty="0" smtClean="0">
                <a:solidFill>
                  <a:schemeClr val="bg1"/>
                </a:solidFill>
                <a:latin typeface="+mn-lt"/>
              </a:rPr>
              <a:t> </a:t>
            </a:r>
            <a:r>
              <a:rPr lang="en-US" sz="1400" dirty="0">
                <a:solidFill>
                  <a:schemeClr val="bg1"/>
                </a:solidFill>
                <a:latin typeface="+mn-lt"/>
              </a:rPr>
              <a:t>(1999)</a:t>
            </a:r>
            <a:r>
              <a:rPr lang="en-US" sz="1400" dirty="0" smtClean="0">
                <a:solidFill>
                  <a:schemeClr val="bg1"/>
                </a:solidFill>
                <a:latin typeface="+mn-lt"/>
              </a:rPr>
              <a:t>; The </a:t>
            </a:r>
            <a:r>
              <a:rPr lang="en-US" sz="1400" dirty="0">
                <a:solidFill>
                  <a:schemeClr val="bg1"/>
                </a:solidFill>
                <a:latin typeface="+mn-lt"/>
              </a:rPr>
              <a:t>Thirteenth Floor (1999);</a:t>
            </a:r>
          </a:p>
          <a:p>
            <a:pPr marL="0" indent="0">
              <a:buNone/>
            </a:pPr>
            <a:r>
              <a:rPr lang="en-US" sz="1400" dirty="0" smtClean="0">
                <a:solidFill>
                  <a:schemeClr val="bg1"/>
                </a:solidFill>
                <a:latin typeface="+mn-lt"/>
              </a:rPr>
              <a:t> The </a:t>
            </a:r>
            <a:r>
              <a:rPr lang="en-US" sz="1400" dirty="0">
                <a:solidFill>
                  <a:schemeClr val="bg1"/>
                </a:solidFill>
                <a:latin typeface="+mn-lt"/>
              </a:rPr>
              <a:t>Matrix (1999)</a:t>
            </a:r>
            <a:r>
              <a:rPr lang="en-US" sz="1400" dirty="0" smtClean="0">
                <a:solidFill>
                  <a:schemeClr val="bg1"/>
                </a:solidFill>
                <a:latin typeface="+mn-lt"/>
              </a:rPr>
              <a:t>;Avalon </a:t>
            </a:r>
            <a:r>
              <a:rPr lang="en-US" sz="1400" dirty="0">
                <a:solidFill>
                  <a:schemeClr val="bg1"/>
                </a:solidFill>
                <a:latin typeface="+mn-lt"/>
              </a:rPr>
              <a:t>(2001)</a:t>
            </a:r>
            <a:r>
              <a:rPr lang="en-US" sz="1400" dirty="0" smtClean="0">
                <a:solidFill>
                  <a:schemeClr val="bg1"/>
                </a:solidFill>
                <a:latin typeface="+mn-lt"/>
              </a:rPr>
              <a:t>; Gamer (2009); </a:t>
            </a:r>
          </a:p>
          <a:p>
            <a:pPr marL="0" indent="0">
              <a:buNone/>
            </a:pPr>
            <a:r>
              <a:rPr lang="en-US" sz="1400" dirty="0" smtClean="0">
                <a:solidFill>
                  <a:schemeClr val="bg1"/>
                </a:solidFill>
                <a:latin typeface="+mn-lt"/>
              </a:rPr>
              <a:t>Surrogates (2009); Wreck-</a:t>
            </a:r>
            <a:r>
              <a:rPr lang="en-US" sz="1400" dirty="0">
                <a:solidFill>
                  <a:schemeClr val="bg1"/>
                </a:solidFill>
                <a:latin typeface="+mn-lt"/>
              </a:rPr>
              <a:t>It-Ralph (2012)</a:t>
            </a:r>
            <a:r>
              <a:rPr lang="en-US" sz="1400" dirty="0" smtClean="0">
                <a:solidFill>
                  <a:schemeClr val="bg1"/>
                </a:solidFill>
                <a:latin typeface="+mn-lt"/>
              </a:rPr>
              <a:t>.</a:t>
            </a:r>
            <a:endParaRPr lang="en-US" sz="1400" dirty="0">
              <a:solidFill>
                <a:schemeClr val="bg1"/>
              </a:solidFill>
              <a:latin typeface="+mn-lt"/>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65683" y="4351070"/>
            <a:ext cx="3709137" cy="1946152"/>
          </a:xfrm>
          <a:prstGeom prst="rect">
            <a:avLst/>
          </a:prstGeom>
        </p:spPr>
      </p:pic>
    </p:spTree>
    <p:extLst>
      <p:ext uri="{BB962C8B-B14F-4D97-AF65-F5344CB8AC3E}">
        <p14:creationId xmlns:p14="http://schemas.microsoft.com/office/powerpoint/2010/main" val="44387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88"/>
            <a:ext cx="8229600" cy="1016000"/>
          </a:xfrm>
        </p:spPr>
        <p:txBody>
          <a:bodyPr>
            <a:normAutofit/>
          </a:bodyPr>
          <a:lstStyle/>
          <a:p>
            <a:r>
              <a:rPr lang="en-US" sz="5400" b="1" dirty="0">
                <a:solidFill>
                  <a:srgbClr val="FFFF00"/>
                </a:solidFill>
                <a:latin typeface="Times New Roman"/>
                <a:cs typeface="Times New Roman"/>
              </a:rPr>
              <a:t>Follow Up 2</a:t>
            </a:r>
            <a:r>
              <a:rPr lang="en-US" sz="5400" b="1" dirty="0" smtClean="0">
                <a:solidFill>
                  <a:srgbClr val="FFFF00"/>
                </a:solidFill>
                <a:latin typeface="Times New Roman"/>
                <a:cs typeface="Times New Roman"/>
              </a:rPr>
              <a:t>: EULA’s etc.</a:t>
            </a:r>
            <a:endParaRPr lang="en-US" sz="5400" dirty="0"/>
          </a:p>
        </p:txBody>
      </p:sp>
      <p:sp>
        <p:nvSpPr>
          <p:cNvPr id="3" name="Content Placeholder 2"/>
          <p:cNvSpPr>
            <a:spLocks noGrp="1"/>
          </p:cNvSpPr>
          <p:nvPr>
            <p:ph sz="quarter" idx="10"/>
          </p:nvPr>
        </p:nvSpPr>
        <p:spPr>
          <a:xfrm>
            <a:off x="457200" y="1150239"/>
            <a:ext cx="8686800" cy="4575895"/>
          </a:xfrm>
        </p:spPr>
        <p:txBody>
          <a:bodyPr/>
          <a:lstStyle/>
          <a:p>
            <a:pPr marL="0" indent="0">
              <a:buNone/>
            </a:pPr>
            <a:r>
              <a:rPr lang="en-US" sz="3200" b="1" dirty="0" smtClean="0">
                <a:solidFill>
                  <a:schemeClr val="bg1"/>
                </a:solidFill>
                <a:latin typeface="+mn-lt"/>
              </a:rPr>
              <a:t>“Boilerplate: The </a:t>
            </a:r>
            <a:r>
              <a:rPr lang="en-US" sz="3200" b="1" dirty="0">
                <a:solidFill>
                  <a:schemeClr val="bg1"/>
                </a:solidFill>
                <a:latin typeface="+mn-lt"/>
              </a:rPr>
              <a:t>Fine Print, Vanishing </a:t>
            </a:r>
            <a:r>
              <a:rPr lang="en-US" sz="3200" b="1" dirty="0" smtClean="0">
                <a:solidFill>
                  <a:schemeClr val="bg1"/>
                </a:solidFill>
                <a:latin typeface="+mn-lt"/>
              </a:rPr>
              <a:t> </a:t>
            </a:r>
          </a:p>
          <a:p>
            <a:pPr marL="0" indent="0">
              <a:buNone/>
            </a:pPr>
            <a:r>
              <a:rPr lang="en-US" sz="3200" b="1" dirty="0">
                <a:solidFill>
                  <a:schemeClr val="bg1"/>
                </a:solidFill>
                <a:latin typeface="+mn-lt"/>
              </a:rPr>
              <a:t> </a:t>
            </a:r>
            <a:r>
              <a:rPr lang="en-US" sz="3200" b="1" dirty="0" smtClean="0">
                <a:solidFill>
                  <a:schemeClr val="bg1"/>
                </a:solidFill>
                <a:latin typeface="+mn-lt"/>
              </a:rPr>
              <a:t> Rights</a:t>
            </a:r>
            <a:r>
              <a:rPr lang="en-US" sz="3200" b="1" dirty="0">
                <a:solidFill>
                  <a:schemeClr val="bg1"/>
                </a:solidFill>
                <a:latin typeface="+mn-lt"/>
              </a:rPr>
              <a:t>, and the Rule of </a:t>
            </a:r>
            <a:r>
              <a:rPr lang="en-US" sz="3200" b="1" dirty="0" smtClean="0">
                <a:solidFill>
                  <a:schemeClr val="bg1"/>
                </a:solidFill>
                <a:latin typeface="+mn-lt"/>
              </a:rPr>
              <a:t>Law”</a:t>
            </a:r>
          </a:p>
          <a:p>
            <a:pPr marL="0" indent="0">
              <a:buNone/>
            </a:pPr>
            <a:r>
              <a:rPr lang="en-US" dirty="0" smtClean="0">
                <a:solidFill>
                  <a:schemeClr val="bg1">
                    <a:lumMod val="75000"/>
                  </a:schemeClr>
                </a:solidFill>
                <a:latin typeface="+mn-lt"/>
              </a:rPr>
              <a:t>  Princeton University Press</a:t>
            </a:r>
          </a:p>
          <a:p>
            <a:pPr marL="0" indent="0">
              <a:buNone/>
            </a:pPr>
            <a:r>
              <a:rPr lang="en-US" i="1" dirty="0" smtClean="0">
                <a:solidFill>
                  <a:schemeClr val="bg1">
                    <a:lumMod val="75000"/>
                  </a:schemeClr>
                </a:solidFill>
                <a:latin typeface="+mn-lt"/>
              </a:rPr>
              <a:t>  Margaret </a:t>
            </a:r>
            <a:r>
              <a:rPr lang="en-US" i="1" dirty="0">
                <a:solidFill>
                  <a:schemeClr val="bg1">
                    <a:lumMod val="75000"/>
                  </a:schemeClr>
                </a:solidFill>
                <a:latin typeface="+mn-lt"/>
              </a:rPr>
              <a:t>Jane </a:t>
            </a:r>
            <a:r>
              <a:rPr lang="en-US" i="1" dirty="0" err="1" smtClean="0">
                <a:solidFill>
                  <a:schemeClr val="bg1">
                    <a:lumMod val="75000"/>
                  </a:schemeClr>
                </a:solidFill>
                <a:latin typeface="+mn-lt"/>
              </a:rPr>
              <a:t>Radin</a:t>
            </a:r>
            <a:r>
              <a:rPr lang="en-US" i="1" dirty="0" smtClean="0">
                <a:solidFill>
                  <a:schemeClr val="bg1">
                    <a:lumMod val="75000"/>
                  </a:schemeClr>
                </a:solidFill>
                <a:latin typeface="+mn-lt"/>
              </a:rPr>
              <a:t>, </a:t>
            </a:r>
            <a:r>
              <a:rPr lang="en-US" i="1" dirty="0">
                <a:solidFill>
                  <a:schemeClr val="bg1">
                    <a:lumMod val="75000"/>
                  </a:schemeClr>
                </a:solidFill>
                <a:latin typeface="+mn-lt"/>
              </a:rPr>
              <a:t>Henry King Ransom Professor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of </a:t>
            </a:r>
            <a:r>
              <a:rPr lang="en-US" i="1" dirty="0">
                <a:solidFill>
                  <a:schemeClr val="bg1">
                    <a:lumMod val="75000"/>
                  </a:schemeClr>
                </a:solidFill>
                <a:latin typeface="+mn-lt"/>
              </a:rPr>
              <a:t>Law at the University of Michigan and the William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Benjamin </a:t>
            </a:r>
            <a:r>
              <a:rPr lang="en-US" i="1" dirty="0">
                <a:solidFill>
                  <a:schemeClr val="bg1">
                    <a:lumMod val="75000"/>
                  </a:schemeClr>
                </a:solidFill>
                <a:latin typeface="+mn-lt"/>
              </a:rPr>
              <a:t>Scott and Luna M. Scott Professor of Law, </a:t>
            </a:r>
            <a:r>
              <a:rPr lang="en-US" i="1" dirty="0" smtClean="0">
                <a:solidFill>
                  <a:schemeClr val="bg1">
                    <a:lumMod val="75000"/>
                  </a:schemeClr>
                </a:solidFill>
                <a:latin typeface="+mn-lt"/>
              </a:rPr>
              <a:t> </a:t>
            </a:r>
          </a:p>
          <a:p>
            <a:pPr marL="0" indent="0">
              <a:buNone/>
            </a:pPr>
            <a:r>
              <a:rPr lang="en-US" i="1" dirty="0">
                <a:solidFill>
                  <a:schemeClr val="bg1">
                    <a:lumMod val="75000"/>
                  </a:schemeClr>
                </a:solidFill>
                <a:latin typeface="+mn-lt"/>
              </a:rPr>
              <a:t> </a:t>
            </a:r>
            <a:r>
              <a:rPr lang="en-US" i="1" dirty="0" smtClean="0">
                <a:solidFill>
                  <a:schemeClr val="bg1">
                    <a:lumMod val="75000"/>
                  </a:schemeClr>
                </a:solidFill>
                <a:latin typeface="+mn-lt"/>
              </a:rPr>
              <a:t> emerita</a:t>
            </a:r>
            <a:r>
              <a:rPr lang="en-US" i="1" dirty="0">
                <a:solidFill>
                  <a:schemeClr val="bg1">
                    <a:lumMod val="75000"/>
                  </a:schemeClr>
                </a:solidFill>
                <a:latin typeface="+mn-lt"/>
              </a:rPr>
              <a:t>, at Stanford University</a:t>
            </a:r>
          </a:p>
          <a:p>
            <a:pPr marL="0" indent="0">
              <a:buNone/>
            </a:pP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891" r="497"/>
          <a:stretch/>
        </p:blipFill>
        <p:spPr>
          <a:xfrm>
            <a:off x="5007786" y="3876055"/>
            <a:ext cx="2863302" cy="2350801"/>
          </a:xfrm>
          <a:prstGeom prst="rect">
            <a:avLst/>
          </a:prstGeom>
        </p:spPr>
      </p:pic>
    </p:spTree>
    <p:extLst>
      <p:ext uri="{BB962C8B-B14F-4D97-AF65-F5344CB8AC3E}">
        <p14:creationId xmlns:p14="http://schemas.microsoft.com/office/powerpoint/2010/main" val="151179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136"/>
            <a:ext cx="8229600" cy="923619"/>
          </a:xfrm>
        </p:spPr>
        <p:txBody>
          <a:bodyPr>
            <a:normAutofit fontScale="90000"/>
          </a:bodyPr>
          <a:lstStyle/>
          <a:p>
            <a:r>
              <a:rPr lang="en-US" sz="7300" b="1" dirty="0" smtClean="0">
                <a:solidFill>
                  <a:srgbClr val="0000FF"/>
                </a:solidFill>
              </a:rPr>
              <a:t>  </a:t>
            </a:r>
            <a:r>
              <a:rPr lang="en-US" sz="9800" b="1" dirty="0" smtClean="0">
                <a:solidFill>
                  <a:srgbClr val="FFFF00"/>
                </a:solidFill>
                <a:latin typeface="Times New Roman"/>
                <a:cs typeface="Times New Roman"/>
              </a:rPr>
              <a:t>W</a:t>
            </a:r>
            <a:r>
              <a:rPr lang="en-US" sz="8900" b="1" dirty="0" smtClean="0">
                <a:solidFill>
                  <a:srgbClr val="FFFF00"/>
                </a:solidFill>
                <a:latin typeface="Times New Roman"/>
                <a:cs typeface="Times New Roman"/>
              </a:rPr>
              <a:t>H</a:t>
            </a:r>
            <a:r>
              <a:rPr lang="en-US" sz="8000" b="1" dirty="0" smtClean="0">
                <a:solidFill>
                  <a:srgbClr val="FFFF00"/>
                </a:solidFill>
                <a:latin typeface="Times New Roman"/>
                <a:cs typeface="Times New Roman"/>
              </a:rPr>
              <a:t>E</a:t>
            </a:r>
            <a:r>
              <a:rPr lang="en-US" sz="7300" b="1" dirty="0" smtClean="0">
                <a:solidFill>
                  <a:srgbClr val="FFFF00"/>
                </a:solidFill>
                <a:latin typeface="Times New Roman"/>
                <a:cs typeface="Times New Roman"/>
              </a:rPr>
              <a:t>R</a:t>
            </a:r>
            <a:r>
              <a:rPr lang="en-US" sz="6700" b="1" dirty="0" smtClean="0">
                <a:solidFill>
                  <a:srgbClr val="FFFF00"/>
                </a:solidFill>
                <a:latin typeface="Times New Roman"/>
                <a:cs typeface="Times New Roman"/>
              </a:rPr>
              <a:t>E</a:t>
            </a:r>
            <a:r>
              <a:rPr lang="en-US" b="1" dirty="0" smtClean="0">
                <a:solidFill>
                  <a:srgbClr val="FFFF00"/>
                </a:solidFill>
                <a:latin typeface="Times New Roman"/>
                <a:cs typeface="Times New Roman"/>
              </a:rPr>
              <a:t> </a:t>
            </a:r>
            <a:r>
              <a:rPr lang="en-US" sz="6000" b="1" dirty="0">
                <a:solidFill>
                  <a:srgbClr val="FFFF00"/>
                </a:solidFill>
                <a:latin typeface="Times New Roman"/>
                <a:cs typeface="Times New Roman"/>
              </a:rPr>
              <a:t>A</a:t>
            </a:r>
            <a:r>
              <a:rPr lang="en-US" sz="5300" b="1" dirty="0">
                <a:solidFill>
                  <a:srgbClr val="FFFF00"/>
                </a:solidFill>
                <a:latin typeface="Times New Roman"/>
                <a:cs typeface="Times New Roman"/>
              </a:rPr>
              <a:t>R</a:t>
            </a:r>
            <a:r>
              <a:rPr lang="en-US" sz="4900" b="1" dirty="0">
                <a:solidFill>
                  <a:srgbClr val="FFFF00"/>
                </a:solidFill>
                <a:latin typeface="Times New Roman"/>
                <a:cs typeface="Times New Roman"/>
              </a:rPr>
              <a:t>E</a:t>
            </a:r>
            <a:r>
              <a:rPr lang="en-US" b="1" dirty="0">
                <a:solidFill>
                  <a:srgbClr val="FFFF00"/>
                </a:solidFill>
                <a:latin typeface="Times New Roman"/>
                <a:cs typeface="Times New Roman"/>
              </a:rPr>
              <a:t> </a:t>
            </a:r>
            <a:r>
              <a:rPr lang="en-US" sz="4400" b="1" dirty="0">
                <a:solidFill>
                  <a:srgbClr val="FFFF00"/>
                </a:solidFill>
                <a:latin typeface="Times New Roman"/>
                <a:cs typeface="Times New Roman"/>
              </a:rPr>
              <a:t>W</a:t>
            </a:r>
            <a:r>
              <a:rPr lang="en-US" b="1" dirty="0">
                <a:solidFill>
                  <a:srgbClr val="FFFF00"/>
                </a:solidFill>
                <a:latin typeface="Times New Roman"/>
                <a:cs typeface="Times New Roman"/>
              </a:rPr>
              <a:t>E </a:t>
            </a:r>
            <a:r>
              <a:rPr lang="en-US" sz="3600" b="1" dirty="0">
                <a:solidFill>
                  <a:srgbClr val="FFFF00"/>
                </a:solidFill>
                <a:latin typeface="Times New Roman"/>
                <a:cs typeface="Times New Roman"/>
              </a:rPr>
              <a:t>N</a:t>
            </a:r>
            <a:r>
              <a:rPr lang="en-US" sz="3100" b="1" dirty="0">
                <a:solidFill>
                  <a:srgbClr val="FFFF00"/>
                </a:solidFill>
                <a:latin typeface="Times New Roman"/>
                <a:cs typeface="Times New Roman"/>
              </a:rPr>
              <a:t>O</a:t>
            </a:r>
            <a:r>
              <a:rPr lang="en-US" sz="2700" b="1" dirty="0">
                <a:solidFill>
                  <a:srgbClr val="FFFF00"/>
                </a:solidFill>
                <a:latin typeface="Times New Roman"/>
                <a:cs typeface="Times New Roman"/>
              </a:rPr>
              <a:t>W</a:t>
            </a:r>
            <a:r>
              <a:rPr lang="en-US" sz="2200" b="1" dirty="0" smtClean="0">
                <a:solidFill>
                  <a:srgbClr val="FFFF00"/>
                </a:solidFill>
                <a:latin typeface="Times New Roman"/>
                <a:cs typeface="Times New Roman"/>
              </a:rPr>
              <a:t>? </a:t>
            </a:r>
            <a:r>
              <a:rPr lang="en-US" sz="1800" b="1" dirty="0">
                <a:solidFill>
                  <a:srgbClr val="FFFF00"/>
                </a:solidFill>
                <a:latin typeface="Times New Roman"/>
                <a:cs typeface="Times New Roman"/>
              </a:rPr>
              <a:t> </a:t>
            </a:r>
            <a:r>
              <a:rPr lang="en-US" sz="1300" b="1" dirty="0" smtClean="0">
                <a:solidFill>
                  <a:srgbClr val="FFFF00"/>
                </a:solidFill>
                <a:latin typeface="Times New Roman"/>
                <a:cs typeface="Times New Roman"/>
              </a:rPr>
              <a:t> </a:t>
            </a:r>
            <a:endParaRPr lang="en-US" sz="2000" b="1" dirty="0">
              <a:solidFill>
                <a:srgbClr val="FFFF00"/>
              </a:solidFill>
              <a:latin typeface="Times New Roman"/>
              <a:cs typeface="Times New Roman"/>
            </a:endParaRPr>
          </a:p>
        </p:txBody>
      </p:sp>
      <p:sp>
        <p:nvSpPr>
          <p:cNvPr id="3" name="Content Placeholder 2"/>
          <p:cNvSpPr>
            <a:spLocks noGrp="1"/>
          </p:cNvSpPr>
          <p:nvPr>
            <p:ph sz="half" idx="1"/>
          </p:nvPr>
        </p:nvSpPr>
        <p:spPr>
          <a:xfrm>
            <a:off x="457199" y="1078850"/>
            <a:ext cx="4996051" cy="5214264"/>
          </a:xfrm>
        </p:spPr>
        <p:txBody>
          <a:bodyPr>
            <a:normAutofit lnSpcReduction="10000"/>
          </a:bodyPr>
          <a:lstStyle/>
          <a:p>
            <a:r>
              <a:rPr lang="en-US" b="1" dirty="0" smtClean="0">
                <a:solidFill>
                  <a:schemeClr val="accent2">
                    <a:lumMod val="40000"/>
                    <a:lumOff val="60000"/>
                  </a:schemeClr>
                </a:solidFill>
              </a:rPr>
              <a:t>3D Printing: </a:t>
            </a:r>
            <a:endParaRPr lang="en-US" dirty="0">
              <a:solidFill>
                <a:schemeClr val="accent2">
                  <a:lumMod val="40000"/>
                  <a:lumOff val="60000"/>
                </a:schemeClr>
              </a:solidFill>
            </a:endParaRPr>
          </a:p>
          <a:p>
            <a:r>
              <a:rPr lang="en-US" b="1" dirty="0" smtClean="0">
                <a:solidFill>
                  <a:schemeClr val="accent2">
                    <a:lumMod val="40000"/>
                    <a:lumOff val="60000"/>
                  </a:schemeClr>
                </a:solidFill>
              </a:rPr>
              <a:t>Virtual Reality (</a:t>
            </a:r>
            <a:r>
              <a:rPr lang="en-US" b="1" dirty="0" err="1">
                <a:solidFill>
                  <a:schemeClr val="accent2">
                    <a:lumMod val="40000"/>
                    <a:lumOff val="60000"/>
                  </a:schemeClr>
                </a:solidFill>
              </a:rPr>
              <a:t>O</a:t>
            </a:r>
            <a:r>
              <a:rPr lang="en-US" b="1" dirty="0" err="1" smtClean="0">
                <a:solidFill>
                  <a:schemeClr val="accent2">
                    <a:lumMod val="40000"/>
                    <a:lumOff val="60000"/>
                  </a:schemeClr>
                </a:solidFill>
              </a:rPr>
              <a:t>cculus</a:t>
            </a:r>
            <a:r>
              <a:rPr lang="en-US" b="1" dirty="0" smtClean="0">
                <a:solidFill>
                  <a:schemeClr val="accent2">
                    <a:lumMod val="40000"/>
                    <a:lumOff val="60000"/>
                  </a:schemeClr>
                </a:solidFill>
              </a:rPr>
              <a:t> Rift)</a:t>
            </a:r>
          </a:p>
          <a:p>
            <a:r>
              <a:rPr lang="en-US" b="1" dirty="0" smtClean="0">
                <a:solidFill>
                  <a:schemeClr val="accent2">
                    <a:lumMod val="40000"/>
                    <a:lumOff val="60000"/>
                  </a:schemeClr>
                </a:solidFill>
              </a:rPr>
              <a:t>Complexities </a:t>
            </a:r>
            <a:r>
              <a:rPr lang="en-US" b="1" dirty="0">
                <a:solidFill>
                  <a:schemeClr val="accent2">
                    <a:lumMod val="40000"/>
                    <a:lumOff val="60000"/>
                  </a:schemeClr>
                </a:solidFill>
              </a:rPr>
              <a:t>of virtual goods </a:t>
            </a:r>
            <a:endParaRPr lang="en-US" dirty="0">
              <a:solidFill>
                <a:schemeClr val="accent2">
                  <a:lumMod val="40000"/>
                  <a:lumOff val="60000"/>
                </a:schemeClr>
              </a:solidFill>
            </a:endParaRPr>
          </a:p>
          <a:p>
            <a:r>
              <a:rPr lang="en-US" b="1" dirty="0" smtClean="0">
                <a:solidFill>
                  <a:schemeClr val="accent2">
                    <a:lumMod val="40000"/>
                    <a:lumOff val="60000"/>
                  </a:schemeClr>
                </a:solidFill>
              </a:rPr>
              <a:t>Virtual Currencies (</a:t>
            </a:r>
            <a:r>
              <a:rPr lang="en-US" b="1" dirty="0" err="1" smtClean="0">
                <a:solidFill>
                  <a:schemeClr val="accent2">
                    <a:lumMod val="40000"/>
                    <a:lumOff val="60000"/>
                  </a:schemeClr>
                </a:solidFill>
              </a:rPr>
              <a:t>Bitcoin</a:t>
            </a:r>
            <a:r>
              <a:rPr lang="en-US" b="1" dirty="0" smtClean="0">
                <a:solidFill>
                  <a:schemeClr val="accent2">
                    <a:lumMod val="40000"/>
                    <a:lumOff val="60000"/>
                  </a:schemeClr>
                </a:solidFill>
              </a:rPr>
              <a:t>) </a:t>
            </a:r>
          </a:p>
          <a:p>
            <a:r>
              <a:rPr lang="en-US" b="1" dirty="0">
                <a:solidFill>
                  <a:schemeClr val="accent2">
                    <a:lumMod val="40000"/>
                    <a:lumOff val="60000"/>
                  </a:schemeClr>
                </a:solidFill>
              </a:rPr>
              <a:t>Augmented </a:t>
            </a:r>
            <a:r>
              <a:rPr lang="en-US" b="1" dirty="0" smtClean="0">
                <a:solidFill>
                  <a:schemeClr val="accent2">
                    <a:lumMod val="40000"/>
                    <a:lumOff val="60000"/>
                  </a:schemeClr>
                </a:solidFill>
              </a:rPr>
              <a:t>Reality</a:t>
            </a:r>
            <a:endParaRPr lang="en-US" sz="1900" dirty="0">
              <a:solidFill>
                <a:schemeClr val="accent2">
                  <a:lumMod val="40000"/>
                  <a:lumOff val="60000"/>
                </a:schemeClr>
              </a:solidFill>
            </a:endParaRPr>
          </a:p>
          <a:p>
            <a:r>
              <a:rPr lang="en-US" b="1" dirty="0">
                <a:solidFill>
                  <a:schemeClr val="accent2">
                    <a:lumMod val="40000"/>
                    <a:lumOff val="60000"/>
                  </a:schemeClr>
                </a:solidFill>
              </a:rPr>
              <a:t>Google </a:t>
            </a:r>
            <a:r>
              <a:rPr lang="en-US" b="1" dirty="0" smtClean="0">
                <a:solidFill>
                  <a:schemeClr val="accent2">
                    <a:lumMod val="40000"/>
                    <a:lumOff val="60000"/>
                  </a:schemeClr>
                </a:solidFill>
              </a:rPr>
              <a:t>Glass</a:t>
            </a:r>
          </a:p>
          <a:p>
            <a:r>
              <a:rPr lang="en-US" b="1" dirty="0" err="1" smtClean="0">
                <a:solidFill>
                  <a:schemeClr val="accent2">
                    <a:lumMod val="40000"/>
                    <a:lumOff val="60000"/>
                  </a:schemeClr>
                </a:solidFill>
              </a:rPr>
              <a:t>Kinnect</a:t>
            </a:r>
            <a:r>
              <a:rPr lang="en-US" b="1" dirty="0" smtClean="0">
                <a:solidFill>
                  <a:schemeClr val="accent2">
                    <a:lumMod val="40000"/>
                    <a:lumOff val="60000"/>
                  </a:schemeClr>
                </a:solidFill>
              </a:rPr>
              <a:t>/voice/motion control </a:t>
            </a:r>
            <a:endParaRPr lang="en-US" b="1" dirty="0">
              <a:solidFill>
                <a:schemeClr val="accent2">
                  <a:lumMod val="40000"/>
                  <a:lumOff val="60000"/>
                </a:schemeClr>
              </a:solidFill>
            </a:endParaRPr>
          </a:p>
          <a:p>
            <a:r>
              <a:rPr lang="en-US" b="1" dirty="0" err="1" smtClean="0">
                <a:solidFill>
                  <a:schemeClr val="accent2">
                    <a:lumMod val="40000"/>
                    <a:lumOff val="60000"/>
                  </a:schemeClr>
                </a:solidFill>
              </a:rPr>
              <a:t>Neurogaming</a:t>
            </a:r>
            <a:r>
              <a:rPr lang="en-US" b="1" dirty="0" smtClean="0">
                <a:solidFill>
                  <a:schemeClr val="accent2">
                    <a:lumMod val="40000"/>
                    <a:lumOff val="60000"/>
                  </a:schemeClr>
                </a:solidFill>
              </a:rPr>
              <a:t> </a:t>
            </a:r>
            <a:endParaRPr lang="en-US" b="1" dirty="0">
              <a:solidFill>
                <a:schemeClr val="accent2">
                  <a:lumMod val="40000"/>
                  <a:lumOff val="60000"/>
                </a:schemeClr>
              </a:solidFill>
            </a:endParaRPr>
          </a:p>
          <a:p>
            <a:r>
              <a:rPr lang="en-US" b="1" dirty="0" err="1">
                <a:solidFill>
                  <a:schemeClr val="accent2">
                    <a:lumMod val="40000"/>
                    <a:lumOff val="60000"/>
                  </a:schemeClr>
                </a:solidFill>
              </a:rPr>
              <a:t>Wifi</a:t>
            </a:r>
            <a:r>
              <a:rPr lang="en-US" b="1" dirty="0">
                <a:solidFill>
                  <a:schemeClr val="accent2">
                    <a:lumMod val="40000"/>
                    <a:lumOff val="60000"/>
                  </a:schemeClr>
                </a:solidFill>
              </a:rPr>
              <a:t> overtakes Cellular </a:t>
            </a:r>
          </a:p>
          <a:p>
            <a:r>
              <a:rPr lang="en-US" b="1" dirty="0">
                <a:solidFill>
                  <a:schemeClr val="accent2">
                    <a:lumMod val="40000"/>
                    <a:lumOff val="60000"/>
                  </a:schemeClr>
                </a:solidFill>
              </a:rPr>
              <a:t>The “Cloud</a:t>
            </a:r>
            <a:r>
              <a:rPr lang="en-US" b="1" dirty="0" smtClean="0">
                <a:solidFill>
                  <a:schemeClr val="accent2">
                    <a:lumMod val="40000"/>
                    <a:lumOff val="60000"/>
                  </a:schemeClr>
                </a:solidFill>
              </a:rPr>
              <a:t>”</a:t>
            </a:r>
            <a:endParaRPr lang="en-US" dirty="0">
              <a:solidFill>
                <a:schemeClr val="accent2">
                  <a:lumMod val="40000"/>
                  <a:lumOff val="60000"/>
                </a:schemeClr>
              </a:solidFill>
            </a:endParaRPr>
          </a:p>
          <a:p>
            <a:r>
              <a:rPr lang="en-US" b="1" dirty="0" smtClean="0">
                <a:solidFill>
                  <a:schemeClr val="accent2">
                    <a:lumMod val="40000"/>
                    <a:lumOff val="60000"/>
                  </a:schemeClr>
                </a:solidFill>
              </a:rPr>
              <a:t>“Self</a:t>
            </a:r>
            <a:r>
              <a:rPr lang="en-US" b="1" dirty="0">
                <a:solidFill>
                  <a:schemeClr val="accent2">
                    <a:lumMod val="40000"/>
                    <a:lumOff val="60000"/>
                  </a:schemeClr>
                </a:solidFill>
              </a:rPr>
              <a:t>-driving” </a:t>
            </a:r>
            <a:r>
              <a:rPr lang="en-US" b="1" dirty="0" smtClean="0">
                <a:solidFill>
                  <a:schemeClr val="accent2">
                    <a:lumMod val="40000"/>
                    <a:lumOff val="60000"/>
                  </a:schemeClr>
                </a:solidFill>
              </a:rPr>
              <a:t>vehicles  </a:t>
            </a:r>
            <a:endParaRPr lang="en-US" sz="1800" u="sng" dirty="0">
              <a:solidFill>
                <a:schemeClr val="accent2">
                  <a:lumMod val="40000"/>
                  <a:lumOff val="60000"/>
                </a:schemeClr>
              </a:solidFill>
            </a:endParaRPr>
          </a:p>
          <a:p>
            <a:r>
              <a:rPr lang="en-US" b="1" dirty="0" smtClean="0">
                <a:solidFill>
                  <a:schemeClr val="accent2">
                    <a:lumMod val="40000"/>
                    <a:lumOff val="60000"/>
                  </a:schemeClr>
                </a:solidFill>
              </a:rPr>
              <a:t>The </a:t>
            </a:r>
            <a:r>
              <a:rPr lang="en-US" b="1" dirty="0">
                <a:solidFill>
                  <a:schemeClr val="accent2">
                    <a:lumMod val="40000"/>
                    <a:lumOff val="60000"/>
                  </a:schemeClr>
                </a:solidFill>
              </a:rPr>
              <a:t>(Software) Patent Problem:</a:t>
            </a:r>
          </a:p>
          <a:p>
            <a:r>
              <a:rPr lang="en-US" b="1" dirty="0">
                <a:solidFill>
                  <a:schemeClr val="accent2">
                    <a:lumMod val="40000"/>
                    <a:lumOff val="60000"/>
                  </a:schemeClr>
                </a:solidFill>
              </a:rPr>
              <a:t>Patent </a:t>
            </a:r>
            <a:r>
              <a:rPr lang="en-US" b="1" dirty="0" smtClean="0">
                <a:solidFill>
                  <a:schemeClr val="accent2">
                    <a:lumMod val="40000"/>
                    <a:lumOff val="60000"/>
                  </a:schemeClr>
                </a:solidFill>
              </a:rPr>
              <a:t>Trolls</a:t>
            </a:r>
          </a:p>
          <a:p>
            <a:r>
              <a:rPr lang="en-US" b="1" dirty="0" smtClean="0">
                <a:solidFill>
                  <a:schemeClr val="accent2">
                    <a:lumMod val="40000"/>
                    <a:lumOff val="60000"/>
                  </a:schemeClr>
                </a:solidFill>
              </a:rPr>
              <a:t>Fingerprint passwords </a:t>
            </a:r>
            <a:endParaRPr lang="en-US" b="1" dirty="0">
              <a:solidFill>
                <a:schemeClr val="accent2">
                  <a:lumMod val="40000"/>
                  <a:lumOff val="60000"/>
                </a:schemeClr>
              </a:solidFill>
            </a:endParaRPr>
          </a:p>
          <a:p>
            <a:endParaRPr lang="en-US" b="1" dirty="0">
              <a:solidFill>
                <a:srgbClr val="660066"/>
              </a:solidFill>
            </a:endParaRPr>
          </a:p>
          <a:p>
            <a:endParaRPr lang="en-US" b="1" dirty="0">
              <a:solidFill>
                <a:srgbClr val="660066"/>
              </a:solidFill>
            </a:endParaRPr>
          </a:p>
          <a:p>
            <a:endParaRPr lang="en-US" b="1" dirty="0">
              <a:solidFill>
                <a:srgbClr val="660066"/>
              </a:solidFill>
            </a:endParaRPr>
          </a:p>
          <a:p>
            <a:endParaRPr lang="en-US" dirty="0" smtClean="0"/>
          </a:p>
        </p:txBody>
      </p:sp>
      <p:pic>
        <p:nvPicPr>
          <p:cNvPr id="5" name="Content Placeholder 4" descr="421px-Car_of_the_Future_1950.jp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t="-156"/>
          <a:stretch/>
        </p:blipFill>
        <p:spPr>
          <a:xfrm>
            <a:off x="5734050" y="1428868"/>
            <a:ext cx="2952750" cy="4207223"/>
          </a:xfrm>
        </p:spPr>
      </p:pic>
    </p:spTree>
    <p:extLst>
      <p:ext uri="{BB962C8B-B14F-4D97-AF65-F5344CB8AC3E}">
        <p14:creationId xmlns:p14="http://schemas.microsoft.com/office/powerpoint/2010/main" val="192983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055"/>
            <a:ext cx="9144000" cy="865503"/>
          </a:xfrm>
        </p:spPr>
        <p:txBody>
          <a:bodyPr>
            <a:noAutofit/>
          </a:bodyPr>
          <a:lstStyle/>
          <a:p>
            <a:r>
              <a:rPr lang="en-US" sz="5400" b="1" dirty="0" smtClean="0">
                <a:solidFill>
                  <a:srgbClr val="FFFF00"/>
                </a:solidFill>
                <a:latin typeface="Times New Roman"/>
                <a:cs typeface="Times New Roman"/>
              </a:rPr>
              <a:t> All Made More Complex By..</a:t>
            </a:r>
            <a:endParaRPr lang="en-US" sz="54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918559"/>
            <a:ext cx="9144000" cy="5216518"/>
          </a:xfrm>
        </p:spPr>
        <p:txBody>
          <a:bodyPr>
            <a:normAutofit fontScale="92500" lnSpcReduction="10000"/>
          </a:bodyPr>
          <a:lstStyle/>
          <a:p>
            <a:r>
              <a:rPr lang="en-US" sz="2600" b="1" dirty="0" smtClean="0">
                <a:solidFill>
                  <a:schemeClr val="accent4">
                    <a:lumMod val="40000"/>
                    <a:lumOff val="60000"/>
                  </a:schemeClr>
                </a:solidFill>
                <a:latin typeface="+mn-lt"/>
              </a:rPr>
              <a:t>The challenges of anonymity: </a:t>
            </a:r>
            <a:r>
              <a:rPr lang="en-US" sz="2600" dirty="0" smtClean="0">
                <a:solidFill>
                  <a:srgbClr val="FFFFFF"/>
                </a:solidFill>
                <a:latin typeface="+mn-lt"/>
              </a:rPr>
              <a:t>“The problems with anonymous trolls and accountability in the digital </a:t>
            </a:r>
            <a:r>
              <a:rPr lang="en-US" sz="2600" dirty="0" err="1" smtClean="0">
                <a:solidFill>
                  <a:srgbClr val="FFFFFF"/>
                </a:solidFill>
                <a:latin typeface="+mn-lt"/>
              </a:rPr>
              <a:t>age”</a:t>
            </a:r>
            <a:r>
              <a:rPr lang="en-US" sz="1600" u="sng" dirty="0" err="1" smtClean="0">
                <a:latin typeface="+mn-lt"/>
                <a:hlinkClick r:id="rId2"/>
              </a:rPr>
              <a:t>http</a:t>
            </a:r>
            <a:r>
              <a:rPr lang="en-US" sz="1600" u="sng" dirty="0">
                <a:latin typeface="+mn-lt"/>
                <a:hlinkClick r:id="rId2"/>
              </a:rPr>
              <a:t>://thenextweb.com/insider/2012/10/27/the-problems-with-anonymous-trolls-and-accountability-in-the-digital-age</a:t>
            </a:r>
            <a:r>
              <a:rPr lang="en-US" sz="1600" u="sng" dirty="0" smtClean="0">
                <a:latin typeface="+mn-lt"/>
                <a:hlinkClick r:id="rId2"/>
              </a:rPr>
              <a:t>/</a:t>
            </a:r>
            <a:endParaRPr lang="en-US" sz="1600" u="sng" dirty="0" smtClean="0">
              <a:latin typeface="+mn-lt"/>
            </a:endParaRPr>
          </a:p>
          <a:p>
            <a:endParaRPr lang="en-US" sz="1800" u="sng" dirty="0">
              <a:solidFill>
                <a:srgbClr val="CCC1DA"/>
              </a:solidFill>
              <a:latin typeface="+mn-lt"/>
            </a:endParaRPr>
          </a:p>
          <a:p>
            <a:r>
              <a:rPr lang="en-US" sz="2600" b="1" dirty="0" smtClean="0">
                <a:solidFill>
                  <a:srgbClr val="CCC1DA"/>
                </a:solidFill>
                <a:latin typeface="+mn-lt"/>
              </a:rPr>
              <a:t>The complexities of virtual goods: </a:t>
            </a:r>
            <a:r>
              <a:rPr lang="en-US" sz="2600" dirty="0" smtClean="0">
                <a:solidFill>
                  <a:srgbClr val="FFFFFF"/>
                </a:solidFill>
                <a:latin typeface="+mn-lt"/>
              </a:rPr>
              <a:t>“Can you actually own the Sword of </a:t>
            </a:r>
            <a:r>
              <a:rPr lang="en-US" sz="2600" dirty="0" err="1" smtClean="0">
                <a:solidFill>
                  <a:srgbClr val="FFFFFF"/>
                </a:solidFill>
                <a:latin typeface="+mn-lt"/>
              </a:rPr>
              <a:t>Azeroth</a:t>
            </a:r>
            <a:r>
              <a:rPr lang="en-US" sz="2600" dirty="0">
                <a:solidFill>
                  <a:srgbClr val="FFFFFF"/>
                </a:solidFill>
                <a:latin typeface="+mn-lt"/>
              </a:rPr>
              <a:t>?” </a:t>
            </a:r>
            <a:r>
              <a:rPr lang="en-US" sz="1600" dirty="0">
                <a:solidFill>
                  <a:srgbClr val="595959"/>
                </a:solidFill>
                <a:latin typeface="+mn-lt"/>
                <a:hlinkClick r:id="rId3"/>
              </a:rPr>
              <a:t>http://www.lexology.com/library/detail.aspx?g=34810a92-9fc4-41bb-8541-</a:t>
            </a:r>
            <a:r>
              <a:rPr lang="en-US" sz="1600" dirty="0" smtClean="0">
                <a:solidFill>
                  <a:srgbClr val="595959"/>
                </a:solidFill>
                <a:latin typeface="+mn-lt"/>
                <a:hlinkClick r:id="rId3"/>
              </a:rPr>
              <a:t>ca7ae2392dcf</a:t>
            </a:r>
            <a:endParaRPr lang="en-US" sz="1600" dirty="0" smtClean="0">
              <a:solidFill>
                <a:srgbClr val="595959"/>
              </a:solidFill>
              <a:latin typeface="+mn-lt"/>
            </a:endParaRPr>
          </a:p>
          <a:p>
            <a:pPr marL="0" indent="0">
              <a:buNone/>
            </a:pPr>
            <a:endParaRPr lang="en-US" dirty="0" smtClean="0">
              <a:latin typeface="+mn-lt"/>
            </a:endParaRPr>
          </a:p>
          <a:p>
            <a:r>
              <a:rPr lang="en-US" sz="2600" b="1" dirty="0" smtClean="0">
                <a:solidFill>
                  <a:srgbClr val="CCC1DA"/>
                </a:solidFill>
                <a:latin typeface="+mn-lt"/>
              </a:rPr>
              <a:t>The (Software) Patent Problem: </a:t>
            </a:r>
            <a:r>
              <a:rPr lang="en-US" sz="2600" dirty="0" smtClean="0">
                <a:solidFill>
                  <a:srgbClr val="FFFFFF"/>
                </a:solidFill>
                <a:latin typeface="+mn-lt"/>
              </a:rPr>
              <a:t>“</a:t>
            </a:r>
            <a:r>
              <a:rPr lang="en-US" sz="2600" dirty="0">
                <a:solidFill>
                  <a:srgbClr val="FFFFFF"/>
                </a:solidFill>
                <a:latin typeface="+mn-lt"/>
              </a:rPr>
              <a:t>Let’s Go Back to Patenting the ‘Solution,’ Not the ‘Problem’ by  Mark </a:t>
            </a:r>
            <a:r>
              <a:rPr lang="en-US" sz="2600" dirty="0" err="1">
                <a:solidFill>
                  <a:srgbClr val="FFFFFF"/>
                </a:solidFill>
                <a:latin typeface="+mn-lt"/>
              </a:rPr>
              <a:t>Lemley</a:t>
            </a:r>
            <a:r>
              <a:rPr lang="en-US" sz="2600" dirty="0">
                <a:solidFill>
                  <a:srgbClr val="FFFFFF"/>
                </a:solidFill>
                <a:latin typeface="+mn-lt"/>
              </a:rPr>
              <a:t> </a:t>
            </a:r>
            <a:r>
              <a:rPr lang="en-US" sz="1600" dirty="0">
                <a:solidFill>
                  <a:schemeClr val="tx1">
                    <a:lumMod val="65000"/>
                    <a:lumOff val="35000"/>
                  </a:schemeClr>
                </a:solidFill>
                <a:latin typeface="+mn-lt"/>
                <a:hlinkClick r:id="rId4"/>
              </a:rPr>
              <a:t>http://www.wired.com/opinion/2012/10/mark-lemley-functional-claiming/</a:t>
            </a:r>
            <a:endParaRPr lang="en-US" sz="1600" dirty="0">
              <a:solidFill>
                <a:schemeClr val="tx1">
                  <a:lumMod val="65000"/>
                  <a:lumOff val="35000"/>
                </a:schemeClr>
              </a:solidFill>
              <a:latin typeface="+mn-lt"/>
            </a:endParaRPr>
          </a:p>
          <a:p>
            <a:pPr marL="0" indent="0">
              <a:buNone/>
            </a:pPr>
            <a:endParaRPr lang="en-US" b="1" dirty="0" smtClean="0">
              <a:solidFill>
                <a:srgbClr val="CCC1DA"/>
              </a:solidFill>
              <a:latin typeface="+mn-lt"/>
            </a:endParaRPr>
          </a:p>
          <a:p>
            <a:r>
              <a:rPr lang="en-US" sz="2600" b="1" dirty="0" smtClean="0">
                <a:solidFill>
                  <a:srgbClr val="CCC1DA"/>
                </a:solidFill>
                <a:latin typeface="+mn-lt"/>
              </a:rPr>
              <a:t>Authorship Issues(of course): </a:t>
            </a:r>
            <a:r>
              <a:rPr lang="en-US" sz="2600" dirty="0" smtClean="0">
                <a:solidFill>
                  <a:srgbClr val="FFFFFF"/>
                </a:solidFill>
                <a:latin typeface="+mn-lt"/>
              </a:rPr>
              <a:t>“Whose Game Is This Anyway? - Negotiating Corporate Ownership in a Virtual World” by T.L. Taylor (N.C. State) </a:t>
            </a:r>
            <a:r>
              <a:rPr lang="en-US" sz="1600" dirty="0" smtClean="0">
                <a:solidFill>
                  <a:srgbClr val="FFFFFF"/>
                </a:solidFill>
                <a:latin typeface="+mn-lt"/>
                <a:hlinkClick r:id="rId5"/>
              </a:rPr>
              <a:t>http://www.digra.org/dl/db/05164.58571.pdf</a:t>
            </a:r>
            <a:r>
              <a:rPr lang="en-US" sz="1600" dirty="0" smtClean="0">
                <a:solidFill>
                  <a:srgbClr val="FFFFFF"/>
                </a:solidFill>
                <a:latin typeface="+mn-lt"/>
              </a:rPr>
              <a:t>  </a:t>
            </a:r>
          </a:p>
          <a:p>
            <a:endParaRPr lang="en-US" sz="1600" dirty="0" smtClean="0">
              <a:solidFill>
                <a:srgbClr val="FFFFFF"/>
              </a:solidFill>
              <a:latin typeface="+mn-lt"/>
            </a:endParaRPr>
          </a:p>
          <a:p>
            <a:r>
              <a:rPr lang="en-US" sz="2600" b="1" dirty="0" smtClean="0">
                <a:solidFill>
                  <a:schemeClr val="accent4">
                    <a:lumMod val="40000"/>
                    <a:lumOff val="60000"/>
                  </a:schemeClr>
                </a:solidFill>
                <a:latin typeface="+mn-lt"/>
              </a:rPr>
              <a:t>Big </a:t>
            </a:r>
            <a:r>
              <a:rPr lang="en-US" sz="2600" b="1" dirty="0">
                <a:solidFill>
                  <a:schemeClr val="accent4">
                    <a:lumMod val="40000"/>
                    <a:lumOff val="60000"/>
                  </a:schemeClr>
                </a:solidFill>
                <a:latin typeface="+mn-lt"/>
              </a:rPr>
              <a:t>Data (&amp; Minimal Privacy</a:t>
            </a:r>
            <a:r>
              <a:rPr lang="en-US" sz="2600" b="1" dirty="0" smtClean="0">
                <a:solidFill>
                  <a:schemeClr val="accent4">
                    <a:lumMod val="40000"/>
                    <a:lumOff val="60000"/>
                  </a:schemeClr>
                </a:solidFill>
                <a:latin typeface="+mn-lt"/>
              </a:rPr>
              <a:t>)</a:t>
            </a:r>
            <a:r>
              <a:rPr lang="en-US" sz="2600" dirty="0" smtClean="0">
                <a:solidFill>
                  <a:srgbClr val="FFFFFF"/>
                </a:solidFill>
                <a:latin typeface="+mn-lt"/>
              </a:rPr>
              <a:t>: </a:t>
            </a:r>
            <a:r>
              <a:rPr lang="en-US" sz="2600" dirty="0" smtClean="0">
                <a:solidFill>
                  <a:srgbClr val="FFFF00"/>
                </a:solidFill>
                <a:latin typeface="+mn-lt"/>
              </a:rPr>
              <a:t>“Digital Market Manipulation” by Ryan </a:t>
            </a:r>
            <a:r>
              <a:rPr lang="en-US" sz="2600" dirty="0" err="1" smtClean="0">
                <a:solidFill>
                  <a:srgbClr val="FFFF00"/>
                </a:solidFill>
                <a:latin typeface="+mn-lt"/>
              </a:rPr>
              <a:t>Calo</a:t>
            </a:r>
            <a:r>
              <a:rPr lang="en-US" sz="2600" dirty="0">
                <a:solidFill>
                  <a:srgbClr val="FFFF00"/>
                </a:solidFill>
                <a:latin typeface="+mn-lt"/>
              </a:rPr>
              <a:t> </a:t>
            </a:r>
            <a:r>
              <a:rPr lang="en-US" sz="1700" dirty="0" smtClean="0">
                <a:solidFill>
                  <a:srgbClr val="FFFFFF"/>
                </a:solidFill>
                <a:hlinkClick r:id="rId6"/>
              </a:rPr>
              <a:t>http</a:t>
            </a:r>
            <a:r>
              <a:rPr lang="en-US" sz="1700" dirty="0">
                <a:solidFill>
                  <a:srgbClr val="FFFFFF"/>
                </a:solidFill>
                <a:hlinkClick r:id="rId6"/>
              </a:rPr>
              <a:t>://papers.ssrn.com/sol3/papers.cfm?abstract_id=</a:t>
            </a:r>
            <a:r>
              <a:rPr lang="en-US" sz="1700" dirty="0" smtClean="0">
                <a:solidFill>
                  <a:srgbClr val="FFFFFF"/>
                </a:solidFill>
                <a:hlinkClick r:id="rId6"/>
              </a:rPr>
              <a:t>2309703</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39206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Autofit/>
          </a:bodyPr>
          <a:lstStyle/>
          <a:p>
            <a:r>
              <a:rPr lang="en-US" sz="6600" b="1" dirty="0" smtClean="0">
                <a:solidFill>
                  <a:srgbClr val="FFFF00"/>
                </a:solidFill>
                <a:latin typeface="Times New Roman"/>
                <a:cs typeface="Times New Roman"/>
              </a:rPr>
              <a:t>ALL LEADING TO…</a:t>
            </a:r>
            <a:endParaRPr lang="en-US" sz="66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016000"/>
            <a:ext cx="9144000" cy="4710134"/>
          </a:xfrm>
        </p:spPr>
        <p:txBody>
          <a:bodyPr/>
          <a:lstStyle/>
          <a:p>
            <a:pPr marL="0" indent="0">
              <a:buNone/>
            </a:pPr>
            <a:r>
              <a:rPr lang="en-US" sz="4000" b="1" i="1" dirty="0" smtClean="0">
                <a:solidFill>
                  <a:schemeClr val="accent4">
                    <a:lumMod val="60000"/>
                    <a:lumOff val="40000"/>
                  </a:schemeClr>
                </a:solidFill>
                <a:latin typeface="+mn-lt"/>
              </a:rPr>
              <a:t>Legal </a:t>
            </a:r>
            <a:r>
              <a:rPr lang="en-US" sz="4000" b="1" i="1" dirty="0">
                <a:solidFill>
                  <a:schemeClr val="accent4">
                    <a:lumMod val="60000"/>
                    <a:lumOff val="40000"/>
                  </a:schemeClr>
                </a:solidFill>
                <a:latin typeface="+mn-lt"/>
              </a:rPr>
              <a:t>Ratatouille: </a:t>
            </a:r>
            <a:r>
              <a:rPr lang="en-US" sz="4000" b="1" i="1" dirty="0" smtClean="0">
                <a:solidFill>
                  <a:schemeClr val="accent4">
                    <a:lumMod val="60000"/>
                    <a:lumOff val="40000"/>
                  </a:schemeClr>
                </a:solidFill>
                <a:latin typeface="+mn-lt"/>
              </a:rPr>
              <a:t>THE </a:t>
            </a:r>
            <a:r>
              <a:rPr lang="en-US" sz="4000" b="1" i="1" dirty="0">
                <a:solidFill>
                  <a:schemeClr val="accent4">
                    <a:lumMod val="60000"/>
                    <a:lumOff val="40000"/>
                  </a:schemeClr>
                </a:solidFill>
                <a:latin typeface="+mn-lt"/>
              </a:rPr>
              <a:t>BIG </a:t>
            </a:r>
            <a:r>
              <a:rPr lang="en-US" sz="4000" b="1" i="1" dirty="0" smtClean="0">
                <a:solidFill>
                  <a:schemeClr val="accent4">
                    <a:lumMod val="60000"/>
                    <a:lumOff val="40000"/>
                  </a:schemeClr>
                </a:solidFill>
                <a:latin typeface="+mn-lt"/>
              </a:rPr>
              <a:t>VERSION</a:t>
            </a:r>
            <a:endParaRPr lang="en-US" sz="4000" dirty="0" smtClean="0">
              <a:solidFill>
                <a:schemeClr val="accent4">
                  <a:lumMod val="60000"/>
                  <a:lumOff val="40000"/>
                </a:schemeClr>
              </a:solidFill>
            </a:endParaRPr>
          </a:p>
          <a:p>
            <a:endParaRPr lang="en-US" dirty="0"/>
          </a:p>
        </p:txBody>
      </p:sp>
      <p:pic>
        <p:nvPicPr>
          <p:cNvPr id="4" name="Picture 3" descr="Ratatouil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44481" y="1701395"/>
            <a:ext cx="4935301" cy="4145653"/>
          </a:xfrm>
          <a:prstGeom prst="rect">
            <a:avLst/>
          </a:prstGeom>
        </p:spPr>
      </p:pic>
    </p:spTree>
    <p:extLst>
      <p:ext uri="{BB962C8B-B14F-4D97-AF65-F5344CB8AC3E}">
        <p14:creationId xmlns:p14="http://schemas.microsoft.com/office/powerpoint/2010/main" val="125139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095"/>
            <a:ext cx="8229600" cy="1016000"/>
          </a:xfrm>
        </p:spPr>
        <p:txBody>
          <a:bodyPr>
            <a:noAutofit/>
          </a:bodyPr>
          <a:lstStyle/>
          <a:p>
            <a:r>
              <a:rPr lang="en-US" sz="7200" b="1" dirty="0" smtClean="0">
                <a:solidFill>
                  <a:srgbClr val="FFFF00"/>
                </a:solidFill>
                <a:latin typeface="Times New Roman"/>
                <a:cs typeface="Times New Roman"/>
              </a:rPr>
              <a:t>Eve Online</a:t>
            </a:r>
            <a:endParaRPr lang="en-US" sz="72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1" y="1051095"/>
            <a:ext cx="9144001" cy="5236923"/>
          </a:xfrm>
        </p:spPr>
        <p:txBody>
          <a:bodyPr/>
          <a:lstStyle/>
          <a:p>
            <a:pPr marL="0" indent="0">
              <a:buNone/>
            </a:pPr>
            <a:r>
              <a:rPr lang="en-US" dirty="0" smtClean="0">
                <a:solidFill>
                  <a:schemeClr val="bg1"/>
                </a:solidFill>
                <a:latin typeface="+mn-lt"/>
              </a:rPr>
              <a:t>“</a:t>
            </a:r>
            <a:r>
              <a:rPr lang="en-US" i="1" dirty="0" smtClean="0">
                <a:solidFill>
                  <a:schemeClr val="bg1"/>
                </a:solidFill>
                <a:latin typeface="+mn-lt"/>
              </a:rPr>
              <a:t>Due </a:t>
            </a:r>
            <a:r>
              <a:rPr lang="en-US" i="1" dirty="0">
                <a:solidFill>
                  <a:schemeClr val="bg1"/>
                </a:solidFill>
                <a:latin typeface="+mn-lt"/>
              </a:rPr>
              <a:t>to the game's focus on freedom, consequence, and autonomy, many </a:t>
            </a:r>
            <a:r>
              <a:rPr lang="en-US" i="1" dirty="0" err="1">
                <a:solidFill>
                  <a:schemeClr val="bg1"/>
                </a:solidFill>
                <a:latin typeface="+mn-lt"/>
              </a:rPr>
              <a:t>behaviours</a:t>
            </a:r>
            <a:r>
              <a:rPr lang="en-US" i="1" dirty="0">
                <a:solidFill>
                  <a:schemeClr val="bg1"/>
                </a:solidFill>
                <a:latin typeface="+mn-lt"/>
              </a:rPr>
              <a:t> that are </a:t>
            </a:r>
            <a:r>
              <a:rPr lang="en-US" i="1" dirty="0" smtClean="0">
                <a:solidFill>
                  <a:schemeClr val="bg1"/>
                </a:solidFill>
                <a:latin typeface="+mn-lt"/>
              </a:rPr>
              <a:t>considered </a:t>
            </a:r>
            <a:r>
              <a:rPr lang="en-US" i="1" dirty="0" err="1" smtClean="0">
                <a:solidFill>
                  <a:schemeClr val="bg1"/>
                </a:solidFill>
                <a:latin typeface="+mn-lt"/>
              </a:rPr>
              <a:t>griefing</a:t>
            </a:r>
            <a:r>
              <a:rPr lang="en-US" i="1" dirty="0" smtClean="0">
                <a:solidFill>
                  <a:schemeClr val="bg1"/>
                </a:solidFill>
                <a:latin typeface="+mn-lt"/>
              </a:rPr>
              <a:t> inmost </a:t>
            </a:r>
            <a:r>
              <a:rPr lang="en-US" i="1" dirty="0">
                <a:solidFill>
                  <a:schemeClr val="bg1"/>
                </a:solidFill>
                <a:latin typeface="+mn-lt"/>
              </a:rPr>
              <a:t>MMOs are allowed in Eve. This includes stealing from other players, extorting, and causing other players to be killed by large groups of </a:t>
            </a:r>
            <a:r>
              <a:rPr lang="en-US" i="1" dirty="0" smtClean="0">
                <a:solidFill>
                  <a:schemeClr val="bg1"/>
                </a:solidFill>
                <a:latin typeface="+mn-lt"/>
              </a:rPr>
              <a:t>NPCs</a:t>
            </a:r>
            <a:r>
              <a:rPr lang="en-US" i="1" dirty="0">
                <a:solidFill>
                  <a:schemeClr val="bg1"/>
                </a:solidFill>
                <a:latin typeface="+mn-lt"/>
              </a:rPr>
              <a:t>.</a:t>
            </a:r>
            <a:r>
              <a:rPr lang="en-US" dirty="0" smtClean="0">
                <a:solidFill>
                  <a:schemeClr val="bg1"/>
                </a:solidFill>
                <a:latin typeface="+mn-lt"/>
              </a:rPr>
              <a:t>” (source: Wikipedia)</a:t>
            </a:r>
          </a:p>
          <a:p>
            <a:pPr marL="0" indent="0">
              <a:buNone/>
            </a:pPr>
            <a:r>
              <a:rPr lang="en-US" i="1" dirty="0" smtClean="0">
                <a:solidFill>
                  <a:schemeClr val="bg1"/>
                </a:solidFill>
                <a:latin typeface="+mn-lt"/>
              </a:rPr>
              <a:t>“In </a:t>
            </a:r>
            <a:r>
              <a:rPr lang="en-US" i="1" dirty="0">
                <a:solidFill>
                  <a:schemeClr val="bg1"/>
                </a:solidFill>
                <a:latin typeface="+mn-lt"/>
              </a:rPr>
              <a:t>An Age of Free-to-Play, EVE Online </a:t>
            </a:r>
            <a:r>
              <a:rPr lang="en-US" i="1" dirty="0" smtClean="0">
                <a:solidFill>
                  <a:schemeClr val="bg1"/>
                </a:solidFill>
                <a:latin typeface="+mn-lt"/>
              </a:rPr>
              <a:t>Sets </a:t>
            </a:r>
            <a:r>
              <a:rPr lang="en-US" i="1" dirty="0" err="1" smtClean="0">
                <a:solidFill>
                  <a:schemeClr val="bg1"/>
                </a:solidFill>
                <a:latin typeface="+mn-lt"/>
              </a:rPr>
              <a:t>Records”</a:t>
            </a:r>
            <a:r>
              <a:rPr lang="en-US" sz="1600" dirty="0" err="1" smtClean="0">
                <a:solidFill>
                  <a:schemeClr val="bg1"/>
                </a:solidFill>
                <a:latin typeface="+mn-lt"/>
                <a:hlinkClick r:id="rId2"/>
              </a:rPr>
              <a:t>http</a:t>
            </a:r>
            <a:r>
              <a:rPr lang="en-US" sz="1600" dirty="0">
                <a:solidFill>
                  <a:schemeClr val="bg1"/>
                </a:solidFill>
                <a:latin typeface="+mn-lt"/>
                <a:hlinkClick r:id="rId2"/>
              </a:rPr>
              <a:t>://www.forbes.com/sites/insertcoin/2012/12/17/in-an-age-of-f2p-eve-online-sets-records</a:t>
            </a:r>
            <a:r>
              <a:rPr lang="en-US" sz="1600" dirty="0" smtClean="0">
                <a:solidFill>
                  <a:schemeClr val="bg1"/>
                </a:solidFill>
                <a:latin typeface="+mn-lt"/>
                <a:hlinkClick r:id="rId2"/>
              </a:rPr>
              <a:t>/</a:t>
            </a:r>
            <a:endParaRPr lang="en-US" sz="1600" dirty="0" smtClean="0">
              <a:solidFill>
                <a:schemeClr val="bg1"/>
              </a:solidFill>
              <a:latin typeface="+mn-lt"/>
            </a:endParaRPr>
          </a:p>
          <a:p>
            <a:pPr marL="0" indent="0">
              <a:buNone/>
            </a:pPr>
            <a:r>
              <a:rPr lang="en-US" i="1" dirty="0" smtClean="0">
                <a:solidFill>
                  <a:schemeClr val="bg1"/>
                </a:solidFill>
                <a:latin typeface="+mn-lt"/>
              </a:rPr>
              <a:t>“EVE Online Workshop Submission Deadline </a:t>
            </a:r>
            <a:r>
              <a:rPr lang="en-US" i="1" dirty="0">
                <a:solidFill>
                  <a:schemeClr val="bg1"/>
                </a:solidFill>
                <a:latin typeface="+mn-lt"/>
              </a:rPr>
              <a:t>Extended” </a:t>
            </a:r>
            <a:r>
              <a:rPr lang="en-US" sz="1600" dirty="0">
                <a:solidFill>
                  <a:schemeClr val="bg1"/>
                </a:solidFill>
                <a:latin typeface="+mn-lt"/>
                <a:hlinkClick r:id="rId3"/>
              </a:rPr>
              <a:t>http://eveonline.gamescholarship.org</a:t>
            </a:r>
            <a:r>
              <a:rPr lang="en-US" sz="1600" dirty="0" smtClean="0">
                <a:solidFill>
                  <a:schemeClr val="bg1"/>
                </a:solidFill>
                <a:latin typeface="+mn-lt"/>
                <a:hlinkClick r:id="rId3"/>
              </a:rPr>
              <a:t>/</a:t>
            </a:r>
            <a:endParaRPr lang="en-US" sz="1600" dirty="0" smtClean="0">
              <a:solidFill>
                <a:schemeClr val="bg1"/>
              </a:solidFill>
              <a:latin typeface="+mn-lt"/>
            </a:endParaRPr>
          </a:p>
          <a:p>
            <a:pPr marL="0" indent="0">
              <a:buNone/>
            </a:pPr>
            <a:r>
              <a:rPr lang="en-US" dirty="0" smtClean="0">
                <a:solidFill>
                  <a:schemeClr val="bg1"/>
                </a:solidFill>
                <a:latin typeface="+mn-lt"/>
              </a:rPr>
              <a:t>“How </a:t>
            </a:r>
            <a:r>
              <a:rPr lang="en-US" dirty="0">
                <a:solidFill>
                  <a:schemeClr val="bg1"/>
                </a:solidFill>
                <a:latin typeface="+mn-lt"/>
              </a:rPr>
              <a:t>the Battle of </a:t>
            </a:r>
            <a:r>
              <a:rPr lang="en-US" dirty="0" err="1">
                <a:solidFill>
                  <a:schemeClr val="bg1"/>
                </a:solidFill>
                <a:latin typeface="+mn-lt"/>
              </a:rPr>
              <a:t>Asakai</a:t>
            </a:r>
            <a:r>
              <a:rPr lang="en-US" dirty="0">
                <a:solidFill>
                  <a:schemeClr val="bg1"/>
                </a:solidFill>
                <a:latin typeface="+mn-lt"/>
              </a:rPr>
              <a:t> Became One of the Largest Space Battles in Video Game </a:t>
            </a:r>
            <a:r>
              <a:rPr lang="en-US" dirty="0" err="1" smtClean="0">
                <a:solidFill>
                  <a:schemeClr val="bg1"/>
                </a:solidFill>
                <a:latin typeface="+mn-lt"/>
              </a:rPr>
              <a:t>History”</a:t>
            </a:r>
            <a:r>
              <a:rPr lang="en-US" sz="1600" dirty="0" err="1" smtClean="0">
                <a:solidFill>
                  <a:schemeClr val="bg1"/>
                </a:solidFill>
                <a:latin typeface="+mn-lt"/>
                <a:hlinkClick r:id="rId4"/>
              </a:rPr>
              <a:t>http</a:t>
            </a:r>
            <a:r>
              <a:rPr lang="en-US" sz="1600" dirty="0">
                <a:solidFill>
                  <a:schemeClr val="bg1"/>
                </a:solidFill>
                <a:latin typeface="+mn-lt"/>
                <a:hlinkClick r:id="rId4"/>
              </a:rPr>
              <a:t>://io9.com/5980387/how-the-battle-of-asakai-became-one-of-the-largest-space-battles-in-video-game-</a:t>
            </a:r>
            <a:r>
              <a:rPr lang="en-US" sz="1600" dirty="0" smtClean="0">
                <a:solidFill>
                  <a:schemeClr val="bg1"/>
                </a:solidFill>
                <a:latin typeface="+mn-lt"/>
                <a:hlinkClick r:id="rId4"/>
              </a:rPr>
              <a:t>history</a:t>
            </a:r>
            <a:endParaRPr lang="en-US" sz="1600" dirty="0" smtClean="0">
              <a:solidFill>
                <a:schemeClr val="bg1"/>
              </a:solidFill>
              <a:latin typeface="+mn-lt"/>
            </a:endParaRPr>
          </a:p>
          <a:p>
            <a:endParaRPr lang="en-US" sz="1800" dirty="0"/>
          </a:p>
        </p:txBody>
      </p:sp>
      <p:pic>
        <p:nvPicPr>
          <p:cNvPr id="4" name="Picture 3" descr="220px-Eve_Online_-_Empyrean_Age_screenshot.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461" y="4770822"/>
            <a:ext cx="3168683" cy="1987628"/>
          </a:xfrm>
          <a:prstGeom prst="rect">
            <a:avLst/>
          </a:prstGeom>
        </p:spPr>
      </p:pic>
      <p:pic>
        <p:nvPicPr>
          <p:cNvPr id="6" name="Content Placeholder 3" descr="250px-EVEOnlineLogo.png"/>
          <p:cNvPicPr>
            <a:picLocks noChangeAspect="1"/>
          </p:cNvPicPr>
          <p:nvPr/>
        </p:nvPicPr>
        <p:blipFill rotWithShape="1">
          <a:blip r:embed="rId6" cstate="print">
            <a:extLst>
              <a:ext uri="{28A0092B-C50C-407E-A947-70E740481C1C}">
                <a14:useLocalDpi xmlns:a14="http://schemas.microsoft.com/office/drawing/2010/main"/>
              </a:ext>
            </a:extLst>
          </a:blip>
          <a:srcRect t="-22766"/>
          <a:stretch/>
        </p:blipFill>
        <p:spPr>
          <a:xfrm>
            <a:off x="1933129" y="4838455"/>
            <a:ext cx="2956372" cy="1182549"/>
          </a:xfrm>
          <a:prstGeom prst="rect">
            <a:avLst/>
          </a:prstGeom>
        </p:spPr>
      </p:pic>
    </p:spTree>
    <p:extLst>
      <p:ext uri="{BB962C8B-B14F-4D97-AF65-F5344CB8AC3E}">
        <p14:creationId xmlns:p14="http://schemas.microsoft.com/office/powerpoint/2010/main" val="166465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760"/>
            <a:ext cx="8229600" cy="1016000"/>
          </a:xfrm>
        </p:spPr>
        <p:txBody>
          <a:bodyPr>
            <a:normAutofit fontScale="90000"/>
          </a:bodyPr>
          <a:lstStyle/>
          <a:p>
            <a:r>
              <a:rPr lang="en-US" sz="6600" b="1" dirty="0" smtClean="0">
                <a:solidFill>
                  <a:srgbClr val="FFFF00"/>
                </a:solidFill>
                <a:latin typeface="Times New Roman"/>
                <a:cs typeface="Times New Roman"/>
              </a:rPr>
              <a:t>“Ingress” </a:t>
            </a:r>
            <a:r>
              <a:rPr lang="en-US" sz="3600" b="1" i="1" dirty="0" smtClean="0">
                <a:solidFill>
                  <a:srgbClr val="FFFEAB"/>
                </a:solidFill>
                <a:latin typeface="Times New Roman"/>
                <a:cs typeface="Times New Roman"/>
              </a:rPr>
              <a:t>(Majestic2?)</a:t>
            </a:r>
            <a:endParaRPr lang="en-US" sz="3600" b="1" i="1" dirty="0">
              <a:solidFill>
                <a:srgbClr val="FFFEAB"/>
              </a:solidFill>
              <a:latin typeface="Times New Roman"/>
              <a:cs typeface="Times New Roman"/>
            </a:endParaRPr>
          </a:p>
        </p:txBody>
      </p:sp>
      <p:sp>
        <p:nvSpPr>
          <p:cNvPr id="3" name="Content Placeholder 2"/>
          <p:cNvSpPr>
            <a:spLocks noGrp="1"/>
          </p:cNvSpPr>
          <p:nvPr>
            <p:ph sz="quarter" idx="10"/>
          </p:nvPr>
        </p:nvSpPr>
        <p:spPr>
          <a:xfrm>
            <a:off x="0" y="1109760"/>
            <a:ext cx="9144000" cy="4616374"/>
          </a:xfrm>
        </p:spPr>
        <p:txBody>
          <a:bodyPr/>
          <a:lstStyle/>
          <a:p>
            <a:pPr marL="0" indent="0">
              <a:buNone/>
            </a:pPr>
            <a:r>
              <a:rPr lang="en-US" sz="2800" b="1" dirty="0" smtClean="0">
                <a:solidFill>
                  <a:srgbClr val="FFFFFF"/>
                </a:solidFill>
                <a:latin typeface="+mn-lt"/>
              </a:rPr>
              <a:t>“Inside</a:t>
            </a:r>
            <a:r>
              <a:rPr lang="en-US" sz="2800" b="1" dirty="0">
                <a:solidFill>
                  <a:srgbClr val="FFFFFF"/>
                </a:solidFill>
                <a:latin typeface="+mn-lt"/>
              </a:rPr>
              <a:t> </a:t>
            </a:r>
            <a:r>
              <a:rPr lang="en-US" sz="2800" b="1" i="1" dirty="0">
                <a:solidFill>
                  <a:srgbClr val="FFFFFF"/>
                </a:solidFill>
                <a:latin typeface="+mn-lt"/>
              </a:rPr>
              <a:t>Ingress</a:t>
            </a:r>
            <a:r>
              <a:rPr lang="en-US" sz="2800" b="1" dirty="0">
                <a:solidFill>
                  <a:srgbClr val="FFFFFF"/>
                </a:solidFill>
                <a:latin typeface="+mn-lt"/>
              </a:rPr>
              <a:t>, Google’s Augmented Reality Android </a:t>
            </a:r>
            <a:r>
              <a:rPr lang="en-US" sz="2800" b="1" dirty="0" smtClean="0">
                <a:solidFill>
                  <a:srgbClr val="FFFFFF"/>
                </a:solidFill>
                <a:latin typeface="+mn-lt"/>
              </a:rPr>
              <a:t>Game” </a:t>
            </a:r>
            <a:r>
              <a:rPr lang="en-US" sz="1600" dirty="0" smtClean="0">
                <a:solidFill>
                  <a:srgbClr val="FFFFFF"/>
                </a:solidFill>
                <a:hlinkClick r:id="rId2"/>
              </a:rPr>
              <a:t>http</a:t>
            </a:r>
            <a:r>
              <a:rPr lang="en-US" sz="1600" dirty="0">
                <a:solidFill>
                  <a:srgbClr val="FFFFFF"/>
                </a:solidFill>
                <a:hlinkClick r:id="rId2"/>
              </a:rPr>
              <a:t>://www.geekosystem.com/google-ingress-review</a:t>
            </a:r>
            <a:r>
              <a:rPr lang="en-US" sz="1600" dirty="0" smtClean="0">
                <a:solidFill>
                  <a:srgbClr val="FFFFFF"/>
                </a:solidFill>
                <a:hlinkClick r:id="rId2"/>
              </a:rPr>
              <a:t>/</a:t>
            </a:r>
            <a:endParaRPr lang="en-US" sz="1600" dirty="0" smtClean="0">
              <a:solidFill>
                <a:srgbClr val="FFFFFF"/>
              </a:solidFill>
            </a:endParaRPr>
          </a:p>
          <a:p>
            <a:pPr marL="0" indent="0">
              <a:buNone/>
            </a:pPr>
            <a:r>
              <a:rPr lang="en-US" sz="2800" b="1" dirty="0" smtClean="0">
                <a:solidFill>
                  <a:srgbClr val="FFFFFF"/>
                </a:solidFill>
                <a:latin typeface="+mn-lt"/>
              </a:rPr>
              <a:t>“Augmented </a:t>
            </a:r>
            <a:r>
              <a:rPr lang="en-US" sz="2800" b="1" dirty="0">
                <a:solidFill>
                  <a:srgbClr val="FFFFFF"/>
                </a:solidFill>
                <a:latin typeface="+mn-lt"/>
              </a:rPr>
              <a:t>Reality Game Gets Player Busted: The First Of </a:t>
            </a:r>
            <a:r>
              <a:rPr lang="en-US" sz="2800" b="1" dirty="0" err="1">
                <a:solidFill>
                  <a:srgbClr val="FFFFFF"/>
                </a:solidFill>
                <a:latin typeface="+mn-lt"/>
              </a:rPr>
              <a:t>Many</a:t>
            </a:r>
            <a:r>
              <a:rPr lang="en-US" sz="2800" b="1" dirty="0" err="1" smtClean="0">
                <a:solidFill>
                  <a:srgbClr val="FFFFFF"/>
                </a:solidFill>
                <a:latin typeface="+mn-lt"/>
              </a:rPr>
              <a:t>?”</a:t>
            </a:r>
            <a:r>
              <a:rPr lang="en-US" sz="1600" dirty="0" err="1" smtClean="0">
                <a:solidFill>
                  <a:srgbClr val="FFFFFF"/>
                </a:solidFill>
                <a:hlinkClick r:id="rId3"/>
              </a:rPr>
              <a:t>http</a:t>
            </a:r>
            <a:r>
              <a:rPr lang="en-US" sz="1600" dirty="0">
                <a:solidFill>
                  <a:srgbClr val="FFFFFF"/>
                </a:solidFill>
                <a:hlinkClick r:id="rId3"/>
              </a:rPr>
              <a:t>://readwrite.com/2012/12/11/augmented-reality-game-gets-player-arrested-the-first-of-</a:t>
            </a:r>
            <a:r>
              <a:rPr lang="en-US" sz="1600" dirty="0" smtClean="0">
                <a:solidFill>
                  <a:srgbClr val="FFFFFF"/>
                </a:solidFill>
                <a:hlinkClick r:id="rId3"/>
              </a:rPr>
              <a:t>many</a:t>
            </a:r>
            <a:endParaRPr lang="en-US" sz="1600" dirty="0" smtClean="0">
              <a:solidFill>
                <a:srgbClr val="FFFFFF"/>
              </a:solidFill>
            </a:endParaRPr>
          </a:p>
          <a:p>
            <a:pPr marL="0" indent="0">
              <a:buNone/>
            </a:pPr>
            <a:r>
              <a:rPr lang="en-US" sz="2800" b="1" dirty="0" smtClean="0">
                <a:solidFill>
                  <a:srgbClr val="FFFFFF"/>
                </a:solidFill>
                <a:latin typeface="+mn-lt"/>
              </a:rPr>
              <a:t>“Why </a:t>
            </a:r>
            <a:r>
              <a:rPr lang="en-US" sz="2800" b="1" dirty="0">
                <a:solidFill>
                  <a:srgbClr val="FFFFFF"/>
                </a:solidFill>
                <a:latin typeface="+mn-lt"/>
              </a:rPr>
              <a:t>Google's </a:t>
            </a:r>
            <a:r>
              <a:rPr lang="en-US" sz="2800" b="1" i="1" dirty="0">
                <a:solidFill>
                  <a:srgbClr val="FFFFFF"/>
                </a:solidFill>
                <a:latin typeface="+mn-lt"/>
              </a:rPr>
              <a:t>Ingress</a:t>
            </a:r>
            <a:r>
              <a:rPr lang="en-US" sz="2800" b="1" dirty="0">
                <a:solidFill>
                  <a:srgbClr val="FFFFFF"/>
                </a:solidFill>
                <a:latin typeface="+mn-lt"/>
              </a:rPr>
              <a:t> game is a data gold </a:t>
            </a:r>
            <a:r>
              <a:rPr lang="en-US" sz="2800" b="1" dirty="0" smtClean="0">
                <a:solidFill>
                  <a:srgbClr val="FFFFFF"/>
                </a:solidFill>
                <a:latin typeface="+mn-lt"/>
              </a:rPr>
              <a:t>mine”</a:t>
            </a:r>
          </a:p>
          <a:p>
            <a:pPr marL="0" indent="0">
              <a:buNone/>
            </a:pPr>
            <a:r>
              <a:rPr lang="en-US" sz="1600" dirty="0">
                <a:solidFill>
                  <a:srgbClr val="FFFFFF"/>
                </a:solidFill>
                <a:hlinkClick r:id="rId4"/>
              </a:rPr>
              <a:t>http://www.newscientist.com/article/mg21628936.200-why-googles-ingress-game-is-a-data-gold-</a:t>
            </a:r>
            <a:r>
              <a:rPr lang="en-US" sz="1600" dirty="0" smtClean="0">
                <a:solidFill>
                  <a:srgbClr val="FFFFFF"/>
                </a:solidFill>
                <a:hlinkClick r:id="rId4"/>
              </a:rPr>
              <a:t>mine.html</a:t>
            </a:r>
            <a:endParaRPr lang="en-US" sz="1600" dirty="0" smtClean="0">
              <a:solidFill>
                <a:srgbClr val="FFFFFF"/>
              </a:solidFill>
            </a:endParaRPr>
          </a:p>
          <a:p>
            <a:pPr marL="0" indent="0">
              <a:buNone/>
            </a:pPr>
            <a:endParaRPr lang="en-US" sz="1800" dirty="0" smtClean="0"/>
          </a:p>
          <a:p>
            <a:endParaRPr lang="en-US" sz="1800" dirty="0" smtClean="0"/>
          </a:p>
          <a:p>
            <a:endParaRPr lang="en-US" dirty="0" smtClean="0"/>
          </a:p>
          <a:p>
            <a:endParaRPr lang="en-US" dirty="0" smtClean="0"/>
          </a:p>
          <a:p>
            <a:endParaRPr lang="en-US" dirty="0"/>
          </a:p>
        </p:txBody>
      </p:sp>
      <p:pic>
        <p:nvPicPr>
          <p:cNvPr id="4" name="Content Placeholder 3" descr="Ingress_Logo.png"/>
          <p:cNvPicPr>
            <a:picLocks noChangeAspect="1"/>
          </p:cNvPicPr>
          <p:nvPr/>
        </p:nvPicPr>
        <p:blipFill rotWithShape="1">
          <a:blip r:embed="rId5" cstate="print">
            <a:extLst>
              <a:ext uri="{28A0092B-C50C-407E-A947-70E740481C1C}">
                <a14:useLocalDpi xmlns:a14="http://schemas.microsoft.com/office/drawing/2010/main"/>
              </a:ext>
            </a:extLst>
          </a:blip>
          <a:srcRect l="3921" t="-1" r="4412" b="-1"/>
          <a:stretch/>
        </p:blipFill>
        <p:spPr>
          <a:xfrm>
            <a:off x="5582286" y="3647042"/>
            <a:ext cx="2528410" cy="2724124"/>
          </a:xfrm>
          <a:prstGeom prst="rect">
            <a:avLst/>
          </a:prstGeom>
        </p:spPr>
      </p:pic>
      <p:pic>
        <p:nvPicPr>
          <p:cNvPr id="5" name="Content Placeholder 6" descr="Ingress_Intel_Map_full-screen.png"/>
          <p:cNvPicPr>
            <a:picLocks noChangeAspect="1"/>
          </p:cNvPicPr>
          <p:nvPr/>
        </p:nvPicPr>
        <p:blipFill rotWithShape="1">
          <a:blip r:embed="rId6" cstate="print">
            <a:extLst>
              <a:ext uri="{28A0092B-C50C-407E-A947-70E740481C1C}">
                <a14:useLocalDpi xmlns:a14="http://schemas.microsoft.com/office/drawing/2010/main"/>
              </a:ext>
            </a:extLst>
          </a:blip>
          <a:srcRect l="869" r="214"/>
          <a:stretch/>
        </p:blipFill>
        <p:spPr>
          <a:xfrm>
            <a:off x="1375833" y="3664216"/>
            <a:ext cx="3380649" cy="2283617"/>
          </a:xfrm>
          <a:prstGeom prst="rect">
            <a:avLst/>
          </a:prstGeom>
        </p:spPr>
      </p:pic>
    </p:spTree>
    <p:extLst>
      <p:ext uri="{BB962C8B-B14F-4D97-AF65-F5344CB8AC3E}">
        <p14:creationId xmlns:p14="http://schemas.microsoft.com/office/powerpoint/2010/main" val="3632121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3"/>
            <a:ext cx="8229600" cy="1016000"/>
          </a:xfrm>
        </p:spPr>
        <p:txBody>
          <a:bodyPr>
            <a:normAutofit fontScale="90000"/>
          </a:bodyPr>
          <a:lstStyle/>
          <a:p>
            <a:r>
              <a:rPr lang="en-US" dirty="0"/>
              <a:t> </a:t>
            </a:r>
            <a:r>
              <a:rPr lang="en-US" sz="6000" b="1" dirty="0" smtClean="0">
                <a:solidFill>
                  <a:srgbClr val="FFFF00"/>
                </a:solidFill>
                <a:latin typeface="Times New Roman"/>
                <a:cs typeface="Times New Roman"/>
              </a:rPr>
              <a:t>Add it up….</a:t>
            </a:r>
            <a:endParaRPr lang="en-US" sz="60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088593"/>
            <a:ext cx="8229600" cy="4637541"/>
          </a:xfrm>
        </p:spPr>
        <p:txBody>
          <a:bodyPr>
            <a:normAutofit/>
          </a:bodyPr>
          <a:lstStyle/>
          <a:p>
            <a:pPr marL="0" indent="0">
              <a:buNone/>
            </a:pPr>
            <a:r>
              <a:rPr lang="en-US" dirty="0" smtClean="0"/>
              <a:t> </a:t>
            </a:r>
            <a:r>
              <a:rPr lang="en-US" dirty="0"/>
              <a:t> </a:t>
            </a:r>
            <a:r>
              <a:rPr lang="en-US" sz="3600" b="1" dirty="0" smtClean="0">
                <a:solidFill>
                  <a:srgbClr val="000090"/>
                </a:solidFill>
                <a:latin typeface="+mn-lt"/>
              </a:rPr>
              <a:t>Ingress</a:t>
            </a:r>
            <a:r>
              <a:rPr lang="en-US" sz="3600" b="1" dirty="0" smtClean="0">
                <a:latin typeface="+mn-lt"/>
              </a:rPr>
              <a:t> </a:t>
            </a:r>
            <a:r>
              <a:rPr lang="en-US" sz="3600" b="1" dirty="0" smtClean="0">
                <a:solidFill>
                  <a:srgbClr val="FFFFFF"/>
                </a:solidFill>
                <a:latin typeface="+mn-lt"/>
              </a:rPr>
              <a:t>+</a:t>
            </a:r>
            <a:r>
              <a:rPr lang="en-US" sz="3600" b="1" dirty="0" smtClean="0">
                <a:latin typeface="+mn-lt"/>
              </a:rPr>
              <a:t> </a:t>
            </a:r>
            <a:r>
              <a:rPr lang="en-US" sz="3600" b="1" dirty="0" smtClean="0">
                <a:solidFill>
                  <a:srgbClr val="660066"/>
                </a:solidFill>
                <a:latin typeface="+mn-lt"/>
              </a:rPr>
              <a:t>Google Glass </a:t>
            </a:r>
            <a:r>
              <a:rPr lang="en-US" sz="3600" b="1" dirty="0" smtClean="0">
                <a:solidFill>
                  <a:srgbClr val="FFFFFF"/>
                </a:solidFill>
                <a:latin typeface="+mn-lt"/>
              </a:rPr>
              <a:t>+ </a:t>
            </a:r>
            <a:r>
              <a:rPr lang="en-US" sz="3600" b="1" dirty="0" smtClean="0">
                <a:solidFill>
                  <a:srgbClr val="008000"/>
                </a:solidFill>
                <a:latin typeface="+mn-lt"/>
              </a:rPr>
              <a:t>Google </a:t>
            </a:r>
          </a:p>
          <a:p>
            <a:pPr marL="0" indent="0">
              <a:buNone/>
            </a:pPr>
            <a:r>
              <a:rPr lang="en-US" sz="3600" b="1" dirty="0" smtClean="0">
                <a:solidFill>
                  <a:srgbClr val="008000"/>
                </a:solidFill>
                <a:latin typeface="+mn-lt"/>
              </a:rPr>
              <a:t>Car </a:t>
            </a:r>
            <a:r>
              <a:rPr lang="en-US" sz="3600" b="1" dirty="0" smtClean="0">
                <a:solidFill>
                  <a:srgbClr val="FFFF00"/>
                </a:solidFill>
                <a:latin typeface="+mn-lt"/>
              </a:rPr>
              <a:t>=</a:t>
            </a:r>
            <a:r>
              <a:rPr lang="en-US" sz="3600" b="1" dirty="0" smtClean="0">
                <a:solidFill>
                  <a:srgbClr val="FFFFFF"/>
                </a:solidFill>
                <a:latin typeface="+mn-lt"/>
              </a:rPr>
              <a:t> </a:t>
            </a:r>
            <a:r>
              <a:rPr lang="en-US" sz="3600" b="1" dirty="0" smtClean="0">
                <a:solidFill>
                  <a:srgbClr val="FF0000"/>
                </a:solidFill>
                <a:latin typeface="+mn-lt"/>
              </a:rPr>
              <a:t>Merger of real &amp; virtual worlds</a:t>
            </a:r>
          </a:p>
          <a:p>
            <a:r>
              <a:rPr lang="en-US" sz="3600" dirty="0" smtClean="0">
                <a:solidFill>
                  <a:schemeClr val="bg1"/>
                </a:solidFill>
                <a:latin typeface="+mn-lt"/>
              </a:rPr>
              <a:t>Notion that real laws shouldn’t apply to virtual world seem antiquated…where is that “</a:t>
            </a:r>
            <a:r>
              <a:rPr lang="en-US" sz="3600" i="1" dirty="0" smtClean="0">
                <a:solidFill>
                  <a:schemeClr val="bg1"/>
                </a:solidFill>
                <a:latin typeface="+mn-lt"/>
              </a:rPr>
              <a:t>magic circle</a:t>
            </a:r>
            <a:r>
              <a:rPr lang="en-US" sz="3600" dirty="0" smtClean="0">
                <a:solidFill>
                  <a:schemeClr val="bg1"/>
                </a:solidFill>
                <a:latin typeface="+mn-lt"/>
              </a:rPr>
              <a:t>” now?</a:t>
            </a:r>
          </a:p>
          <a:p>
            <a:r>
              <a:rPr lang="en-US" sz="3600" dirty="0" smtClean="0">
                <a:solidFill>
                  <a:schemeClr val="bg1"/>
                </a:solidFill>
                <a:latin typeface="+mn-lt"/>
              </a:rPr>
              <a:t>But which laws &amp; how to apply them???</a:t>
            </a:r>
            <a:endParaRPr lang="en-US" sz="3600" dirty="0">
              <a:solidFill>
                <a:schemeClr val="bg1"/>
              </a:solidFill>
              <a:latin typeface="+mn-lt"/>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3510" y="4197494"/>
            <a:ext cx="3949987" cy="2075976"/>
          </a:xfrm>
          <a:prstGeom prst="rect">
            <a:avLst/>
          </a:prstGeom>
        </p:spPr>
      </p:pic>
    </p:spTree>
    <p:extLst>
      <p:ext uri="{BB962C8B-B14F-4D97-AF65-F5344CB8AC3E}">
        <p14:creationId xmlns:p14="http://schemas.microsoft.com/office/powerpoint/2010/main" val="1997332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356"/>
            <a:ext cx="8229600" cy="1016000"/>
          </a:xfrm>
        </p:spPr>
        <p:txBody>
          <a:bodyPr>
            <a:normAutofit fontScale="90000"/>
          </a:bodyPr>
          <a:lstStyle/>
          <a:p>
            <a:r>
              <a:rPr lang="en-US" sz="4900" b="1" dirty="0" smtClean="0">
                <a:solidFill>
                  <a:srgbClr val="FFFF00"/>
                </a:solidFill>
                <a:latin typeface="Times New Roman"/>
                <a:cs typeface="Times New Roman"/>
              </a:rPr>
              <a:t>The </a:t>
            </a:r>
            <a:r>
              <a:rPr lang="en-US" sz="4900" b="1" dirty="0">
                <a:solidFill>
                  <a:srgbClr val="FFFF00"/>
                </a:solidFill>
                <a:latin typeface="Times New Roman"/>
                <a:cs typeface="Times New Roman"/>
              </a:rPr>
              <a:t>Wheelbarrow &amp; the Screens: </a:t>
            </a:r>
          </a:p>
        </p:txBody>
      </p:sp>
      <p:sp>
        <p:nvSpPr>
          <p:cNvPr id="3" name="Content Placeholder 2"/>
          <p:cNvSpPr>
            <a:spLocks noGrp="1"/>
          </p:cNvSpPr>
          <p:nvPr>
            <p:ph sz="quarter" idx="10"/>
          </p:nvPr>
        </p:nvSpPr>
        <p:spPr>
          <a:xfrm>
            <a:off x="457200" y="1095356"/>
            <a:ext cx="8686800" cy="4630778"/>
          </a:xfrm>
        </p:spPr>
        <p:txBody>
          <a:bodyPr>
            <a:normAutofit/>
          </a:bodyPr>
          <a:lstStyle/>
          <a:p>
            <a:pPr marL="0" indent="0">
              <a:buNone/>
            </a:pPr>
            <a:r>
              <a:rPr lang="en-US" sz="2600" dirty="0">
                <a:solidFill>
                  <a:srgbClr val="FFFFFF"/>
                </a:solidFill>
              </a:rPr>
              <a:t>D</a:t>
            </a:r>
            <a:r>
              <a:rPr lang="en-US" sz="2600" dirty="0" smtClean="0">
                <a:solidFill>
                  <a:srgbClr val="FFFFFF"/>
                </a:solidFill>
              </a:rPr>
              <a:t>irection </a:t>
            </a:r>
            <a:r>
              <a:rPr lang="en-US" sz="2600" dirty="0">
                <a:solidFill>
                  <a:srgbClr val="FFFFFF"/>
                </a:solidFill>
              </a:rPr>
              <a:t>reversal - </a:t>
            </a:r>
            <a:r>
              <a:rPr lang="en-US" sz="2600" dirty="0" smtClean="0">
                <a:solidFill>
                  <a:srgbClr val="FFFFFF"/>
                </a:solidFill>
              </a:rPr>
              <a:t>digital fantasy comes </a:t>
            </a:r>
            <a:r>
              <a:rPr lang="en-US" sz="2600" dirty="0">
                <a:solidFill>
                  <a:srgbClr val="FFFFFF"/>
                </a:solidFill>
              </a:rPr>
              <a:t>to reality</a:t>
            </a:r>
            <a:r>
              <a:rPr lang="en-US" sz="2600" dirty="0" smtClean="0">
                <a:solidFill>
                  <a:srgbClr val="FFFFFF"/>
                </a:solidFill>
              </a:rPr>
              <a:t>?</a:t>
            </a:r>
          </a:p>
          <a:p>
            <a:pPr marL="0" indent="0">
              <a:buNone/>
            </a:pPr>
            <a:endParaRPr lang="en-US" sz="2600" dirty="0">
              <a:solidFill>
                <a:schemeClr val="tx2">
                  <a:lumMod val="40000"/>
                  <a:lumOff val="60000"/>
                </a:schemeClr>
              </a:solidFill>
            </a:endParaRPr>
          </a:p>
          <a:p>
            <a:pPr marL="0" indent="0">
              <a:buNone/>
            </a:pPr>
            <a:r>
              <a:rPr lang="en-US" sz="2600" dirty="0" smtClean="0">
                <a:solidFill>
                  <a:schemeClr val="tx2">
                    <a:lumMod val="40000"/>
                    <a:lumOff val="60000"/>
                  </a:schemeClr>
                </a:solidFill>
              </a:rPr>
              <a:t>From the Real World Digitized &amp; Screen-</a:t>
            </a:r>
            <a:r>
              <a:rPr lang="en-US" sz="2600" dirty="0" err="1" smtClean="0">
                <a:solidFill>
                  <a:schemeClr val="tx2">
                    <a:lumMod val="40000"/>
                    <a:lumOff val="60000"/>
                  </a:schemeClr>
                </a:solidFill>
              </a:rPr>
              <a:t>ified</a:t>
            </a:r>
            <a:endParaRPr lang="en-US" sz="2600" dirty="0" smtClean="0">
              <a:solidFill>
                <a:schemeClr val="tx2">
                  <a:lumMod val="40000"/>
                  <a:lumOff val="60000"/>
                </a:schemeClr>
              </a:solidFill>
            </a:endParaRPr>
          </a:p>
          <a:p>
            <a:pPr marL="0" indent="0">
              <a:buNone/>
            </a:pPr>
            <a:r>
              <a:rPr lang="en-US" sz="2600" dirty="0" smtClean="0">
                <a:solidFill>
                  <a:srgbClr val="FFFF00"/>
                </a:solidFill>
              </a:rPr>
              <a:t>To the Digital World Reified</a:t>
            </a:r>
          </a:p>
          <a:p>
            <a:pPr marL="0" indent="0">
              <a:buNone/>
            </a:pPr>
            <a:endParaRPr lang="en-US" sz="2600" dirty="0">
              <a:solidFill>
                <a:schemeClr val="tx2">
                  <a:lumMod val="40000"/>
                  <a:lumOff val="60000"/>
                </a:schemeClr>
              </a:solidFill>
            </a:endParaRPr>
          </a:p>
          <a:p>
            <a:pPr marL="0" indent="0">
              <a:buNone/>
            </a:pPr>
            <a:r>
              <a:rPr lang="en-US" sz="2600" dirty="0" smtClean="0">
                <a:solidFill>
                  <a:schemeClr val="tx2">
                    <a:lumMod val="40000"/>
                    <a:lumOff val="60000"/>
                  </a:schemeClr>
                </a:solidFill>
              </a:rPr>
              <a:t>Now from screen                        to world</a:t>
            </a:r>
          </a:p>
          <a:p>
            <a:pPr marL="0" indent="0">
              <a:buNone/>
            </a:pPr>
            <a:endParaRPr lang="en-US" dirty="0">
              <a:solidFill>
                <a:schemeClr val="tx2">
                  <a:lumMod val="40000"/>
                  <a:lumOff val="60000"/>
                </a:schemeClr>
              </a:solidFill>
            </a:endParaRPr>
          </a:p>
          <a:p>
            <a:pPr marL="0" indent="0">
              <a:buNone/>
            </a:pPr>
            <a:endParaRPr lang="en-US" dirty="0" smtClean="0">
              <a:solidFill>
                <a:schemeClr val="tx2">
                  <a:lumMod val="40000"/>
                  <a:lumOff val="60000"/>
                </a:schemeClr>
              </a:solidFill>
            </a:endParaRPr>
          </a:p>
          <a:p>
            <a:pPr marL="0" indent="0">
              <a:buNone/>
            </a:pPr>
            <a:endParaRPr lang="en-US" dirty="0">
              <a:solidFill>
                <a:schemeClr val="tx2">
                  <a:lumMod val="40000"/>
                  <a:lumOff val="60000"/>
                </a:schemeClr>
              </a:solidFill>
            </a:endParaRPr>
          </a:p>
          <a:p>
            <a:pPr marL="0" indent="0">
              <a:buNone/>
            </a:pPr>
            <a:endParaRPr lang="en-US" sz="3200" dirty="0" smtClean="0">
              <a:solidFill>
                <a:schemeClr val="tx2">
                  <a:lumMod val="40000"/>
                  <a:lumOff val="60000"/>
                </a:schemeClr>
              </a:solidFill>
            </a:endParaRPr>
          </a:p>
          <a:p>
            <a:pPr marL="0" indent="0">
              <a:buNone/>
            </a:pPr>
            <a:r>
              <a:rPr lang="en-US" sz="3600" dirty="0" smtClean="0">
                <a:solidFill>
                  <a:schemeClr val="accent3">
                    <a:lumMod val="60000"/>
                    <a:lumOff val="40000"/>
                  </a:schemeClr>
                </a:solidFill>
              </a:rPr>
              <a:t>Not</a:t>
            </a:r>
            <a:r>
              <a:rPr lang="en-US" sz="3600" i="1" dirty="0" smtClean="0">
                <a:solidFill>
                  <a:schemeClr val="bg1"/>
                </a:solidFill>
              </a:rPr>
              <a:t> only</a:t>
            </a:r>
            <a:r>
              <a:rPr lang="en-US" sz="3600" dirty="0" smtClean="0">
                <a:solidFill>
                  <a:schemeClr val="accent3">
                    <a:lumMod val="60000"/>
                    <a:lumOff val="40000"/>
                  </a:schemeClr>
                </a:solidFill>
              </a:rPr>
              <a:t> from </a:t>
            </a:r>
            <a:r>
              <a:rPr lang="en-US" sz="3600" dirty="0" smtClean="0">
                <a:solidFill>
                  <a:srgbClr val="3366FF"/>
                </a:solidFill>
              </a:rPr>
              <a:t>world</a:t>
            </a:r>
            <a:r>
              <a:rPr lang="en-US" sz="3600" dirty="0" smtClean="0">
                <a:solidFill>
                  <a:schemeClr val="accent3">
                    <a:lumMod val="60000"/>
                    <a:lumOff val="40000"/>
                  </a:schemeClr>
                </a:solidFill>
              </a:rPr>
              <a:t> to </a:t>
            </a:r>
            <a:r>
              <a:rPr lang="en-US" sz="3600" dirty="0" smtClean="0">
                <a:solidFill>
                  <a:srgbClr val="008000"/>
                </a:solidFill>
              </a:rPr>
              <a:t>screen </a:t>
            </a:r>
            <a:r>
              <a:rPr lang="en-US" sz="3600" dirty="0" smtClean="0">
                <a:solidFill>
                  <a:schemeClr val="accent3">
                    <a:lumMod val="60000"/>
                    <a:lumOff val="40000"/>
                  </a:schemeClr>
                </a:solidFill>
              </a:rPr>
              <a:t>anymore… </a:t>
            </a:r>
            <a:endParaRPr lang="en-US" sz="3600" dirty="0">
              <a:solidFill>
                <a:schemeClr val="accent3">
                  <a:lumMod val="60000"/>
                  <a:lumOff val="40000"/>
                </a:schemeClr>
              </a:solidFill>
            </a:endParaRPr>
          </a:p>
        </p:txBody>
      </p:sp>
      <p:pic>
        <p:nvPicPr>
          <p:cNvPr id="4" name="Content Placeholder 3" descr="120px-TV_screen_close-up.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08151" y="2804388"/>
            <a:ext cx="1753220" cy="1646963"/>
          </a:xfrm>
          <a:prstGeom prst="rect">
            <a:avLst/>
          </a:prstGeom>
        </p:spPr>
      </p:pic>
      <p:pic>
        <p:nvPicPr>
          <p:cNvPr id="6" name="Content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1466" y="2531388"/>
            <a:ext cx="2135334" cy="2112747"/>
          </a:xfrm>
          <a:prstGeom prst="rect">
            <a:avLst/>
          </a:prstGeom>
        </p:spPr>
      </p:pic>
    </p:spTree>
    <p:extLst>
      <p:ext uri="{BB962C8B-B14F-4D97-AF65-F5344CB8AC3E}">
        <p14:creationId xmlns:p14="http://schemas.microsoft.com/office/powerpoint/2010/main" val="194633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93"/>
          </a:xfrm>
        </p:spPr>
        <p:txBody>
          <a:bodyPr>
            <a:noAutofit/>
          </a:bodyPr>
          <a:lstStyle/>
          <a:p>
            <a:r>
              <a:rPr lang="en-US" sz="8000" b="1" dirty="0" smtClean="0">
                <a:solidFill>
                  <a:srgbClr val="FFFF00"/>
                </a:solidFill>
                <a:latin typeface="P22 Typewriter"/>
                <a:cs typeface="P22 Typewriter"/>
              </a:rPr>
              <a:t>What is beyond</a:t>
            </a:r>
            <a:endParaRPr lang="en-US" sz="8000" b="1" dirty="0">
              <a:solidFill>
                <a:srgbClr val="FFFF00"/>
              </a:solidFill>
              <a:latin typeface="P22 Typewriter"/>
              <a:cs typeface="P22 Typewriter"/>
            </a:endParaRPr>
          </a:p>
        </p:txBody>
      </p:sp>
      <p:sp>
        <p:nvSpPr>
          <p:cNvPr id="3" name="Content Placeholder 2"/>
          <p:cNvSpPr>
            <a:spLocks noGrp="1"/>
          </p:cNvSpPr>
          <p:nvPr>
            <p:ph sz="quarter" idx="10"/>
          </p:nvPr>
        </p:nvSpPr>
        <p:spPr>
          <a:xfrm>
            <a:off x="251587" y="1408133"/>
            <a:ext cx="8892413" cy="4522785"/>
          </a:xfrm>
        </p:spPr>
        <p:txBody>
          <a:bodyPr>
            <a:normAutofit lnSpcReduction="10000"/>
          </a:bodyPr>
          <a:lstStyle/>
          <a:p>
            <a:pPr marL="0" indent="0">
              <a:buNone/>
            </a:pPr>
            <a:r>
              <a:rPr lang="en-US" sz="8800" b="1" dirty="0" smtClean="0">
                <a:solidFill>
                  <a:schemeClr val="bg1"/>
                </a:solidFill>
                <a:latin typeface="P22 Typewriter"/>
                <a:cs typeface="P22 Typewriter"/>
              </a:rPr>
              <a:t>TELEPATHIC GAMING</a:t>
            </a:r>
          </a:p>
          <a:p>
            <a:pPr marL="0" indent="0">
              <a:buNone/>
            </a:pPr>
            <a:r>
              <a:rPr lang="en-US" sz="5800" b="1" dirty="0" smtClean="0">
                <a:solidFill>
                  <a:schemeClr val="bg1"/>
                </a:solidFill>
                <a:latin typeface="P22 Typewriter"/>
                <a:cs typeface="P22 Typewriter"/>
              </a:rPr>
              <a:t>(but who will control &amp; who will be controlled?)</a:t>
            </a:r>
            <a:endParaRPr lang="en-US" sz="5800" b="1" dirty="0">
              <a:solidFill>
                <a:schemeClr val="bg1"/>
              </a:solidFill>
              <a:latin typeface="P22 Typewriter"/>
              <a:cs typeface="P22 Typewriter"/>
            </a:endParaRPr>
          </a:p>
        </p:txBody>
      </p:sp>
    </p:spTree>
    <p:extLst>
      <p:ext uri="{BB962C8B-B14F-4D97-AF65-F5344CB8AC3E}">
        <p14:creationId xmlns:p14="http://schemas.microsoft.com/office/powerpoint/2010/main" val="65001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14753"/>
          </a:xfrm>
        </p:spPr>
        <p:txBody>
          <a:bodyPr>
            <a:normAutofit fontScale="90000"/>
          </a:bodyPr>
          <a:lstStyle/>
          <a:p>
            <a:r>
              <a:rPr lang="en-US" dirty="0" smtClean="0"/>
              <a:t/>
            </a:r>
            <a:br>
              <a:rPr lang="en-US" dirty="0" smtClean="0"/>
            </a:br>
            <a:r>
              <a:rPr lang="en-US" b="1" dirty="0" smtClean="0">
                <a:solidFill>
                  <a:srgbClr val="FFFF00"/>
                </a:solidFill>
                <a:latin typeface="P22 Typewriter"/>
                <a:cs typeface="P22 Typewriter"/>
              </a:rPr>
              <a:t>Truly </a:t>
            </a:r>
            <a:r>
              <a:rPr lang="en-US" b="1" dirty="0">
                <a:solidFill>
                  <a:srgbClr val="FFFF00"/>
                </a:solidFill>
                <a:latin typeface="P22 Typewriter"/>
                <a:cs typeface="P22 Typewriter"/>
              </a:rPr>
              <a:t>Immersive Virtual Reality</a:t>
            </a:r>
            <a:r>
              <a:rPr lang="en-US" dirty="0">
                <a:solidFill>
                  <a:srgbClr val="FFFF00"/>
                </a:solidFill>
                <a:latin typeface="P22 Typewriter"/>
                <a:cs typeface="P22 Typewriter"/>
              </a:rPr>
              <a:t/>
            </a:r>
            <a:br>
              <a:rPr lang="en-US" dirty="0">
                <a:solidFill>
                  <a:srgbClr val="FFFF00"/>
                </a:solidFill>
                <a:latin typeface="P22 Typewriter"/>
                <a:cs typeface="P22 Typewriter"/>
              </a:rPr>
            </a:br>
            <a:endParaRPr lang="en-US" dirty="0">
              <a:solidFill>
                <a:srgbClr val="FFFF00"/>
              </a:solidFill>
              <a:latin typeface="P22 Typewriter"/>
              <a:cs typeface="P22 Typewriter"/>
            </a:endParaRPr>
          </a:p>
        </p:txBody>
      </p:sp>
      <p:sp>
        <p:nvSpPr>
          <p:cNvPr id="3" name="Content Placeholder 2"/>
          <p:cNvSpPr>
            <a:spLocks noGrp="1"/>
          </p:cNvSpPr>
          <p:nvPr>
            <p:ph sz="quarter" idx="10"/>
          </p:nvPr>
        </p:nvSpPr>
        <p:spPr>
          <a:xfrm>
            <a:off x="1" y="718899"/>
            <a:ext cx="8997240" cy="5176075"/>
          </a:xfrm>
        </p:spPr>
        <p:txBody>
          <a:bodyPr>
            <a:noAutofit/>
          </a:bodyPr>
          <a:lstStyle/>
          <a:p>
            <a:pPr marL="457200" indent="-457200">
              <a:buAutoNum type="arabicPeriod"/>
            </a:pPr>
            <a:r>
              <a:rPr lang="en-US" sz="3200" dirty="0" smtClean="0">
                <a:solidFill>
                  <a:schemeClr val="bg1"/>
                </a:solidFill>
                <a:latin typeface="+mn-lt"/>
              </a:rPr>
              <a:t>Start With </a:t>
            </a:r>
            <a:r>
              <a:rPr lang="en-US" sz="3200" dirty="0" err="1" smtClean="0">
                <a:solidFill>
                  <a:schemeClr val="bg1"/>
                </a:solidFill>
                <a:latin typeface="+mn-lt"/>
              </a:rPr>
              <a:t>Occulus</a:t>
            </a:r>
            <a:r>
              <a:rPr lang="en-US" sz="3200" dirty="0" smtClean="0">
                <a:solidFill>
                  <a:schemeClr val="bg1"/>
                </a:solidFill>
                <a:latin typeface="+mn-lt"/>
              </a:rPr>
              <a:t> Rift or MS </a:t>
            </a:r>
            <a:r>
              <a:rPr lang="en-US" sz="3200" dirty="0" err="1" smtClean="0">
                <a:solidFill>
                  <a:schemeClr val="bg1"/>
                </a:solidFill>
                <a:latin typeface="+mn-lt"/>
              </a:rPr>
              <a:t>Illumiroom</a:t>
            </a:r>
            <a:endParaRPr lang="en-US" sz="3200" dirty="0" smtClean="0">
              <a:solidFill>
                <a:schemeClr val="bg1"/>
              </a:solidFill>
              <a:latin typeface="+mn-lt"/>
            </a:endParaRPr>
          </a:p>
          <a:p>
            <a:pPr marL="457200" indent="-457200">
              <a:buAutoNum type="arabicPeriod"/>
            </a:pPr>
            <a:r>
              <a:rPr lang="en-US" sz="3200" dirty="0" smtClean="0">
                <a:solidFill>
                  <a:schemeClr val="bg1"/>
                </a:solidFill>
                <a:latin typeface="+mn-lt"/>
              </a:rPr>
              <a:t>Add Physical Player Response Measurements</a:t>
            </a:r>
          </a:p>
          <a:p>
            <a:pPr marL="457200" indent="-457200">
              <a:buAutoNum type="arabicPeriod"/>
            </a:pPr>
            <a:r>
              <a:rPr lang="en-US" sz="3200" dirty="0" smtClean="0">
                <a:solidFill>
                  <a:schemeClr val="bg1"/>
                </a:solidFill>
                <a:latin typeface="+mn-lt"/>
              </a:rPr>
              <a:t>Add </a:t>
            </a:r>
            <a:r>
              <a:rPr lang="en-US" sz="3200" dirty="0" err="1" smtClean="0">
                <a:solidFill>
                  <a:schemeClr val="bg1"/>
                </a:solidFill>
                <a:latin typeface="+mn-lt"/>
              </a:rPr>
              <a:t>Neurogaming</a:t>
            </a:r>
            <a:endParaRPr lang="en-US" sz="3200" dirty="0" smtClean="0">
              <a:solidFill>
                <a:schemeClr val="bg1"/>
              </a:solidFill>
              <a:latin typeface="+mn-lt"/>
            </a:endParaRPr>
          </a:p>
          <a:p>
            <a:pPr marL="457200" indent="-457200">
              <a:buAutoNum type="arabicPeriod"/>
            </a:pPr>
            <a:r>
              <a:rPr lang="en-US" sz="3200" dirty="0" smtClean="0">
                <a:solidFill>
                  <a:schemeClr val="bg1"/>
                </a:solidFill>
                <a:latin typeface="+mn-lt"/>
              </a:rPr>
              <a:t>Add Brain to Brain Interfaces</a:t>
            </a:r>
          </a:p>
          <a:p>
            <a:pPr marL="457200" indent="-457200">
              <a:buAutoNum type="arabicPeriod"/>
            </a:pPr>
            <a:r>
              <a:rPr lang="en-US" sz="3200" dirty="0" smtClean="0">
                <a:solidFill>
                  <a:schemeClr val="bg1"/>
                </a:solidFill>
                <a:latin typeface="+mn-lt"/>
              </a:rPr>
              <a:t>Add Big Data</a:t>
            </a:r>
          </a:p>
          <a:p>
            <a:pPr marL="457200" indent="-457200">
              <a:buAutoNum type="arabicPeriod"/>
            </a:pPr>
            <a:r>
              <a:rPr lang="en-US" sz="3200" dirty="0" smtClean="0">
                <a:solidFill>
                  <a:schemeClr val="bg1"/>
                </a:solidFill>
                <a:latin typeface="+mn-lt"/>
              </a:rPr>
              <a:t>Add “</a:t>
            </a:r>
            <a:r>
              <a:rPr lang="en-US" sz="3200" dirty="0" err="1" smtClean="0">
                <a:solidFill>
                  <a:schemeClr val="bg1"/>
                </a:solidFill>
                <a:latin typeface="+mn-lt"/>
              </a:rPr>
              <a:t>Lifestream</a:t>
            </a:r>
            <a:r>
              <a:rPr lang="en-US" sz="3200" dirty="0" smtClean="0">
                <a:solidFill>
                  <a:schemeClr val="bg1"/>
                </a:solidFill>
                <a:latin typeface="+mn-lt"/>
              </a:rPr>
              <a:t>”</a:t>
            </a:r>
          </a:p>
          <a:p>
            <a:pPr marL="457200" indent="-457200">
              <a:buAutoNum type="arabicPeriod"/>
            </a:pPr>
            <a:r>
              <a:rPr lang="en-US" sz="3200" dirty="0" smtClean="0">
                <a:solidFill>
                  <a:schemeClr val="bg1"/>
                </a:solidFill>
                <a:latin typeface="+mn-lt"/>
              </a:rPr>
              <a:t>Add 3D Printing</a:t>
            </a:r>
          </a:p>
          <a:p>
            <a:pPr marL="457200" indent="-457200">
              <a:buAutoNum type="arabicPeriod"/>
            </a:pPr>
            <a:r>
              <a:rPr lang="en-US" sz="3200" dirty="0" smtClean="0">
                <a:solidFill>
                  <a:schemeClr val="bg1"/>
                </a:solidFill>
                <a:latin typeface="+mn-lt"/>
              </a:rPr>
              <a:t>Add Smart Remote Control Vehicles (</a:t>
            </a:r>
            <a:r>
              <a:rPr lang="en-US" sz="3200" dirty="0" err="1" smtClean="0">
                <a:solidFill>
                  <a:schemeClr val="bg1"/>
                </a:solidFill>
                <a:latin typeface="+mn-lt"/>
              </a:rPr>
              <a:t>Anki</a:t>
            </a:r>
            <a:r>
              <a:rPr lang="en-US" sz="3200" dirty="0" smtClean="0">
                <a:solidFill>
                  <a:schemeClr val="bg1"/>
                </a:solidFill>
                <a:latin typeface="+mn-lt"/>
              </a:rPr>
              <a:t>)</a:t>
            </a:r>
          </a:p>
          <a:p>
            <a:pPr marL="457200" indent="-457200">
              <a:buAutoNum type="arabicPeriod"/>
            </a:pPr>
            <a:r>
              <a:rPr lang="en-US" sz="3200" dirty="0" smtClean="0">
                <a:solidFill>
                  <a:schemeClr val="bg1"/>
                </a:solidFill>
                <a:latin typeface="+mn-lt"/>
              </a:rPr>
              <a:t>Add (virtual?) monetization</a:t>
            </a:r>
          </a:p>
          <a:p>
            <a:pPr marL="457200" indent="-457200">
              <a:buAutoNum type="arabicPeriod"/>
            </a:pPr>
            <a:r>
              <a:rPr lang="en-US" sz="3200" dirty="0" smtClean="0">
                <a:solidFill>
                  <a:schemeClr val="bg1"/>
                </a:solidFill>
                <a:latin typeface="+mn-lt"/>
              </a:rPr>
              <a:t>Wrap it all into Augmented Reality (Google Glass/real- world interface)</a:t>
            </a:r>
            <a:endParaRPr lang="en-US" sz="3200" dirty="0">
              <a:solidFill>
                <a:schemeClr val="bg1"/>
              </a:solidFill>
              <a:latin typeface="+mn-lt"/>
            </a:endParaRPr>
          </a:p>
        </p:txBody>
      </p:sp>
    </p:spTree>
    <p:extLst>
      <p:ext uri="{BB962C8B-B14F-4D97-AF65-F5344CB8AC3E}">
        <p14:creationId xmlns:p14="http://schemas.microsoft.com/office/powerpoint/2010/main" val="444031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509688"/>
            <a:ext cx="8229600" cy="4216445"/>
          </a:xfrm>
        </p:spPr>
        <p:txBody>
          <a:bodyPr>
            <a:normAutofit/>
          </a:bodyPr>
          <a:lstStyle/>
          <a:p>
            <a:pPr marL="0" indent="0">
              <a:buNone/>
            </a:pPr>
            <a:r>
              <a:rPr lang="en-US" sz="2800" dirty="0" smtClean="0">
                <a:solidFill>
                  <a:schemeClr val="bg1"/>
                </a:solidFill>
                <a:latin typeface="+mn-lt"/>
              </a:rPr>
              <a:t>SEE ANY LEGAL ISSUES?</a:t>
            </a:r>
            <a:endParaRPr lang="en-US" sz="2800" dirty="0">
              <a:solidFill>
                <a:schemeClr val="bg1"/>
              </a:solidFill>
              <a:latin typeface="+mn-lt"/>
            </a:endParaRPr>
          </a:p>
        </p:txBody>
      </p:sp>
    </p:spTree>
    <p:extLst>
      <p:ext uri="{BB962C8B-B14F-4D97-AF65-F5344CB8AC3E}">
        <p14:creationId xmlns:p14="http://schemas.microsoft.com/office/powerpoint/2010/main" val="148443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021"/>
            <a:ext cx="8229600" cy="1016000"/>
          </a:xfrm>
        </p:spPr>
        <p:txBody>
          <a:bodyPr>
            <a:noAutofit/>
          </a:bodyPr>
          <a:lstStyle/>
          <a:p>
            <a:r>
              <a:rPr lang="en-US" sz="6600" b="1" dirty="0" smtClean="0">
                <a:solidFill>
                  <a:srgbClr val="FFFF00"/>
                </a:solidFill>
                <a:latin typeface="Times New Roman"/>
                <a:cs typeface="Times New Roman"/>
              </a:rPr>
              <a:t>Follow Up 3</a:t>
            </a:r>
            <a:endParaRPr lang="en-US" sz="6600" b="1" dirty="0">
              <a:solidFill>
                <a:srgbClr val="FFFF00"/>
              </a:solidFill>
              <a:latin typeface="Times New Roman"/>
              <a:cs typeface="Times New Roman"/>
            </a:endParaRPr>
          </a:p>
        </p:txBody>
      </p:sp>
      <p:pic>
        <p:nvPicPr>
          <p:cNvPr id="4" name="Content Placeholder 3" descr="Screen Shot 2013-10-29 at 10.31.41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311" r="-764" b="1209"/>
          <a:stretch/>
        </p:blipFill>
        <p:spPr>
          <a:xfrm>
            <a:off x="4390025" y="1342593"/>
            <a:ext cx="4296775" cy="4265815"/>
          </a:xfrm>
        </p:spPr>
      </p:pic>
      <p:sp>
        <p:nvSpPr>
          <p:cNvPr id="5" name="TextBox 4"/>
          <p:cNvSpPr txBox="1"/>
          <p:nvPr/>
        </p:nvSpPr>
        <p:spPr>
          <a:xfrm>
            <a:off x="593477" y="1554994"/>
            <a:ext cx="3537125" cy="3477875"/>
          </a:xfrm>
          <a:prstGeom prst="rect">
            <a:avLst/>
          </a:prstGeom>
          <a:noFill/>
        </p:spPr>
        <p:txBody>
          <a:bodyPr wrap="square" rtlCol="0">
            <a:spAutoFit/>
          </a:bodyPr>
          <a:lstStyle/>
          <a:p>
            <a:r>
              <a:rPr lang="en-US" sz="4400" dirty="0" smtClean="0">
                <a:solidFill>
                  <a:schemeClr val="bg1"/>
                </a:solidFill>
              </a:rPr>
              <a:t>Connections</a:t>
            </a:r>
          </a:p>
          <a:p>
            <a:r>
              <a:rPr lang="en-US" sz="4400" dirty="0" smtClean="0">
                <a:solidFill>
                  <a:schemeClr val="bg1"/>
                </a:solidFill>
              </a:rPr>
              <a:t>Between</a:t>
            </a:r>
          </a:p>
          <a:p>
            <a:r>
              <a:rPr lang="en-US" sz="4400" dirty="0" smtClean="0">
                <a:solidFill>
                  <a:schemeClr val="bg1"/>
                </a:solidFill>
              </a:rPr>
              <a:t>Creativity &amp;</a:t>
            </a:r>
          </a:p>
          <a:p>
            <a:r>
              <a:rPr lang="en-US" sz="4400" dirty="0" smtClean="0">
                <a:solidFill>
                  <a:schemeClr val="bg1"/>
                </a:solidFill>
              </a:rPr>
              <a:t>Weak IP Laws?</a:t>
            </a:r>
            <a:endParaRPr lang="en-US" sz="4400" dirty="0">
              <a:solidFill>
                <a:schemeClr val="bg1"/>
              </a:solidFill>
            </a:endParaRPr>
          </a:p>
        </p:txBody>
      </p:sp>
    </p:spTree>
    <p:extLst>
      <p:ext uri="{BB962C8B-B14F-4D97-AF65-F5344CB8AC3E}">
        <p14:creationId xmlns:p14="http://schemas.microsoft.com/office/powerpoint/2010/main" val="1275298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86641"/>
          </a:xfrm>
        </p:spPr>
        <p:txBody>
          <a:bodyPr>
            <a:noAutofit/>
          </a:bodyPr>
          <a:lstStyle/>
          <a:p>
            <a:r>
              <a:rPr lang="en-US" sz="4800" b="1" dirty="0" smtClean="0">
                <a:solidFill>
                  <a:srgbClr val="FFFF00"/>
                </a:solidFill>
                <a:latin typeface="P22 Typewriter"/>
                <a:cs typeface="P22 Typewriter"/>
              </a:rPr>
              <a:t>Issues &amp; Articles</a:t>
            </a:r>
            <a:endParaRPr lang="en-US" sz="4800" dirty="0">
              <a:solidFill>
                <a:srgbClr val="FFFF00"/>
              </a:solidFill>
              <a:latin typeface="P22 Typewriter"/>
              <a:cs typeface="P22 Typewriter"/>
            </a:endParaRPr>
          </a:p>
        </p:txBody>
      </p:sp>
      <p:sp>
        <p:nvSpPr>
          <p:cNvPr id="3" name="Content Placeholder 2"/>
          <p:cNvSpPr>
            <a:spLocks noGrp="1"/>
          </p:cNvSpPr>
          <p:nvPr>
            <p:ph sz="quarter" idx="10"/>
          </p:nvPr>
        </p:nvSpPr>
        <p:spPr>
          <a:xfrm>
            <a:off x="0" y="886643"/>
            <a:ext cx="9144000" cy="5267972"/>
          </a:xfrm>
        </p:spPr>
        <p:txBody>
          <a:bodyPr>
            <a:normAutofit fontScale="92500" lnSpcReduction="10000"/>
          </a:bodyPr>
          <a:lstStyle/>
          <a:p>
            <a:r>
              <a:rPr lang="en-US" b="1" dirty="0" smtClean="0">
                <a:solidFill>
                  <a:schemeClr val="accent4">
                    <a:lumMod val="60000"/>
                    <a:lumOff val="40000"/>
                  </a:schemeClr>
                </a:solidFill>
                <a:latin typeface="+mn-lt"/>
              </a:rPr>
              <a:t>3D Printing: </a:t>
            </a:r>
          </a:p>
          <a:p>
            <a:pPr marL="0" indent="0">
              <a:buNone/>
            </a:pPr>
            <a:r>
              <a:rPr lang="en-US" i="1" dirty="0" smtClean="0">
                <a:solidFill>
                  <a:srgbClr val="FFFFFF"/>
                </a:solidFill>
                <a:latin typeface="+mn-lt"/>
              </a:rPr>
              <a:t>“What's </a:t>
            </a:r>
            <a:r>
              <a:rPr lang="en-US" i="1" dirty="0">
                <a:solidFill>
                  <a:srgbClr val="FFFFFF"/>
                </a:solidFill>
                <a:latin typeface="+mn-lt"/>
              </a:rPr>
              <a:t>the Deal with Copyright and 3D Printing</a:t>
            </a:r>
            <a:r>
              <a:rPr lang="en-US" i="1" dirty="0" smtClean="0">
                <a:solidFill>
                  <a:srgbClr val="FFFFFF"/>
                </a:solidFill>
                <a:latin typeface="+mn-lt"/>
              </a:rPr>
              <a:t>?”</a:t>
            </a:r>
            <a:r>
              <a:rPr lang="en-US" dirty="0" smtClean="0">
                <a:solidFill>
                  <a:srgbClr val="FFFFFF"/>
                </a:solidFill>
                <a:latin typeface="+mn-lt"/>
              </a:rPr>
              <a:t> (</a:t>
            </a:r>
            <a:r>
              <a:rPr lang="en-US" dirty="0">
                <a:solidFill>
                  <a:srgbClr val="FFFFFF"/>
                </a:solidFill>
                <a:latin typeface="+mn-lt"/>
              </a:rPr>
              <a:t>Public Knowledge)</a:t>
            </a:r>
            <a:r>
              <a:rPr lang="en-US" dirty="0">
                <a:latin typeface="+mn-lt"/>
              </a:rPr>
              <a:t> </a:t>
            </a:r>
            <a:r>
              <a:rPr lang="en-US" sz="1600" dirty="0">
                <a:latin typeface="+mn-lt"/>
                <a:hlinkClick r:id="rId2"/>
              </a:rPr>
              <a:t>http://publicknowledge.org/Copyright-</a:t>
            </a:r>
            <a:r>
              <a:rPr lang="en-US" sz="1600" dirty="0" smtClean="0">
                <a:latin typeface="+mn-lt"/>
                <a:hlinkClick r:id="rId2"/>
              </a:rPr>
              <a:t>3DPrinting</a:t>
            </a:r>
            <a:endParaRPr lang="en-US" sz="1600" dirty="0" smtClean="0">
              <a:latin typeface="+mn-lt"/>
            </a:endParaRPr>
          </a:p>
          <a:p>
            <a:pPr marL="0" indent="0">
              <a:buNone/>
            </a:pPr>
            <a:r>
              <a:rPr lang="en-US" i="1" dirty="0" smtClean="0">
                <a:solidFill>
                  <a:srgbClr val="FFFFFF"/>
                </a:solidFill>
                <a:latin typeface="+mn-lt"/>
              </a:rPr>
              <a:t>“Patents, Meet Napster:3D Printing and the Digitization of Things” </a:t>
            </a:r>
            <a:r>
              <a:rPr lang="en-US" i="1" dirty="0" err="1" smtClean="0">
                <a:solidFill>
                  <a:srgbClr val="FFFFFF"/>
                </a:solidFill>
                <a:latin typeface="+mn-lt"/>
              </a:rPr>
              <a:t>Deven</a:t>
            </a:r>
            <a:r>
              <a:rPr lang="en-US" i="1" dirty="0" smtClean="0">
                <a:solidFill>
                  <a:srgbClr val="FFFFFF"/>
                </a:solidFill>
                <a:latin typeface="+mn-lt"/>
              </a:rPr>
              <a:t> </a:t>
            </a:r>
          </a:p>
          <a:p>
            <a:pPr marL="0" indent="0">
              <a:buNone/>
            </a:pPr>
            <a:r>
              <a:rPr lang="en-US" i="1" dirty="0" smtClean="0">
                <a:solidFill>
                  <a:srgbClr val="FFFFFF"/>
                </a:solidFill>
                <a:latin typeface="+mn-lt"/>
              </a:rPr>
              <a:t>Desai &amp; Gerard </a:t>
            </a:r>
            <a:r>
              <a:rPr lang="en-US" i="1" dirty="0">
                <a:solidFill>
                  <a:srgbClr val="FFFFFF"/>
                </a:solidFill>
                <a:latin typeface="+mn-lt"/>
              </a:rPr>
              <a:t>Magliocca </a:t>
            </a:r>
            <a:r>
              <a:rPr lang="en-US" sz="1700" i="1" dirty="0" smtClean="0">
                <a:solidFill>
                  <a:srgbClr val="FFFFFF"/>
                </a:solidFill>
                <a:latin typeface="+mn-lt"/>
                <a:hlinkClick r:id="rId3"/>
              </a:rPr>
              <a:t>http</a:t>
            </a:r>
            <a:r>
              <a:rPr lang="en-US" sz="1700" i="1" dirty="0">
                <a:solidFill>
                  <a:srgbClr val="FFFFFF"/>
                </a:solidFill>
                <a:latin typeface="+mn-lt"/>
                <a:hlinkClick r:id="rId3"/>
              </a:rPr>
              <a:t>://papers.ssrn.com/sol3/papers.cfm?abstract_id=</a:t>
            </a:r>
            <a:r>
              <a:rPr lang="en-US" sz="1700" i="1" dirty="0" smtClean="0">
                <a:solidFill>
                  <a:srgbClr val="FFFFFF"/>
                </a:solidFill>
                <a:latin typeface="+mn-lt"/>
                <a:hlinkClick r:id="rId3"/>
              </a:rPr>
              <a:t>2338067</a:t>
            </a:r>
            <a:endParaRPr lang="en-US" sz="1700" dirty="0" smtClean="0">
              <a:solidFill>
                <a:srgbClr val="FFFFFF"/>
              </a:solidFill>
              <a:latin typeface="+mn-lt"/>
            </a:endParaRPr>
          </a:p>
          <a:p>
            <a:pPr marL="0" indent="0">
              <a:buNone/>
            </a:pPr>
            <a:endParaRPr lang="en-US" sz="1700" dirty="0" smtClean="0">
              <a:solidFill>
                <a:srgbClr val="FFFFFF"/>
              </a:solidFill>
              <a:latin typeface="+mn-lt"/>
            </a:endParaRPr>
          </a:p>
          <a:p>
            <a:r>
              <a:rPr lang="en-US" b="1" dirty="0" smtClean="0">
                <a:solidFill>
                  <a:srgbClr val="B3A2C7"/>
                </a:solidFill>
                <a:latin typeface="+mn-lt"/>
              </a:rPr>
              <a:t>Virtual Reality:</a:t>
            </a:r>
            <a:r>
              <a:rPr lang="en-US" dirty="0" smtClean="0">
                <a:solidFill>
                  <a:srgbClr val="B3A2C7"/>
                </a:solidFill>
                <a:latin typeface="+mn-lt"/>
              </a:rPr>
              <a:t> </a:t>
            </a:r>
          </a:p>
          <a:p>
            <a:pPr marL="0" indent="0">
              <a:buNone/>
            </a:pPr>
            <a:r>
              <a:rPr lang="en-US" dirty="0" smtClean="0">
                <a:solidFill>
                  <a:srgbClr val="FFFFFF"/>
                </a:solidFill>
                <a:latin typeface="+mn-lt"/>
              </a:rPr>
              <a:t>“Virtual reality is going to be a platform…” says Palmer Luckey </a:t>
            </a:r>
            <a:r>
              <a:rPr lang="en-US" i="1" dirty="0" smtClean="0">
                <a:solidFill>
                  <a:srgbClr val="FFFFFF"/>
                </a:solidFill>
                <a:latin typeface="+mn-lt"/>
              </a:rPr>
              <a:t>“</a:t>
            </a:r>
            <a:r>
              <a:rPr lang="en-US" i="1" dirty="0">
                <a:solidFill>
                  <a:srgbClr val="FFFFFF"/>
                </a:solidFill>
                <a:latin typeface="+mn-lt"/>
              </a:rPr>
              <a:t>Oculus Rift and the Virtual Reality </a:t>
            </a:r>
            <a:r>
              <a:rPr lang="en-US" i="1" dirty="0" smtClean="0">
                <a:solidFill>
                  <a:srgbClr val="FFFFFF"/>
                </a:solidFill>
                <a:latin typeface="+mn-lt"/>
              </a:rPr>
              <a:t>Revolution</a:t>
            </a:r>
            <a:r>
              <a:rPr lang="en-US" b="1" i="1" dirty="0" smtClean="0">
                <a:solidFill>
                  <a:srgbClr val="FFFFFF"/>
                </a:solidFill>
                <a:latin typeface="+mn-lt"/>
              </a:rPr>
              <a:t>” </a:t>
            </a:r>
          </a:p>
          <a:p>
            <a:pPr marL="0" indent="0">
              <a:buNone/>
            </a:pPr>
            <a:r>
              <a:rPr lang="en-US" sz="1600" dirty="0" smtClean="0">
                <a:latin typeface="+mn-lt"/>
                <a:hlinkClick r:id="rId4"/>
              </a:rPr>
              <a:t>http</a:t>
            </a:r>
            <a:r>
              <a:rPr lang="en-US" sz="1600" dirty="0">
                <a:latin typeface="+mn-lt"/>
                <a:hlinkClick r:id="rId4"/>
              </a:rPr>
              <a:t>://www.gamesindustry.biz/articles/2012-12-18-oculus-rift-and-the-virtual-reality-</a:t>
            </a:r>
            <a:r>
              <a:rPr lang="en-US" sz="1600" dirty="0" smtClean="0">
                <a:latin typeface="+mn-lt"/>
                <a:hlinkClick r:id="rId4"/>
              </a:rPr>
              <a:t>revolution</a:t>
            </a:r>
            <a:endParaRPr lang="en-US" sz="1600" dirty="0" smtClean="0">
              <a:latin typeface="+mn-lt"/>
            </a:endParaRPr>
          </a:p>
          <a:p>
            <a:pPr marL="0" indent="0">
              <a:buNone/>
            </a:pPr>
            <a:r>
              <a:rPr lang="en-US" i="1" dirty="0" smtClean="0">
                <a:solidFill>
                  <a:schemeClr val="bg1"/>
                </a:solidFill>
                <a:latin typeface="+mn-lt"/>
              </a:rPr>
              <a:t>“CES 2013: Microsoft Introduces </a:t>
            </a:r>
            <a:r>
              <a:rPr lang="en-US" i="1" dirty="0" err="1" smtClean="0">
                <a:solidFill>
                  <a:schemeClr val="bg1"/>
                </a:solidFill>
                <a:latin typeface="+mn-lt"/>
              </a:rPr>
              <a:t>Illumiroom</a:t>
            </a:r>
            <a:r>
              <a:rPr lang="en-US" i="1" dirty="0" smtClean="0">
                <a:solidFill>
                  <a:schemeClr val="bg1"/>
                </a:solidFill>
                <a:latin typeface="+mn-lt"/>
              </a:rPr>
              <a:t>”</a:t>
            </a:r>
          </a:p>
          <a:p>
            <a:pPr marL="0" indent="0">
              <a:buNone/>
            </a:pPr>
            <a:r>
              <a:rPr lang="en-US" sz="1600" dirty="0">
                <a:solidFill>
                  <a:schemeClr val="bg1"/>
                </a:solidFill>
                <a:latin typeface="+mn-lt"/>
                <a:hlinkClick r:id="rId5"/>
              </a:rPr>
              <a:t>http://</a:t>
            </a:r>
            <a:r>
              <a:rPr lang="en-US" sz="1600" dirty="0" err="1">
                <a:solidFill>
                  <a:schemeClr val="bg1"/>
                </a:solidFill>
                <a:latin typeface="+mn-lt"/>
                <a:hlinkClick r:id="rId5"/>
              </a:rPr>
              <a:t>www.geekexchange.com</a:t>
            </a:r>
            <a:r>
              <a:rPr lang="en-US" sz="1600" dirty="0">
                <a:solidFill>
                  <a:schemeClr val="bg1"/>
                </a:solidFill>
                <a:latin typeface="+mn-lt"/>
                <a:hlinkClick r:id="rId5"/>
              </a:rPr>
              <a:t>/ces-2013-microsoft-introduces-illumiroom-32547.</a:t>
            </a:r>
            <a:r>
              <a:rPr lang="en-US" sz="1600" dirty="0" smtClean="0">
                <a:solidFill>
                  <a:schemeClr val="bg1"/>
                </a:solidFill>
                <a:latin typeface="+mn-lt"/>
                <a:hlinkClick r:id="rId5"/>
              </a:rPr>
              <a:t>html</a:t>
            </a:r>
            <a:endParaRPr lang="en-US" sz="1600" dirty="0" smtClean="0">
              <a:solidFill>
                <a:schemeClr val="bg1"/>
              </a:solidFill>
              <a:latin typeface="+mn-lt"/>
            </a:endParaRPr>
          </a:p>
          <a:p>
            <a:pPr marL="0" indent="0">
              <a:buNone/>
            </a:pPr>
            <a:endParaRPr lang="en-US" sz="1600" dirty="0" smtClean="0">
              <a:solidFill>
                <a:schemeClr val="bg1"/>
              </a:solidFill>
              <a:latin typeface="+mn-lt"/>
            </a:endParaRPr>
          </a:p>
          <a:p>
            <a:r>
              <a:rPr lang="en-US" b="1" dirty="0" smtClean="0">
                <a:solidFill>
                  <a:srgbClr val="B3A2C7"/>
                </a:solidFill>
                <a:latin typeface="+mn-lt"/>
              </a:rPr>
              <a:t>Virtual Currency: </a:t>
            </a:r>
          </a:p>
          <a:p>
            <a:pPr marL="0" indent="0">
              <a:buNone/>
            </a:pPr>
            <a:r>
              <a:rPr lang="en-US" i="1" dirty="0" smtClean="0">
                <a:solidFill>
                  <a:srgbClr val="FFFFFF"/>
                </a:solidFill>
                <a:latin typeface="+mn-lt"/>
              </a:rPr>
              <a:t>“Acquisition, retention and monetization in social and virtual spaces” </a:t>
            </a:r>
            <a:r>
              <a:rPr lang="en-US" sz="1600" dirty="0" smtClean="0">
                <a:solidFill>
                  <a:srgbClr val="660066"/>
                </a:solidFill>
                <a:latin typeface="+mn-lt"/>
                <a:hlinkClick r:id="rId6"/>
              </a:rPr>
              <a:t>http</a:t>
            </a:r>
            <a:r>
              <a:rPr lang="en-US" sz="1600" dirty="0">
                <a:solidFill>
                  <a:srgbClr val="660066"/>
                </a:solidFill>
                <a:latin typeface="+mn-lt"/>
                <a:hlinkClick r:id="rId6"/>
              </a:rPr>
              <a:t>://vili.lehdonvirta.com/files/pbuc8001/ARMSFinalReport2012.</a:t>
            </a:r>
            <a:r>
              <a:rPr lang="en-US" sz="1600" dirty="0" smtClean="0">
                <a:solidFill>
                  <a:srgbClr val="660066"/>
                </a:solidFill>
                <a:latin typeface="+mn-lt"/>
                <a:hlinkClick r:id="rId6"/>
              </a:rPr>
              <a:t>pdf</a:t>
            </a:r>
            <a:endParaRPr lang="en-US" sz="1600" dirty="0" smtClean="0">
              <a:solidFill>
                <a:srgbClr val="660066"/>
              </a:solidFill>
              <a:latin typeface="+mn-lt"/>
            </a:endParaRPr>
          </a:p>
          <a:p>
            <a:pPr marL="0" indent="0">
              <a:buNone/>
            </a:pPr>
            <a:r>
              <a:rPr lang="en-US" i="1" dirty="0">
                <a:solidFill>
                  <a:schemeClr val="bg1"/>
                </a:solidFill>
                <a:latin typeface="+mn-lt"/>
              </a:rPr>
              <a:t>“</a:t>
            </a:r>
            <a:r>
              <a:rPr lang="en-US" i="1" dirty="0" err="1">
                <a:solidFill>
                  <a:schemeClr val="bg1"/>
                </a:solidFill>
                <a:latin typeface="+mn-lt"/>
              </a:rPr>
              <a:t>FarmVille</a:t>
            </a:r>
            <a:r>
              <a:rPr lang="en-US" i="1" dirty="0">
                <a:solidFill>
                  <a:schemeClr val="bg1"/>
                </a:solidFill>
                <a:latin typeface="+mn-lt"/>
              </a:rPr>
              <a:t> 2 </a:t>
            </a:r>
            <a:r>
              <a:rPr lang="en-US" i="1" dirty="0" err="1">
                <a:solidFill>
                  <a:schemeClr val="bg1"/>
                </a:solidFill>
                <a:latin typeface="+mn-lt"/>
              </a:rPr>
              <a:t>Ain’t</a:t>
            </a:r>
            <a:r>
              <a:rPr lang="en-US" i="1" dirty="0">
                <a:solidFill>
                  <a:schemeClr val="bg1"/>
                </a:solidFill>
                <a:latin typeface="+mn-lt"/>
              </a:rPr>
              <a:t> No Game, It’s the Ultimate Perpetual-Motion Money Machine”</a:t>
            </a:r>
            <a:r>
              <a:rPr lang="en-US" dirty="0">
                <a:solidFill>
                  <a:schemeClr val="bg1"/>
                </a:solidFill>
                <a:latin typeface="+mn-lt"/>
              </a:rPr>
              <a:t> </a:t>
            </a:r>
            <a:r>
              <a:rPr lang="en-US" sz="1600" dirty="0">
                <a:latin typeface="+mn-lt"/>
                <a:hlinkClick r:id="rId7"/>
              </a:rPr>
              <a:t>http://www.wired.com/gamelife/2012/09/farmville-2/</a:t>
            </a:r>
            <a:endParaRPr lang="en-US" sz="1600" b="1" dirty="0">
              <a:solidFill>
                <a:srgbClr val="660066"/>
              </a:solidFill>
              <a:latin typeface="+mn-lt"/>
            </a:endParaRPr>
          </a:p>
          <a:p>
            <a:endParaRPr lang="en-US" b="1" dirty="0">
              <a:solidFill>
                <a:srgbClr val="660066"/>
              </a:solidFill>
            </a:endParaRPr>
          </a:p>
          <a:p>
            <a:endParaRPr lang="en-US" dirty="0" smtClean="0"/>
          </a:p>
        </p:txBody>
      </p:sp>
    </p:spTree>
    <p:extLst>
      <p:ext uri="{BB962C8B-B14F-4D97-AF65-F5344CB8AC3E}">
        <p14:creationId xmlns:p14="http://schemas.microsoft.com/office/powerpoint/2010/main" val="157778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6218479"/>
          </a:xfrm>
        </p:spPr>
        <p:txBody>
          <a:bodyPr>
            <a:normAutofit fontScale="92500"/>
          </a:bodyPr>
          <a:lstStyle/>
          <a:p>
            <a:r>
              <a:rPr lang="en-US" b="1" dirty="0">
                <a:solidFill>
                  <a:srgbClr val="B3A2C7"/>
                </a:solidFill>
                <a:latin typeface="+mn-lt"/>
              </a:rPr>
              <a:t>Augmented </a:t>
            </a:r>
            <a:r>
              <a:rPr lang="en-US" b="1" dirty="0" smtClean="0">
                <a:solidFill>
                  <a:srgbClr val="B3A2C7"/>
                </a:solidFill>
                <a:latin typeface="+mn-lt"/>
              </a:rPr>
              <a:t>Reality: </a:t>
            </a:r>
          </a:p>
          <a:p>
            <a:pPr marL="0" indent="0">
              <a:buNone/>
            </a:pPr>
            <a:r>
              <a:rPr lang="en-US" i="1" dirty="0" smtClean="0">
                <a:solidFill>
                  <a:schemeClr val="bg1"/>
                </a:solidFill>
                <a:latin typeface="+mn-lt"/>
              </a:rPr>
              <a:t>“Sony's </a:t>
            </a:r>
            <a:r>
              <a:rPr lang="en-US" i="1" dirty="0" err="1">
                <a:solidFill>
                  <a:schemeClr val="bg1"/>
                </a:solidFill>
                <a:latin typeface="+mn-lt"/>
              </a:rPr>
              <a:t>EyePad</a:t>
            </a:r>
            <a:r>
              <a:rPr lang="en-US" i="1" dirty="0">
                <a:solidFill>
                  <a:schemeClr val="bg1"/>
                </a:solidFill>
                <a:latin typeface="+mn-lt"/>
              </a:rPr>
              <a:t> patent shows off a controller that can bring real-world items into </a:t>
            </a:r>
            <a:r>
              <a:rPr lang="en-US" i="1" dirty="0" err="1" smtClean="0">
                <a:solidFill>
                  <a:schemeClr val="bg1"/>
                </a:solidFill>
                <a:latin typeface="+mn-lt"/>
              </a:rPr>
              <a:t>games”</a:t>
            </a:r>
            <a:r>
              <a:rPr lang="en-US" sz="1600" dirty="0" err="1" smtClean="0">
                <a:latin typeface="+mn-lt"/>
                <a:hlinkClick r:id="rId2"/>
              </a:rPr>
              <a:t>http</a:t>
            </a:r>
            <a:r>
              <a:rPr lang="en-US" sz="1600" dirty="0">
                <a:latin typeface="+mn-lt"/>
                <a:hlinkClick r:id="rId2"/>
              </a:rPr>
              <a:t>://www.theverge.com/2013/2/19/4005890/sony-eyepad-controller-patent-shows-off-3d-mapping-</a:t>
            </a:r>
            <a:r>
              <a:rPr lang="en-US" sz="1600" dirty="0" smtClean="0">
                <a:latin typeface="+mn-lt"/>
                <a:hlinkClick r:id="rId2"/>
              </a:rPr>
              <a:t>cameras</a:t>
            </a:r>
            <a:endParaRPr lang="en-US" sz="1600" dirty="0" smtClean="0">
              <a:latin typeface="+mn-lt"/>
            </a:endParaRPr>
          </a:p>
          <a:p>
            <a:pPr marL="0" indent="0">
              <a:buNone/>
            </a:pPr>
            <a:r>
              <a:rPr lang="en-US" i="1" dirty="0" smtClean="0">
                <a:solidFill>
                  <a:srgbClr val="FFFFFF"/>
                </a:solidFill>
                <a:latin typeface="+mn-lt"/>
              </a:rPr>
              <a:t>“Sony abandoned plans to measure gamer sweat on PS4 controllers”</a:t>
            </a:r>
            <a:endParaRPr lang="en-US" sz="1600" dirty="0" smtClean="0">
              <a:solidFill>
                <a:srgbClr val="FFFFFF"/>
              </a:solidFill>
              <a:latin typeface="+mn-lt"/>
            </a:endParaRPr>
          </a:p>
          <a:p>
            <a:pPr marL="0" indent="0">
              <a:buNone/>
            </a:pPr>
            <a:r>
              <a:rPr lang="en-US" sz="1600" dirty="0">
                <a:solidFill>
                  <a:srgbClr val="FFFFFF"/>
                </a:solidFill>
                <a:latin typeface="+mn-lt"/>
                <a:hlinkClick r:id="rId3"/>
              </a:rPr>
              <a:t>http://www.theverge.com/2013/7/16/4527736/sony-biometric-sensors-dualshock-4-ps4-</a:t>
            </a:r>
            <a:r>
              <a:rPr lang="en-US" sz="1600" dirty="0" smtClean="0">
                <a:solidFill>
                  <a:srgbClr val="FFFFFF"/>
                </a:solidFill>
                <a:latin typeface="+mn-lt"/>
                <a:hlinkClick r:id="rId3"/>
              </a:rPr>
              <a:t>controller</a:t>
            </a:r>
            <a:endParaRPr lang="en-US" sz="1600" dirty="0" smtClean="0">
              <a:solidFill>
                <a:srgbClr val="FFFFFF"/>
              </a:solidFill>
              <a:latin typeface="+mn-lt"/>
            </a:endParaRPr>
          </a:p>
          <a:p>
            <a:pPr marL="0" indent="0">
              <a:buNone/>
            </a:pPr>
            <a:endParaRPr lang="en-US" sz="1900" dirty="0" smtClean="0">
              <a:solidFill>
                <a:srgbClr val="B3A2C7"/>
              </a:solidFill>
              <a:latin typeface="+mn-lt"/>
            </a:endParaRPr>
          </a:p>
          <a:p>
            <a:r>
              <a:rPr lang="en-US" b="1" dirty="0" smtClean="0">
                <a:solidFill>
                  <a:srgbClr val="B3A2C7"/>
                </a:solidFill>
                <a:latin typeface="+mn-lt"/>
              </a:rPr>
              <a:t>Google Glass: </a:t>
            </a:r>
          </a:p>
          <a:p>
            <a:pPr marL="0" indent="0">
              <a:buNone/>
            </a:pPr>
            <a:r>
              <a:rPr lang="en-US" i="1" dirty="0" smtClean="0">
                <a:solidFill>
                  <a:srgbClr val="FFFFFF"/>
                </a:solidFill>
                <a:latin typeface="+mn-lt"/>
              </a:rPr>
              <a:t>“I </a:t>
            </a:r>
            <a:r>
              <a:rPr lang="en-US" i="1" dirty="0">
                <a:solidFill>
                  <a:srgbClr val="FFFFFF"/>
                </a:solidFill>
                <a:latin typeface="+mn-lt"/>
              </a:rPr>
              <a:t>used Google Glass: the future, but with monthly </a:t>
            </a:r>
            <a:r>
              <a:rPr lang="en-US" i="1" dirty="0" err="1" smtClean="0">
                <a:solidFill>
                  <a:srgbClr val="FFFFFF"/>
                </a:solidFill>
                <a:latin typeface="+mn-lt"/>
              </a:rPr>
              <a:t>updates”</a:t>
            </a:r>
            <a:r>
              <a:rPr lang="en-US" sz="1600" dirty="0" err="1" smtClean="0">
                <a:solidFill>
                  <a:srgbClr val="660066"/>
                </a:solidFill>
                <a:latin typeface="+mn-lt"/>
                <a:hlinkClick r:id="rId4"/>
              </a:rPr>
              <a:t>http</a:t>
            </a:r>
            <a:r>
              <a:rPr lang="en-US" sz="1600" dirty="0">
                <a:solidFill>
                  <a:srgbClr val="660066"/>
                </a:solidFill>
                <a:latin typeface="+mn-lt"/>
                <a:hlinkClick r:id="rId4"/>
              </a:rPr>
              <a:t>://www.theverge.com/2013/2/22/4013406/i-used-google-glass-its-the-future-with-monthly-</a:t>
            </a:r>
            <a:r>
              <a:rPr lang="en-US" sz="1600" dirty="0" smtClean="0">
                <a:solidFill>
                  <a:srgbClr val="660066"/>
                </a:solidFill>
                <a:latin typeface="+mn-lt"/>
                <a:hlinkClick r:id="rId4"/>
              </a:rPr>
              <a:t>updates</a:t>
            </a:r>
            <a:endParaRPr lang="en-US" sz="1600" dirty="0">
              <a:solidFill>
                <a:srgbClr val="660066"/>
              </a:solidFill>
              <a:latin typeface="+mn-lt"/>
            </a:endParaRPr>
          </a:p>
          <a:p>
            <a:pPr marL="0" indent="0">
              <a:buNone/>
            </a:pPr>
            <a:endParaRPr lang="en-US" b="1" dirty="0">
              <a:solidFill>
                <a:srgbClr val="660066"/>
              </a:solidFill>
              <a:latin typeface="+mn-lt"/>
            </a:endParaRPr>
          </a:p>
          <a:p>
            <a:r>
              <a:rPr lang="en-US" b="1" dirty="0">
                <a:solidFill>
                  <a:schemeClr val="accent4">
                    <a:lumMod val="60000"/>
                    <a:lumOff val="40000"/>
                  </a:schemeClr>
                </a:solidFill>
                <a:latin typeface="+mn-lt"/>
              </a:rPr>
              <a:t>Neurogaming: </a:t>
            </a:r>
          </a:p>
          <a:p>
            <a:pPr marL="0" indent="0">
              <a:buNone/>
            </a:pPr>
            <a:r>
              <a:rPr lang="en-US" dirty="0">
                <a:solidFill>
                  <a:srgbClr val="FFFFFF"/>
                </a:solidFill>
                <a:latin typeface="+mn-lt"/>
              </a:rPr>
              <a:t>“</a:t>
            </a:r>
            <a:r>
              <a:rPr lang="en-US" i="1" dirty="0">
                <a:solidFill>
                  <a:srgbClr val="FFFFFF"/>
                </a:solidFill>
                <a:latin typeface="+mn-lt"/>
              </a:rPr>
              <a:t>Throw Trucks With Your Mind </a:t>
            </a:r>
            <a:r>
              <a:rPr lang="en-US" dirty="0">
                <a:solidFill>
                  <a:srgbClr val="FFFFFF"/>
                </a:solidFill>
                <a:latin typeface="+mn-lt"/>
              </a:rPr>
              <a:t>using this </a:t>
            </a:r>
            <a:r>
              <a:rPr lang="en-US" dirty="0" err="1">
                <a:solidFill>
                  <a:srgbClr val="FFFFFF"/>
                </a:solidFill>
                <a:latin typeface="+mn-lt"/>
              </a:rPr>
              <a:t>Kickstarter</a:t>
            </a:r>
            <a:r>
              <a:rPr lang="en-US" dirty="0">
                <a:solidFill>
                  <a:srgbClr val="FFFFFF"/>
                </a:solidFill>
                <a:latin typeface="+mn-lt"/>
              </a:rPr>
              <a:t> project” </a:t>
            </a:r>
            <a:r>
              <a:rPr lang="en-US" sz="1600" dirty="0">
                <a:solidFill>
                  <a:srgbClr val="595959"/>
                </a:solidFill>
                <a:latin typeface="+mn-lt"/>
                <a:hlinkClick r:id="rId5"/>
              </a:rPr>
              <a:t>http://indiegames.com/2013/02/</a:t>
            </a:r>
            <a:r>
              <a:rPr lang="en-US" sz="1600" dirty="0" smtClean="0">
                <a:solidFill>
                  <a:srgbClr val="595959"/>
                </a:solidFill>
                <a:latin typeface="+mn-lt"/>
                <a:hlinkClick r:id="rId5"/>
              </a:rPr>
              <a:t>throw_trucks_with_your_mind_us.html</a:t>
            </a:r>
            <a:endParaRPr lang="en-US" sz="1600" dirty="0" smtClean="0">
              <a:solidFill>
                <a:srgbClr val="595959"/>
              </a:solidFill>
              <a:latin typeface="+mn-lt"/>
            </a:endParaRPr>
          </a:p>
          <a:p>
            <a:pPr marL="0" indent="0">
              <a:buNone/>
            </a:pPr>
            <a:r>
              <a:rPr lang="en-US" i="1" dirty="0" smtClean="0">
                <a:solidFill>
                  <a:srgbClr val="FFFFFF"/>
                </a:solidFill>
                <a:latin typeface="+mn-lt"/>
              </a:rPr>
              <a:t>“When I think, you move: researchers achieve brain-to-brain interface”</a:t>
            </a:r>
          </a:p>
          <a:p>
            <a:pPr marL="0" indent="0">
              <a:buNone/>
            </a:pPr>
            <a:r>
              <a:rPr lang="en-US" sz="1600" dirty="0">
                <a:solidFill>
                  <a:srgbClr val="FFFFFF"/>
                </a:solidFill>
                <a:latin typeface="+mn-lt"/>
                <a:hlinkClick r:id="rId6"/>
              </a:rPr>
              <a:t>http://www.theverge.com/2013/8/27/4664722/researchers-control-a-subjects-body-with-another-persons-</a:t>
            </a:r>
            <a:r>
              <a:rPr lang="en-US" sz="1600" dirty="0" smtClean="0">
                <a:solidFill>
                  <a:srgbClr val="FFFFFF"/>
                </a:solidFill>
                <a:latin typeface="+mn-lt"/>
                <a:hlinkClick r:id="rId6"/>
              </a:rPr>
              <a:t>brain</a:t>
            </a:r>
            <a:endParaRPr lang="en-US" sz="1600" dirty="0" smtClean="0">
              <a:solidFill>
                <a:srgbClr val="FFFFFF"/>
              </a:solidFill>
              <a:latin typeface="+mn-lt"/>
            </a:endParaRPr>
          </a:p>
          <a:p>
            <a:pPr marL="0" indent="0">
              <a:buNone/>
            </a:pPr>
            <a:r>
              <a:rPr lang="en-US" i="1" dirty="0" smtClean="0">
                <a:solidFill>
                  <a:srgbClr val="FFFF00"/>
                </a:solidFill>
                <a:latin typeface="+mn-lt"/>
              </a:rPr>
              <a:t>“Breakthrough Could Enable </a:t>
            </a:r>
            <a:r>
              <a:rPr lang="en-US" i="1" dirty="0">
                <a:solidFill>
                  <a:srgbClr val="FFFF00"/>
                </a:solidFill>
                <a:latin typeface="+mn-lt"/>
              </a:rPr>
              <a:t>O</a:t>
            </a:r>
            <a:r>
              <a:rPr lang="en-US" i="1" dirty="0" smtClean="0">
                <a:solidFill>
                  <a:srgbClr val="FFFF00"/>
                </a:solidFill>
                <a:latin typeface="+mn-lt"/>
              </a:rPr>
              <a:t>thers to Watch Your Dreams and Memories”</a:t>
            </a:r>
          </a:p>
          <a:p>
            <a:pPr marL="0" indent="0">
              <a:buNone/>
            </a:pPr>
            <a:r>
              <a:rPr lang="en-US" sz="1600" dirty="0">
                <a:solidFill>
                  <a:srgbClr val="FFFFFF"/>
                </a:solidFill>
                <a:latin typeface="+mn-lt"/>
                <a:hlinkClick r:id="rId7"/>
              </a:rPr>
              <a:t>http://blogs.scientificamerican.com/observations/2011/09/22/breakthrough-could-enable-others-to-watch-your-dreams-and-memories-video</a:t>
            </a:r>
            <a:r>
              <a:rPr lang="en-US" sz="1600" dirty="0" smtClean="0">
                <a:solidFill>
                  <a:srgbClr val="FFFFFF"/>
                </a:solidFill>
                <a:latin typeface="+mn-lt"/>
                <a:hlinkClick r:id="rId7"/>
              </a:rPr>
              <a:t>/</a:t>
            </a:r>
            <a:endParaRPr lang="en-US" sz="1600" dirty="0" smtClean="0">
              <a:solidFill>
                <a:srgbClr val="FFFFFF"/>
              </a:solidFill>
              <a:latin typeface="+mn-lt"/>
            </a:endParaRPr>
          </a:p>
          <a:p>
            <a:pPr marL="0" indent="0">
              <a:buNone/>
            </a:pPr>
            <a:endParaRPr lang="en-US" sz="1600" dirty="0" smtClean="0">
              <a:solidFill>
                <a:srgbClr val="FFFFFF"/>
              </a:solidFill>
              <a:latin typeface="+mn-lt"/>
            </a:endParaRPr>
          </a:p>
          <a:p>
            <a:pPr marL="0" indent="0">
              <a:buNone/>
            </a:pPr>
            <a:endParaRPr lang="en-US" sz="1600" dirty="0">
              <a:solidFill>
                <a:srgbClr val="FFFFFF"/>
              </a:solidFill>
              <a:latin typeface="+mn-lt"/>
            </a:endParaRPr>
          </a:p>
          <a:p>
            <a:endParaRPr lang="en-US" dirty="0"/>
          </a:p>
        </p:txBody>
      </p:sp>
    </p:spTree>
    <p:extLst>
      <p:ext uri="{BB962C8B-B14F-4D97-AF65-F5344CB8AC3E}">
        <p14:creationId xmlns:p14="http://schemas.microsoft.com/office/powerpoint/2010/main" val="3202089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119817"/>
            <a:ext cx="9144000" cy="6105737"/>
          </a:xfrm>
        </p:spPr>
        <p:txBody>
          <a:bodyPr>
            <a:normAutofit fontScale="92500" lnSpcReduction="10000"/>
          </a:bodyPr>
          <a:lstStyle/>
          <a:p>
            <a:endParaRPr lang="en-US" dirty="0">
              <a:solidFill>
                <a:srgbClr val="595959"/>
              </a:solidFill>
              <a:latin typeface="+mn-lt"/>
            </a:endParaRPr>
          </a:p>
          <a:p>
            <a:r>
              <a:rPr lang="en-US" b="1" dirty="0" smtClean="0">
                <a:solidFill>
                  <a:srgbClr val="B3A2C7"/>
                </a:solidFill>
                <a:latin typeface="+mn-lt"/>
              </a:rPr>
              <a:t>Lifestream:</a:t>
            </a:r>
          </a:p>
          <a:p>
            <a:pPr marL="0" indent="0">
              <a:buNone/>
            </a:pPr>
            <a:r>
              <a:rPr lang="en-US" dirty="0" smtClean="0">
                <a:solidFill>
                  <a:srgbClr val="F2F2F2"/>
                </a:solidFill>
                <a:latin typeface="+mn-lt"/>
              </a:rPr>
              <a:t>“The </a:t>
            </a:r>
            <a:r>
              <a:rPr lang="en-US" dirty="0">
                <a:solidFill>
                  <a:srgbClr val="F2F2F2"/>
                </a:solidFill>
                <a:latin typeface="+mn-lt"/>
              </a:rPr>
              <a:t>End of the Web, Search, and Computer as We Know </a:t>
            </a:r>
            <a:r>
              <a:rPr lang="en-US" dirty="0" err="1" smtClean="0">
                <a:solidFill>
                  <a:srgbClr val="F2F2F2"/>
                </a:solidFill>
                <a:latin typeface="+mn-lt"/>
              </a:rPr>
              <a:t>It”</a:t>
            </a:r>
            <a:r>
              <a:rPr lang="en-US" sz="1600" dirty="0" err="1" smtClean="0">
                <a:solidFill>
                  <a:srgbClr val="660066"/>
                </a:solidFill>
                <a:latin typeface="+mn-lt"/>
                <a:hlinkClick r:id="rId2"/>
              </a:rPr>
              <a:t>http</a:t>
            </a:r>
            <a:r>
              <a:rPr lang="en-US" sz="1600" dirty="0">
                <a:solidFill>
                  <a:srgbClr val="660066"/>
                </a:solidFill>
                <a:latin typeface="+mn-lt"/>
                <a:hlinkClick r:id="rId2"/>
              </a:rPr>
              <a:t>://www.wired.com/opinion/2013/02/the-end-of-the-web-computers-and-search-as-we-know-it</a:t>
            </a:r>
            <a:r>
              <a:rPr lang="en-US" sz="1600" dirty="0" smtClean="0">
                <a:solidFill>
                  <a:srgbClr val="660066"/>
                </a:solidFill>
                <a:latin typeface="+mn-lt"/>
                <a:hlinkClick r:id="rId2"/>
              </a:rPr>
              <a:t>/</a:t>
            </a:r>
            <a:endParaRPr lang="en-US" sz="1600" dirty="0" smtClean="0">
              <a:solidFill>
                <a:srgbClr val="660066"/>
              </a:solidFill>
              <a:latin typeface="+mn-lt"/>
            </a:endParaRPr>
          </a:p>
          <a:p>
            <a:pPr marL="0" indent="0">
              <a:buNone/>
            </a:pPr>
            <a:endParaRPr lang="en-US" b="1" dirty="0">
              <a:solidFill>
                <a:srgbClr val="660066"/>
              </a:solidFill>
              <a:latin typeface="+mn-lt"/>
            </a:endParaRPr>
          </a:p>
          <a:p>
            <a:r>
              <a:rPr lang="en-US" b="1" dirty="0" smtClean="0">
                <a:solidFill>
                  <a:srgbClr val="B3A2C7"/>
                </a:solidFill>
                <a:latin typeface="+mn-lt"/>
              </a:rPr>
              <a:t>Wifi v. Cellular Telephony:</a:t>
            </a:r>
          </a:p>
          <a:p>
            <a:pPr marL="0" indent="0">
              <a:buNone/>
            </a:pPr>
            <a:r>
              <a:rPr lang="en-US" dirty="0" smtClean="0">
                <a:solidFill>
                  <a:srgbClr val="F2F2F2"/>
                </a:solidFill>
                <a:latin typeface="+mn-lt"/>
              </a:rPr>
              <a:t>“Open Wireless vs. Licensed Spectrum: Evidence from Market Adoption” </a:t>
            </a:r>
            <a:r>
              <a:rPr lang="en-US" dirty="0" err="1" smtClean="0">
                <a:solidFill>
                  <a:srgbClr val="F2F2F2"/>
                </a:solidFill>
                <a:latin typeface="+mn-lt"/>
              </a:rPr>
              <a:t>Yochai</a:t>
            </a:r>
            <a:r>
              <a:rPr lang="en-US" dirty="0" smtClean="0">
                <a:solidFill>
                  <a:srgbClr val="F2F2F2"/>
                </a:solidFill>
                <a:latin typeface="+mn-lt"/>
              </a:rPr>
              <a:t> </a:t>
            </a:r>
            <a:r>
              <a:rPr lang="en-US" dirty="0" err="1" smtClean="0">
                <a:solidFill>
                  <a:srgbClr val="F2F2F2"/>
                </a:solidFill>
                <a:latin typeface="+mn-lt"/>
              </a:rPr>
              <a:t>Benkler</a:t>
            </a:r>
            <a:r>
              <a:rPr lang="en-US" dirty="0" smtClean="0">
                <a:solidFill>
                  <a:srgbClr val="F2F2F2"/>
                </a:solidFill>
                <a:latin typeface="+mn-lt"/>
              </a:rPr>
              <a:t> </a:t>
            </a:r>
            <a:r>
              <a:rPr lang="en-US" sz="2000" dirty="0" smtClean="0">
                <a:solidFill>
                  <a:srgbClr val="F2F2F2"/>
                </a:solidFill>
                <a:latin typeface="+mn-lt"/>
              </a:rPr>
              <a:t>(Harvard Journal of Law and Technology)</a:t>
            </a:r>
          </a:p>
          <a:p>
            <a:pPr marL="0" indent="0">
              <a:buNone/>
            </a:pPr>
            <a:r>
              <a:rPr lang="en-US" sz="1700" dirty="0">
                <a:solidFill>
                  <a:srgbClr val="595959"/>
                </a:solidFill>
                <a:latin typeface="+mn-lt"/>
                <a:hlinkClick r:id="rId3"/>
              </a:rPr>
              <a:t>http://cyber.law.harvard.edu/publications/2012/</a:t>
            </a:r>
            <a:r>
              <a:rPr lang="en-US" sz="1700" dirty="0" smtClean="0">
                <a:solidFill>
                  <a:srgbClr val="595959"/>
                </a:solidFill>
                <a:latin typeface="+mn-lt"/>
                <a:hlinkClick r:id="rId3"/>
              </a:rPr>
              <a:t>unlicensed_wireless_v_licensed_spectrum</a:t>
            </a:r>
            <a:endParaRPr lang="en-US" sz="1700" dirty="0" smtClean="0">
              <a:solidFill>
                <a:srgbClr val="595959"/>
              </a:solidFill>
              <a:latin typeface="+mn-lt"/>
            </a:endParaRPr>
          </a:p>
          <a:p>
            <a:pPr marL="0" indent="0">
              <a:buNone/>
            </a:pPr>
            <a:endParaRPr lang="en-US" b="1" dirty="0">
              <a:solidFill>
                <a:srgbClr val="660066"/>
              </a:solidFill>
              <a:latin typeface="+mn-lt"/>
            </a:endParaRPr>
          </a:p>
          <a:p>
            <a:r>
              <a:rPr lang="en-US" b="1" dirty="0">
                <a:solidFill>
                  <a:srgbClr val="B3A2C7"/>
                </a:solidFill>
                <a:latin typeface="+mn-lt"/>
              </a:rPr>
              <a:t>The “Cloud</a:t>
            </a:r>
            <a:r>
              <a:rPr lang="en-US" b="1" dirty="0" smtClean="0">
                <a:solidFill>
                  <a:srgbClr val="B3A2C7"/>
                </a:solidFill>
                <a:latin typeface="+mn-lt"/>
              </a:rPr>
              <a:t>” &amp; Big Data:</a:t>
            </a:r>
          </a:p>
          <a:p>
            <a:pPr marL="0" indent="0">
              <a:buNone/>
            </a:pPr>
            <a:r>
              <a:rPr lang="en-US" i="1" dirty="0" smtClean="0">
                <a:solidFill>
                  <a:srgbClr val="FFFF00"/>
                </a:solidFill>
                <a:latin typeface="+mn-lt"/>
              </a:rPr>
              <a:t>“Digital Market Manipulation” Ryan </a:t>
            </a:r>
            <a:r>
              <a:rPr lang="en-US" i="1" dirty="0" err="1" smtClean="0">
                <a:solidFill>
                  <a:srgbClr val="FFFF00"/>
                </a:solidFill>
                <a:latin typeface="+mn-lt"/>
              </a:rPr>
              <a:t>Calo</a:t>
            </a:r>
            <a:endParaRPr lang="en-US" i="1" dirty="0" smtClean="0">
              <a:solidFill>
                <a:srgbClr val="FFFF00"/>
              </a:solidFill>
              <a:latin typeface="+mn-lt"/>
            </a:endParaRPr>
          </a:p>
          <a:p>
            <a:pPr marL="0" indent="0">
              <a:buNone/>
            </a:pPr>
            <a:r>
              <a:rPr lang="en-US" sz="1700" dirty="0">
                <a:solidFill>
                  <a:srgbClr val="FFFFFF"/>
                </a:solidFill>
                <a:latin typeface="+mn-lt"/>
                <a:hlinkClick r:id="rId4"/>
              </a:rPr>
              <a:t>http://papers.ssrn.com/sol3/papers.cfm?abstract_id=</a:t>
            </a:r>
            <a:r>
              <a:rPr lang="en-US" sz="1700" dirty="0" smtClean="0">
                <a:solidFill>
                  <a:srgbClr val="FFFFFF"/>
                </a:solidFill>
                <a:latin typeface="+mn-lt"/>
                <a:hlinkClick r:id="rId4"/>
              </a:rPr>
              <a:t>2309703</a:t>
            </a:r>
            <a:endParaRPr lang="en-US" sz="1700" dirty="0" smtClean="0">
              <a:solidFill>
                <a:srgbClr val="FFFFFF"/>
              </a:solidFill>
              <a:latin typeface="+mn-lt"/>
            </a:endParaRPr>
          </a:p>
          <a:p>
            <a:pPr marL="0" indent="0">
              <a:buNone/>
            </a:pPr>
            <a:r>
              <a:rPr lang="en-US" dirty="0" smtClean="0">
                <a:solidFill>
                  <a:srgbClr val="F2F2F2"/>
                </a:solidFill>
                <a:latin typeface="+mn-lt"/>
              </a:rPr>
              <a:t>“International Jurisdiction over Copyright Infringements in the Cloud”</a:t>
            </a:r>
          </a:p>
          <a:p>
            <a:pPr marL="0" indent="0">
              <a:buNone/>
            </a:pPr>
            <a:r>
              <a:rPr lang="en-US" sz="1700" dirty="0">
                <a:solidFill>
                  <a:srgbClr val="595959"/>
                </a:solidFill>
                <a:latin typeface="+mn-lt"/>
                <a:hlinkClick r:id="rId5"/>
              </a:rPr>
              <a:t>http://papers.ssrn.com/sol3/papers.cfm?abstract_id=</a:t>
            </a:r>
            <a:r>
              <a:rPr lang="en-US" sz="1700" dirty="0" smtClean="0">
                <a:solidFill>
                  <a:srgbClr val="595959"/>
                </a:solidFill>
                <a:latin typeface="+mn-lt"/>
                <a:hlinkClick r:id="rId5"/>
              </a:rPr>
              <a:t>2181671</a:t>
            </a:r>
            <a:endParaRPr lang="en-US" sz="1700" dirty="0" smtClean="0">
              <a:solidFill>
                <a:srgbClr val="595959"/>
              </a:solidFill>
              <a:latin typeface="+mn-lt"/>
            </a:endParaRPr>
          </a:p>
          <a:p>
            <a:pPr marL="0" indent="0">
              <a:buNone/>
            </a:pPr>
            <a:endParaRPr lang="en-US" dirty="0">
              <a:solidFill>
                <a:srgbClr val="595959"/>
              </a:solidFill>
              <a:latin typeface="+mn-lt"/>
            </a:endParaRPr>
          </a:p>
          <a:p>
            <a:r>
              <a:rPr lang="en-US" b="1" dirty="0">
                <a:solidFill>
                  <a:schemeClr val="accent4">
                    <a:lumMod val="60000"/>
                    <a:lumOff val="40000"/>
                  </a:schemeClr>
                </a:solidFill>
                <a:latin typeface="+mn-lt"/>
              </a:rPr>
              <a:t>Google “self-driving” cars: </a:t>
            </a:r>
            <a:endParaRPr lang="en-US" b="1" dirty="0" smtClean="0">
              <a:solidFill>
                <a:schemeClr val="accent4">
                  <a:lumMod val="60000"/>
                  <a:lumOff val="40000"/>
                </a:schemeClr>
              </a:solidFill>
              <a:latin typeface="+mn-lt"/>
            </a:endParaRPr>
          </a:p>
          <a:p>
            <a:pPr marL="0" indent="0">
              <a:buNone/>
            </a:pPr>
            <a:r>
              <a:rPr lang="en-US" dirty="0" smtClean="0">
                <a:solidFill>
                  <a:schemeClr val="bg1">
                    <a:lumMod val="95000"/>
                  </a:schemeClr>
                </a:solidFill>
                <a:latin typeface="+mn-lt"/>
              </a:rPr>
              <a:t>“</a:t>
            </a:r>
            <a:r>
              <a:rPr lang="en-US" dirty="0">
                <a:solidFill>
                  <a:schemeClr val="bg1">
                    <a:lumMod val="95000"/>
                  </a:schemeClr>
                </a:solidFill>
                <a:latin typeface="+mn-lt"/>
              </a:rPr>
              <a:t>Google expects its self-driving cars to be ready in three to five </a:t>
            </a:r>
            <a:r>
              <a:rPr lang="en-US" dirty="0" err="1">
                <a:solidFill>
                  <a:schemeClr val="bg1">
                    <a:lumMod val="95000"/>
                  </a:schemeClr>
                </a:solidFill>
                <a:latin typeface="+mn-lt"/>
              </a:rPr>
              <a:t>years”</a:t>
            </a:r>
            <a:r>
              <a:rPr lang="en-US" sz="1700" dirty="0" err="1">
                <a:latin typeface="+mn-lt"/>
                <a:hlinkClick r:id="rId6"/>
              </a:rPr>
              <a:t>http</a:t>
            </a:r>
            <a:r>
              <a:rPr lang="en-US" sz="1700" dirty="0">
                <a:latin typeface="+mn-lt"/>
                <a:hlinkClick r:id="rId6"/>
              </a:rPr>
              <a:t>://www.theverge.com/2013/2/11/3975988/google-expects-its-self-driving-cars-in-three-to-five-years</a:t>
            </a:r>
            <a:endParaRPr lang="en-US" sz="1700" dirty="0">
              <a:latin typeface="+mn-lt"/>
            </a:endParaRPr>
          </a:p>
          <a:p>
            <a:endParaRPr lang="en-US" dirty="0"/>
          </a:p>
        </p:txBody>
      </p:sp>
    </p:spTree>
    <p:extLst>
      <p:ext uri="{BB962C8B-B14F-4D97-AF65-F5344CB8AC3E}">
        <p14:creationId xmlns:p14="http://schemas.microsoft.com/office/powerpoint/2010/main" val="1333005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2062"/>
            <a:ext cx="8229600" cy="5840215"/>
          </a:xfrm>
        </p:spPr>
        <p:txBody>
          <a:bodyPr>
            <a:normAutofit/>
          </a:bodyPr>
          <a:lstStyle/>
          <a:p>
            <a:pPr marL="0" indent="0">
              <a:buNone/>
            </a:pPr>
            <a:r>
              <a:rPr lang="en-US" sz="6600" b="1" dirty="0" smtClean="0">
                <a:solidFill>
                  <a:srgbClr val="FFFF00"/>
                </a:solidFill>
                <a:latin typeface="+mn-lt"/>
              </a:rPr>
              <a:t>  </a:t>
            </a:r>
            <a:r>
              <a:rPr lang="en-US" sz="6000" b="1" dirty="0" smtClean="0">
                <a:solidFill>
                  <a:srgbClr val="FFFF00"/>
                </a:solidFill>
                <a:latin typeface="+mn-lt"/>
              </a:rPr>
              <a:t>Which </a:t>
            </a:r>
            <a:r>
              <a:rPr lang="en-US" sz="6000" b="1" dirty="0">
                <a:solidFill>
                  <a:srgbClr val="FFFF00"/>
                </a:solidFill>
                <a:latin typeface="+mn-lt"/>
              </a:rPr>
              <a:t>returns us </a:t>
            </a:r>
            <a:r>
              <a:rPr lang="en-US" sz="6000" b="1" dirty="0" smtClean="0">
                <a:solidFill>
                  <a:srgbClr val="FFFF00"/>
                </a:solidFill>
                <a:latin typeface="+mn-lt"/>
              </a:rPr>
              <a:t>   </a:t>
            </a:r>
          </a:p>
          <a:p>
            <a:pPr marL="0" indent="0">
              <a:buNone/>
            </a:pPr>
            <a:r>
              <a:rPr lang="en-US" sz="6000" b="1" dirty="0">
                <a:solidFill>
                  <a:srgbClr val="FFFF00"/>
                </a:solidFill>
                <a:latin typeface="+mn-lt"/>
              </a:rPr>
              <a:t> </a:t>
            </a:r>
            <a:r>
              <a:rPr lang="en-US" sz="6000" b="1" dirty="0" smtClean="0">
                <a:solidFill>
                  <a:srgbClr val="FFFF00"/>
                </a:solidFill>
                <a:latin typeface="+mn-lt"/>
              </a:rPr>
              <a:t> to…not knowing  </a:t>
            </a:r>
          </a:p>
          <a:p>
            <a:pPr marL="0" indent="0">
              <a:buNone/>
            </a:pPr>
            <a:r>
              <a:rPr lang="en-US" sz="6000" b="1" dirty="0">
                <a:solidFill>
                  <a:srgbClr val="FFFF00"/>
                </a:solidFill>
                <a:latin typeface="+mn-lt"/>
              </a:rPr>
              <a:t> </a:t>
            </a:r>
            <a:r>
              <a:rPr lang="en-US" sz="6000" b="1" dirty="0" smtClean="0">
                <a:solidFill>
                  <a:srgbClr val="FFFF00"/>
                </a:solidFill>
                <a:latin typeface="+mn-lt"/>
              </a:rPr>
              <a:t> what is real…</a:t>
            </a:r>
            <a:endParaRPr lang="en-US" sz="6000" b="1" dirty="0">
              <a:solidFill>
                <a:srgbClr val="FFFF00"/>
              </a:solidFill>
              <a:latin typeface="+mn-lt"/>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65926" y="3130774"/>
            <a:ext cx="4864705" cy="2811503"/>
          </a:xfrm>
          <a:prstGeom prst="rect">
            <a:avLst/>
          </a:prstGeom>
        </p:spPr>
      </p:pic>
    </p:spTree>
    <p:extLst>
      <p:ext uri="{BB962C8B-B14F-4D97-AF65-F5344CB8AC3E}">
        <p14:creationId xmlns:p14="http://schemas.microsoft.com/office/powerpoint/2010/main" val="2970233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Autofit/>
          </a:bodyPr>
          <a:lstStyle/>
          <a:p>
            <a:r>
              <a:rPr lang="en-US" sz="6000" b="1" dirty="0" smtClean="0">
                <a:solidFill>
                  <a:srgbClr val="FFFF00"/>
                </a:solidFill>
                <a:latin typeface="Times New Roman"/>
                <a:cs typeface="Times New Roman"/>
              </a:rPr>
              <a:t>All the World is a Game</a:t>
            </a:r>
            <a:endParaRPr lang="en-US" sz="60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1170697"/>
            <a:ext cx="9144000" cy="4555437"/>
          </a:xfrm>
        </p:spPr>
        <p:txBody>
          <a:bodyPr>
            <a:normAutofit fontScale="92500" lnSpcReduction="10000"/>
          </a:bodyPr>
          <a:lstStyle/>
          <a:p>
            <a:endParaRPr lang="en-US" dirty="0" smtClean="0"/>
          </a:p>
          <a:p>
            <a:r>
              <a:rPr lang="en-US" sz="3200" b="1" dirty="0" smtClean="0">
                <a:solidFill>
                  <a:srgbClr val="FFFFFF"/>
                </a:solidFill>
                <a:latin typeface="+mn-lt"/>
              </a:rPr>
              <a:t>“ARE </a:t>
            </a:r>
            <a:r>
              <a:rPr lang="en-US" sz="3200" b="1" dirty="0">
                <a:solidFill>
                  <a:srgbClr val="FFFFFF"/>
                </a:solidFill>
                <a:latin typeface="+mn-lt"/>
              </a:rPr>
              <a:t>YOU LIVING IN A COMPUTER </a:t>
            </a:r>
            <a:endParaRPr lang="en-US" sz="3200" b="1" dirty="0" smtClean="0">
              <a:solidFill>
                <a:srgbClr val="FFFFFF"/>
              </a:solidFill>
              <a:latin typeface="+mn-lt"/>
            </a:endParaRPr>
          </a:p>
          <a:p>
            <a:pPr marL="0" indent="0">
              <a:buNone/>
            </a:pPr>
            <a:r>
              <a:rPr lang="en-US" sz="3200" b="1" dirty="0">
                <a:solidFill>
                  <a:srgbClr val="FFFFFF"/>
                </a:solidFill>
                <a:latin typeface="+mn-lt"/>
              </a:rPr>
              <a:t> </a:t>
            </a:r>
            <a:r>
              <a:rPr lang="en-US" sz="3200" b="1" dirty="0" smtClean="0">
                <a:solidFill>
                  <a:srgbClr val="FFFFFF"/>
                </a:solidFill>
                <a:latin typeface="+mn-lt"/>
              </a:rPr>
              <a:t>    SIMULATION?”</a:t>
            </a:r>
            <a:r>
              <a:rPr lang="en-US" sz="3200" dirty="0">
                <a:solidFill>
                  <a:srgbClr val="FFFFFF"/>
                </a:solidFill>
                <a:latin typeface="+mn-lt"/>
              </a:rPr>
              <a:t> </a:t>
            </a:r>
            <a:r>
              <a:rPr lang="en-US" sz="3200" dirty="0" smtClean="0">
                <a:solidFill>
                  <a:srgbClr val="FFFFFF"/>
                </a:solidFill>
                <a:latin typeface="+mn-lt"/>
              </a:rPr>
              <a:t>Nick </a:t>
            </a:r>
            <a:r>
              <a:rPr lang="en-US" sz="3200" dirty="0" err="1">
                <a:solidFill>
                  <a:srgbClr val="FFFFFF"/>
                </a:solidFill>
                <a:latin typeface="+mn-lt"/>
              </a:rPr>
              <a:t>Bostrom</a:t>
            </a:r>
            <a:r>
              <a:rPr lang="en-US" sz="3200" dirty="0">
                <a:solidFill>
                  <a:srgbClr val="FFFFFF"/>
                </a:solidFill>
                <a:latin typeface="+mn-lt"/>
              </a:rPr>
              <a:t> </a:t>
            </a:r>
            <a:r>
              <a:rPr lang="en-US" sz="3200" dirty="0" smtClean="0">
                <a:solidFill>
                  <a:srgbClr val="FFFFFF"/>
                </a:solidFill>
                <a:latin typeface="+mn-lt"/>
              </a:rPr>
              <a:t>– Faculty of </a:t>
            </a:r>
          </a:p>
          <a:p>
            <a:pPr marL="0" indent="0">
              <a:buNone/>
            </a:pPr>
            <a:r>
              <a:rPr lang="en-US" sz="3200" dirty="0">
                <a:solidFill>
                  <a:srgbClr val="FFFFFF"/>
                </a:solidFill>
                <a:latin typeface="+mn-lt"/>
              </a:rPr>
              <a:t> </a:t>
            </a:r>
            <a:r>
              <a:rPr lang="en-US" sz="3200" dirty="0" smtClean="0">
                <a:solidFill>
                  <a:srgbClr val="FFFFFF"/>
                </a:solidFill>
                <a:latin typeface="+mn-lt"/>
              </a:rPr>
              <a:t>    Philosophy, Oxford University. </a:t>
            </a:r>
            <a:r>
              <a:rPr lang="en-US" sz="1600" dirty="0" smtClean="0">
                <a:latin typeface="+mn-lt"/>
                <a:hlinkClick r:id="rId2"/>
              </a:rPr>
              <a:t>http</a:t>
            </a:r>
            <a:r>
              <a:rPr lang="en-US" sz="1600" dirty="0">
                <a:latin typeface="+mn-lt"/>
                <a:hlinkClick r:id="rId2"/>
              </a:rPr>
              <a:t>://www.simulation-argument.com/</a:t>
            </a:r>
            <a:r>
              <a:rPr lang="en-US" sz="1600" dirty="0" smtClean="0">
                <a:latin typeface="+mn-lt"/>
                <a:hlinkClick r:id="rId2"/>
              </a:rPr>
              <a:t>simulation.html</a:t>
            </a:r>
            <a:endParaRPr lang="en-US" sz="1600" dirty="0" smtClean="0">
              <a:latin typeface="+mn-lt"/>
            </a:endParaRPr>
          </a:p>
          <a:p>
            <a:endParaRPr lang="en-US" sz="1600" dirty="0" smtClean="0">
              <a:latin typeface="+mn-lt"/>
            </a:endParaRPr>
          </a:p>
          <a:p>
            <a:r>
              <a:rPr lang="en-US" sz="3200" b="1" dirty="0" smtClean="0">
                <a:solidFill>
                  <a:schemeClr val="bg1"/>
                </a:solidFill>
                <a:latin typeface="+mn-lt"/>
              </a:rPr>
              <a:t>“Physicists </a:t>
            </a:r>
            <a:r>
              <a:rPr lang="en-US" sz="3200" b="1" dirty="0">
                <a:solidFill>
                  <a:schemeClr val="bg1"/>
                </a:solidFill>
                <a:latin typeface="+mn-lt"/>
              </a:rPr>
              <a:t>devise test to see if we're living in </a:t>
            </a:r>
            <a:endParaRPr lang="en-US" sz="3200" b="1" dirty="0" smtClean="0">
              <a:solidFill>
                <a:schemeClr val="bg1"/>
              </a:solidFill>
              <a:latin typeface="+mn-lt"/>
            </a:endParaRPr>
          </a:p>
          <a:p>
            <a:pPr marL="0" indent="0">
              <a:buNone/>
            </a:pPr>
            <a:r>
              <a:rPr lang="en-US" sz="3200" b="1" dirty="0">
                <a:solidFill>
                  <a:schemeClr val="bg1"/>
                </a:solidFill>
                <a:latin typeface="+mn-lt"/>
              </a:rPr>
              <a:t> </a:t>
            </a:r>
            <a:r>
              <a:rPr lang="en-US" sz="3200" b="1" dirty="0" smtClean="0">
                <a:solidFill>
                  <a:schemeClr val="bg1"/>
                </a:solidFill>
                <a:latin typeface="+mn-lt"/>
              </a:rPr>
              <a:t>    '</a:t>
            </a:r>
            <a:r>
              <a:rPr lang="en-US" sz="3200" b="1" dirty="0">
                <a:solidFill>
                  <a:schemeClr val="bg1"/>
                </a:solidFill>
                <a:latin typeface="+mn-lt"/>
              </a:rPr>
              <a:t>The </a:t>
            </a:r>
            <a:r>
              <a:rPr lang="en-US" sz="3200" b="1" dirty="0" err="1" smtClean="0">
                <a:solidFill>
                  <a:schemeClr val="bg1"/>
                </a:solidFill>
                <a:latin typeface="+mn-lt"/>
              </a:rPr>
              <a:t>Matrix”</a:t>
            </a:r>
            <a:r>
              <a:rPr lang="en-US" sz="1600" dirty="0" err="1" smtClean="0">
                <a:latin typeface="+mn-lt"/>
                <a:hlinkClick r:id="rId3"/>
              </a:rPr>
              <a:t>http</a:t>
            </a:r>
            <a:r>
              <a:rPr lang="en-US" sz="1600" dirty="0">
                <a:latin typeface="+mn-lt"/>
                <a:hlinkClick r:id="rId3"/>
              </a:rPr>
              <a:t>://www.theverge.com/2012/10/11/3487710/computer-simulation-silas-beane-university-</a:t>
            </a:r>
            <a:r>
              <a:rPr lang="en-US" sz="1600" dirty="0" smtClean="0">
                <a:latin typeface="+mn-lt"/>
                <a:hlinkClick r:id="rId3"/>
              </a:rPr>
              <a:t>bonn</a:t>
            </a:r>
            <a:endParaRPr lang="en-US" sz="1600" dirty="0" smtClean="0">
              <a:latin typeface="+mn-lt"/>
            </a:endParaRPr>
          </a:p>
          <a:p>
            <a:endParaRPr lang="en-US" dirty="0" smtClean="0"/>
          </a:p>
          <a:p>
            <a:endParaRPr lang="en-US" sz="2000" dirty="0" smtClean="0"/>
          </a:p>
          <a:p>
            <a:endParaRPr lang="en-US" sz="2000" dirty="0"/>
          </a:p>
          <a:p>
            <a:pPr marL="0" indent="0">
              <a:buNone/>
            </a:pPr>
            <a:r>
              <a:rPr lang="en-US" sz="2000" dirty="0"/>
              <a:t> </a:t>
            </a:r>
            <a:r>
              <a:rPr lang="en-US" sz="2000" dirty="0" smtClean="0"/>
              <a:t>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ARE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en-US" dirty="0"/>
          </a:p>
        </p:txBody>
      </p:sp>
      <p:pic>
        <p:nvPicPr>
          <p:cNvPr id="5" name="Content Placeholder 3" descr="Sims_series_logo.png"/>
          <p:cNvPicPr>
            <a:picLocks noChangeAspect="1"/>
          </p:cNvPicPr>
          <p:nvPr/>
        </p:nvPicPr>
        <p:blipFill rotWithShape="1">
          <a:blip r:embed="rId4" cstate="print">
            <a:extLst>
              <a:ext uri="{28A0092B-C50C-407E-A947-70E740481C1C}">
                <a14:useLocalDpi xmlns:a14="http://schemas.microsoft.com/office/drawing/2010/main"/>
              </a:ext>
            </a:extLst>
          </a:blip>
          <a:srcRect l="13243" r="14959" b="5782"/>
          <a:stretch/>
        </p:blipFill>
        <p:spPr>
          <a:xfrm>
            <a:off x="4453151" y="3988071"/>
            <a:ext cx="1753809" cy="2289969"/>
          </a:xfrm>
          <a:prstGeom prst="rect">
            <a:avLst/>
          </a:prstGeom>
        </p:spPr>
      </p:pic>
    </p:spTree>
    <p:extLst>
      <p:ext uri="{BB962C8B-B14F-4D97-AF65-F5344CB8AC3E}">
        <p14:creationId xmlns:p14="http://schemas.microsoft.com/office/powerpoint/2010/main" val="32748205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a:bodyPr>
          <a:lstStyle/>
          <a:p>
            <a:r>
              <a:rPr lang="en-US" b="1" dirty="0" smtClean="0">
                <a:solidFill>
                  <a:srgbClr val="FFFF00"/>
                </a:solidFill>
                <a:latin typeface="Times New Roman"/>
                <a:cs typeface="Times New Roman"/>
              </a:rPr>
              <a:t> Next </a:t>
            </a:r>
            <a:r>
              <a:rPr lang="en-US" b="1" dirty="0">
                <a:solidFill>
                  <a:srgbClr val="FFFF00"/>
                </a:solidFill>
                <a:latin typeface="Times New Roman"/>
                <a:cs typeface="Times New Roman"/>
              </a:rPr>
              <a:t>Class: </a:t>
            </a:r>
            <a:r>
              <a:rPr lang="en-US" b="1" dirty="0" smtClean="0">
                <a:solidFill>
                  <a:srgbClr val="FFFF00"/>
                </a:solidFill>
                <a:latin typeface="Times New Roman"/>
                <a:cs typeface="Times New Roman"/>
              </a:rPr>
              <a:t>“Part C. Controlling” begins</a:t>
            </a:r>
            <a:endParaRPr lang="en-US" b="1" dirty="0">
              <a:solidFill>
                <a:srgbClr val="FFFF00"/>
              </a:solidFill>
              <a:latin typeface="Times New Roman"/>
              <a:cs typeface="Times New Roman"/>
            </a:endParaRPr>
          </a:p>
        </p:txBody>
      </p:sp>
      <p:pic>
        <p:nvPicPr>
          <p:cNvPr id="5" name="Content Placeholder 4" descr="file000772790777.jp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457200" y="1408113"/>
            <a:ext cx="8229600" cy="4318000"/>
          </a:xfrm>
        </p:spPr>
      </p:pic>
    </p:spTree>
    <p:extLst>
      <p:ext uri="{BB962C8B-B14F-4D97-AF65-F5344CB8AC3E}">
        <p14:creationId xmlns:p14="http://schemas.microsoft.com/office/powerpoint/2010/main" val="3928879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FFFF00"/>
                </a:solidFill>
                <a:latin typeface="Times New Roman"/>
                <a:cs typeface="Times New Roman"/>
              </a:rPr>
              <a:t>A</a:t>
            </a:r>
            <a:r>
              <a:rPr lang="en-US" sz="6000" b="1" dirty="0" smtClean="0">
                <a:solidFill>
                  <a:srgbClr val="FFFF00"/>
                </a:solidFill>
                <a:latin typeface="Times New Roman"/>
                <a:cs typeface="Times New Roman"/>
              </a:rPr>
              <a:t>lmost forgot…</a:t>
            </a:r>
            <a:endParaRPr lang="en-US" sz="6000" b="1" dirty="0">
              <a:solidFill>
                <a:srgbClr val="FFFF00"/>
              </a:solidFill>
              <a:latin typeface="Times New Roman"/>
              <a:cs typeface="Times New Roman"/>
            </a:endParaRPr>
          </a:p>
        </p:txBody>
      </p:sp>
      <p:pic>
        <p:nvPicPr>
          <p:cNvPr id="4" name="Content Placeholder 3" descr="372px-Britishblue.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43" r="-819"/>
          <a:stretch/>
        </p:blipFill>
        <p:spPr>
          <a:xfrm>
            <a:off x="3216646" y="1408134"/>
            <a:ext cx="2718126" cy="4301426"/>
          </a:xfrm>
        </p:spPr>
      </p:pic>
    </p:spTree>
    <p:extLst>
      <p:ext uri="{BB962C8B-B14F-4D97-AF65-F5344CB8AC3E}">
        <p14:creationId xmlns:p14="http://schemas.microsoft.com/office/powerpoint/2010/main" val="266009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6078"/>
            <a:ext cx="9144000" cy="1016000"/>
          </a:xfrm>
        </p:spPr>
        <p:txBody>
          <a:bodyPr>
            <a:normAutofit fontScale="90000"/>
          </a:bodyPr>
          <a:lstStyle/>
          <a:p>
            <a:r>
              <a:rPr lang="en-US" sz="5400" b="1" dirty="0" smtClean="0">
                <a:solidFill>
                  <a:srgbClr val="FFFFFF"/>
                </a:solidFill>
                <a:latin typeface="Arial"/>
                <a:cs typeface="Arial"/>
              </a:rPr>
              <a:t>    </a:t>
            </a:r>
            <a:r>
              <a:rPr lang="en-US" sz="6000" b="1" dirty="0" smtClean="0">
                <a:solidFill>
                  <a:srgbClr val="FFFF00"/>
                </a:solidFill>
                <a:latin typeface="Times New Roman"/>
                <a:cs typeface="Times New Roman"/>
              </a:rPr>
              <a:t>Our Academic Partners </a:t>
            </a:r>
            <a:endParaRPr lang="en-US" sz="6000" b="1" dirty="0">
              <a:solidFill>
                <a:srgbClr val="FFFF00"/>
              </a:solidFill>
              <a:latin typeface="Times New Roman"/>
              <a:cs typeface="Times New Roman"/>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3592521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8"/>
            <a:ext cx="8229600" cy="1016000"/>
          </a:xfrm>
        </p:spPr>
        <p:txBody>
          <a:bodyPr>
            <a:noAutofit/>
          </a:bodyPr>
          <a:lstStyle/>
          <a:p>
            <a:r>
              <a:rPr lang="en-US" sz="6000" b="1" dirty="0">
                <a:solidFill>
                  <a:srgbClr val="FFFF00"/>
                </a:solidFill>
                <a:latin typeface="Times New Roman"/>
                <a:cs typeface="Times New Roman"/>
              </a:rPr>
              <a:t>Follow Up </a:t>
            </a:r>
            <a:r>
              <a:rPr lang="en-US" sz="6000" b="1" dirty="0" smtClean="0">
                <a:solidFill>
                  <a:srgbClr val="FFFF00"/>
                </a:solidFill>
                <a:latin typeface="Times New Roman"/>
                <a:cs typeface="Times New Roman"/>
              </a:rPr>
              <a:t>4</a:t>
            </a:r>
            <a:endParaRPr lang="en-US" sz="6000" dirty="0"/>
          </a:p>
        </p:txBody>
      </p:sp>
      <p:pic>
        <p:nvPicPr>
          <p:cNvPr id="4" name="Content Placeholder 3" descr="Screen Shot 2013-10-29 at 10.37.56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1483693" y="1022350"/>
            <a:ext cx="6457032" cy="4911415"/>
          </a:xfrm>
        </p:spPr>
      </p:pic>
      <p:sp>
        <p:nvSpPr>
          <p:cNvPr id="5" name="TextBox 4"/>
          <p:cNvSpPr txBox="1"/>
          <p:nvPr/>
        </p:nvSpPr>
        <p:spPr>
          <a:xfrm>
            <a:off x="7940725" y="4512172"/>
            <a:ext cx="1203275" cy="1446550"/>
          </a:xfrm>
          <a:prstGeom prst="rect">
            <a:avLst/>
          </a:prstGeom>
          <a:noFill/>
        </p:spPr>
        <p:txBody>
          <a:bodyPr wrap="square" rtlCol="0">
            <a:spAutoFit/>
          </a:bodyPr>
          <a:lstStyle/>
          <a:p>
            <a:r>
              <a:rPr lang="en-US" sz="8800" b="1" dirty="0" smtClean="0">
                <a:solidFill>
                  <a:srgbClr val="FFFF00"/>
                </a:solidFill>
              </a:rPr>
              <a:t>…</a:t>
            </a:r>
            <a:endParaRPr lang="en-US" sz="8800" b="1" dirty="0">
              <a:solidFill>
                <a:srgbClr val="FFFF00"/>
              </a:solidFill>
            </a:endParaRPr>
          </a:p>
        </p:txBody>
      </p:sp>
    </p:spTree>
    <p:extLst>
      <p:ext uri="{BB962C8B-B14F-4D97-AF65-F5344CB8AC3E}">
        <p14:creationId xmlns:p14="http://schemas.microsoft.com/office/powerpoint/2010/main" val="29193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878"/>
            <a:ext cx="9144000" cy="1131431"/>
          </a:xfrm>
        </p:spPr>
        <p:txBody>
          <a:bodyPr>
            <a:noAutofit/>
          </a:bodyPr>
          <a:lstStyle/>
          <a:p>
            <a:r>
              <a:rPr lang="en-US" sz="2800" b="1" dirty="0">
                <a:solidFill>
                  <a:srgbClr val="FFFF00"/>
                </a:solidFill>
                <a:latin typeface="Times New Roman"/>
                <a:cs typeface="Times New Roman"/>
              </a:rPr>
              <a:t> </a:t>
            </a:r>
            <a:r>
              <a:rPr lang="en-US" sz="2800" b="1" dirty="0" smtClean="0">
                <a:solidFill>
                  <a:srgbClr val="FFFF00"/>
                </a:solidFill>
                <a:latin typeface="Times New Roman"/>
                <a:cs typeface="Times New Roman"/>
              </a:rPr>
              <a:t> </a:t>
            </a:r>
            <a:r>
              <a:rPr lang="en-US" sz="4400" b="1" dirty="0">
                <a:solidFill>
                  <a:srgbClr val="FFFF00"/>
                </a:solidFill>
                <a:latin typeface="Times New Roman"/>
                <a:cs typeface="Times New Roman"/>
              </a:rPr>
              <a:t> </a:t>
            </a:r>
            <a:r>
              <a:rPr lang="en-US" sz="4400" b="1" dirty="0" smtClean="0">
                <a:solidFill>
                  <a:srgbClr val="FFFF00"/>
                </a:solidFill>
                <a:latin typeface="Times New Roman"/>
                <a:cs typeface="Times New Roman"/>
              </a:rPr>
              <a:t>     Technology /Justice (Parallels)?</a:t>
            </a:r>
            <a:endParaRPr lang="en-US" sz="4400" dirty="0">
              <a:solidFill>
                <a:srgbClr val="FFFF00"/>
              </a:solidFill>
            </a:endParaRPr>
          </a:p>
        </p:txBody>
      </p:sp>
      <p:sp>
        <p:nvSpPr>
          <p:cNvPr id="4" name="Content Placeholder 3"/>
          <p:cNvSpPr>
            <a:spLocks noGrp="1"/>
          </p:cNvSpPr>
          <p:nvPr>
            <p:ph sz="half" idx="1"/>
          </p:nvPr>
        </p:nvSpPr>
        <p:spPr>
          <a:xfrm>
            <a:off x="0" y="1152308"/>
            <a:ext cx="9143999" cy="4762091"/>
          </a:xfrm>
        </p:spPr>
        <p:txBody>
          <a:bodyPr>
            <a:normAutofit fontScale="92500" lnSpcReduction="10000"/>
          </a:bodyPr>
          <a:lstStyle/>
          <a:p>
            <a:pPr marL="0" indent="0">
              <a:buNone/>
            </a:pPr>
            <a:r>
              <a:rPr lang="en-US" sz="3200" dirty="0" smtClean="0">
                <a:solidFill>
                  <a:schemeClr val="bg1">
                    <a:lumMod val="75000"/>
                  </a:schemeClr>
                </a:solidFill>
                <a:latin typeface="+mj-lt"/>
              </a:rPr>
              <a:t>1. </a:t>
            </a:r>
            <a:r>
              <a:rPr lang="en-US" sz="3200" dirty="0" smtClean="0">
                <a:solidFill>
                  <a:schemeClr val="bg1">
                    <a:lumMod val="95000"/>
                  </a:schemeClr>
                </a:solidFill>
                <a:latin typeface="+mj-lt"/>
              </a:rPr>
              <a:t>Pre-literate     </a:t>
            </a:r>
            <a:r>
              <a:rPr lang="en-US" sz="3200" dirty="0" smtClean="0">
                <a:solidFill>
                  <a:srgbClr val="FFFF00"/>
                </a:solidFill>
                <a:latin typeface="+mj-lt"/>
              </a:rPr>
              <a:t> =&gt;</a:t>
            </a:r>
            <a:r>
              <a:rPr lang="en-US" sz="3200" dirty="0" smtClean="0">
                <a:solidFill>
                  <a:schemeClr val="bg1">
                    <a:lumMod val="95000"/>
                  </a:schemeClr>
                </a:solidFill>
                <a:latin typeface="+mj-lt"/>
              </a:rPr>
              <a:t>     </a:t>
            </a:r>
            <a:r>
              <a:rPr lang="en-US" sz="3200" dirty="0" smtClean="0">
                <a:solidFill>
                  <a:schemeClr val="bg1">
                    <a:lumMod val="75000"/>
                  </a:schemeClr>
                </a:solidFill>
                <a:latin typeface="+mj-lt"/>
              </a:rPr>
              <a:t> </a:t>
            </a:r>
            <a:r>
              <a:rPr lang="en-US" sz="3200" dirty="0" smtClean="0">
                <a:solidFill>
                  <a:srgbClr val="BFBFBF"/>
                </a:solidFill>
                <a:latin typeface="+mj-lt"/>
              </a:rPr>
              <a:t>Justice as Revenge  </a:t>
            </a:r>
          </a:p>
          <a:p>
            <a:pPr marL="0" indent="0">
              <a:buNone/>
            </a:pPr>
            <a:r>
              <a:rPr lang="en-US" sz="3200" dirty="0" smtClean="0">
                <a:solidFill>
                  <a:schemeClr val="tx1">
                    <a:lumMod val="50000"/>
                    <a:lumOff val="50000"/>
                  </a:schemeClr>
                </a:solidFill>
                <a:latin typeface="+mj-lt"/>
              </a:rPr>
              <a:t>              </a:t>
            </a:r>
          </a:p>
          <a:p>
            <a:pPr marL="0" indent="0">
              <a:buNone/>
            </a:pPr>
            <a:r>
              <a:rPr lang="en-US" sz="3200" dirty="0" smtClean="0">
                <a:solidFill>
                  <a:schemeClr val="bg2">
                    <a:lumMod val="50000"/>
                  </a:schemeClr>
                </a:solidFill>
                <a:latin typeface="+mj-lt"/>
              </a:rPr>
              <a:t>2. </a:t>
            </a:r>
            <a:r>
              <a:rPr lang="en-US" sz="3200" dirty="0">
                <a:solidFill>
                  <a:schemeClr val="bg2">
                    <a:lumMod val="90000"/>
                  </a:schemeClr>
                </a:solidFill>
                <a:latin typeface="+mj-lt"/>
              </a:rPr>
              <a:t>Writing </a:t>
            </a:r>
            <a:r>
              <a:rPr lang="en-US" sz="3200" dirty="0" smtClean="0">
                <a:solidFill>
                  <a:schemeClr val="bg2">
                    <a:lumMod val="90000"/>
                  </a:schemeClr>
                </a:solidFill>
                <a:latin typeface="+mj-lt"/>
              </a:rPr>
              <a:t>Instruments </a:t>
            </a:r>
            <a:r>
              <a:rPr lang="en-US" sz="3200" dirty="0" smtClean="0">
                <a:solidFill>
                  <a:srgbClr val="FFFFFF"/>
                </a:solidFill>
                <a:latin typeface="+mj-lt"/>
              </a:rPr>
              <a:t> </a:t>
            </a:r>
            <a:r>
              <a:rPr lang="en-US" sz="3200" dirty="0" smtClean="0">
                <a:solidFill>
                  <a:srgbClr val="FFFF00"/>
                </a:solidFill>
                <a:latin typeface="+mj-lt"/>
              </a:rPr>
              <a:t>=&gt;</a:t>
            </a:r>
            <a:r>
              <a:rPr lang="en-US" sz="3200" dirty="0" smtClean="0">
                <a:solidFill>
                  <a:srgbClr val="FFFFFF"/>
                </a:solidFill>
                <a:latin typeface="+mj-lt"/>
              </a:rPr>
              <a:t> </a:t>
            </a:r>
            <a:r>
              <a:rPr lang="en-US" sz="3200" dirty="0" smtClean="0">
                <a:solidFill>
                  <a:schemeClr val="bg1">
                    <a:lumMod val="75000"/>
                  </a:schemeClr>
                </a:solidFill>
                <a:latin typeface="+mj-lt"/>
              </a:rPr>
              <a:t> </a:t>
            </a:r>
            <a:r>
              <a:rPr lang="en-US" sz="3200" dirty="0" smtClean="0">
                <a:solidFill>
                  <a:schemeClr val="bg2">
                    <a:lumMod val="50000"/>
                  </a:schemeClr>
                </a:solidFill>
                <a:latin typeface="+mj-lt"/>
              </a:rPr>
              <a:t>Justice as Retribution</a:t>
            </a:r>
            <a:r>
              <a:rPr lang="en-US" sz="3200" dirty="0" smtClean="0">
                <a:solidFill>
                  <a:schemeClr val="bg1">
                    <a:lumMod val="75000"/>
                  </a:schemeClr>
                </a:solidFill>
                <a:latin typeface="+mj-lt"/>
              </a:rPr>
              <a:t> </a:t>
            </a:r>
            <a:r>
              <a:rPr lang="en-US" sz="3200" dirty="0" smtClean="0">
                <a:solidFill>
                  <a:schemeClr val="tx1">
                    <a:lumMod val="65000"/>
                    <a:lumOff val="35000"/>
                  </a:schemeClr>
                </a:solidFill>
                <a:latin typeface="+mj-lt"/>
              </a:rPr>
              <a:t>  </a:t>
            </a:r>
          </a:p>
          <a:p>
            <a:pPr marL="0" indent="0">
              <a:buNone/>
            </a:pPr>
            <a:endParaRPr lang="en-US" sz="3200" dirty="0" smtClean="0">
              <a:solidFill>
                <a:srgbClr val="FFFFFF"/>
              </a:solidFill>
              <a:latin typeface="+mj-lt"/>
            </a:endParaRPr>
          </a:p>
          <a:p>
            <a:pPr marL="0" indent="0">
              <a:buNone/>
            </a:pPr>
            <a:r>
              <a:rPr lang="en-US" sz="3200" dirty="0">
                <a:solidFill>
                  <a:srgbClr val="558ED5"/>
                </a:solidFill>
                <a:latin typeface="+mj-lt"/>
              </a:rPr>
              <a:t>3</a:t>
            </a:r>
            <a:r>
              <a:rPr lang="en-US" sz="3200" dirty="0" smtClean="0">
                <a:solidFill>
                  <a:srgbClr val="558ED5"/>
                </a:solidFill>
                <a:latin typeface="+mj-lt"/>
              </a:rPr>
              <a:t>. </a:t>
            </a:r>
            <a:r>
              <a:rPr lang="en-US" sz="3200" dirty="0">
                <a:solidFill>
                  <a:schemeClr val="tx2">
                    <a:lumMod val="20000"/>
                    <a:lumOff val="80000"/>
                  </a:schemeClr>
                </a:solidFill>
                <a:latin typeface="+mj-lt"/>
              </a:rPr>
              <a:t>Printing Press </a:t>
            </a:r>
            <a:r>
              <a:rPr lang="en-US" sz="3200" dirty="0" smtClean="0">
                <a:solidFill>
                  <a:schemeClr val="tx2">
                    <a:lumMod val="20000"/>
                    <a:lumOff val="80000"/>
                  </a:schemeClr>
                </a:solidFill>
                <a:latin typeface="+mj-lt"/>
              </a:rPr>
              <a:t>  </a:t>
            </a:r>
            <a:r>
              <a:rPr lang="en-US" sz="3200" dirty="0" smtClean="0">
                <a:solidFill>
                  <a:schemeClr val="bg2">
                    <a:lumMod val="90000"/>
                  </a:schemeClr>
                </a:solidFill>
                <a:latin typeface="+mj-lt"/>
              </a:rPr>
              <a:t> </a:t>
            </a:r>
            <a:r>
              <a:rPr lang="en-US" sz="3200" dirty="0" smtClean="0">
                <a:solidFill>
                  <a:srgbClr val="FFFF00"/>
                </a:solidFill>
                <a:latin typeface="+mj-lt"/>
              </a:rPr>
              <a:t>=&gt; </a:t>
            </a:r>
            <a:r>
              <a:rPr lang="en-US" sz="3200" b="1" dirty="0" smtClean="0">
                <a:solidFill>
                  <a:srgbClr val="FFFF00"/>
                </a:solidFill>
                <a:latin typeface="+mj-lt"/>
              </a:rPr>
              <a:t>  </a:t>
            </a:r>
            <a:r>
              <a:rPr lang="en-US" sz="3200" dirty="0" smtClean="0">
                <a:solidFill>
                  <a:srgbClr val="558ED5"/>
                </a:solidFill>
                <a:latin typeface="+mj-lt"/>
              </a:rPr>
              <a:t>Jus</a:t>
            </a:r>
            <a:r>
              <a:rPr lang="en-US" sz="3200" dirty="0" smtClean="0">
                <a:solidFill>
                  <a:schemeClr val="tx2">
                    <a:lumMod val="60000"/>
                    <a:lumOff val="40000"/>
                  </a:schemeClr>
                </a:solidFill>
                <a:latin typeface="+mj-lt"/>
              </a:rPr>
              <a:t>tice as (Privileged) Rights</a:t>
            </a:r>
            <a:r>
              <a:rPr lang="en-US" sz="3200" dirty="0" smtClean="0">
                <a:solidFill>
                  <a:schemeClr val="bg2">
                    <a:lumMod val="50000"/>
                  </a:schemeClr>
                </a:solidFill>
                <a:latin typeface="+mj-lt"/>
              </a:rPr>
              <a:t> </a:t>
            </a:r>
          </a:p>
          <a:p>
            <a:pPr marL="0" indent="0">
              <a:buNone/>
            </a:pPr>
            <a:endParaRPr lang="en-US" sz="3200" dirty="0" smtClean="0">
              <a:solidFill>
                <a:schemeClr val="tx1">
                  <a:lumMod val="50000"/>
                  <a:lumOff val="50000"/>
                </a:schemeClr>
              </a:solidFill>
              <a:latin typeface="+mj-lt"/>
            </a:endParaRPr>
          </a:p>
          <a:p>
            <a:pPr marL="0" indent="0">
              <a:buNone/>
            </a:pPr>
            <a:r>
              <a:rPr lang="en-US" sz="3200" dirty="0">
                <a:solidFill>
                  <a:srgbClr val="D99694"/>
                </a:solidFill>
                <a:latin typeface="+mj-lt"/>
              </a:rPr>
              <a:t>4</a:t>
            </a:r>
            <a:r>
              <a:rPr lang="en-US" sz="3200" dirty="0" smtClean="0">
                <a:solidFill>
                  <a:srgbClr val="D99694"/>
                </a:solidFill>
                <a:latin typeface="+mj-lt"/>
              </a:rPr>
              <a:t>. </a:t>
            </a:r>
            <a:r>
              <a:rPr lang="en-US" sz="3200" dirty="0" smtClean="0">
                <a:solidFill>
                  <a:schemeClr val="accent2">
                    <a:lumMod val="20000"/>
                    <a:lumOff val="80000"/>
                  </a:schemeClr>
                </a:solidFill>
                <a:latin typeface="+mj-lt"/>
              </a:rPr>
              <a:t>Mass Media </a:t>
            </a:r>
            <a:r>
              <a:rPr lang="en-US" sz="3200" b="1" dirty="0" smtClean="0">
                <a:solidFill>
                  <a:schemeClr val="accent2">
                    <a:lumMod val="20000"/>
                    <a:lumOff val="80000"/>
                  </a:schemeClr>
                </a:solidFill>
                <a:latin typeface="+mj-lt"/>
              </a:rPr>
              <a:t>    </a:t>
            </a:r>
            <a:r>
              <a:rPr lang="en-US" sz="3200" dirty="0" smtClean="0">
                <a:solidFill>
                  <a:srgbClr val="FFFF00"/>
                </a:solidFill>
                <a:latin typeface="+mj-lt"/>
              </a:rPr>
              <a:t>=&gt; </a:t>
            </a:r>
            <a:r>
              <a:rPr lang="en-US" sz="3200" dirty="0" smtClean="0">
                <a:solidFill>
                  <a:schemeClr val="accent2">
                    <a:lumMod val="20000"/>
                    <a:lumOff val="80000"/>
                  </a:schemeClr>
                </a:solidFill>
                <a:latin typeface="+mj-lt"/>
              </a:rPr>
              <a:t>    </a:t>
            </a:r>
            <a:r>
              <a:rPr lang="en-US" sz="3200" dirty="0" smtClean="0">
                <a:solidFill>
                  <a:schemeClr val="accent2">
                    <a:lumMod val="60000"/>
                    <a:lumOff val="40000"/>
                  </a:schemeClr>
                </a:solidFill>
                <a:latin typeface="+mj-lt"/>
              </a:rPr>
              <a:t>Justice as (Equal) Rights</a:t>
            </a:r>
          </a:p>
          <a:p>
            <a:pPr marL="0" indent="0">
              <a:buNone/>
            </a:pPr>
            <a:endParaRPr lang="en-US" sz="3200" dirty="0" smtClean="0">
              <a:solidFill>
                <a:srgbClr val="FFFFFF"/>
              </a:solidFill>
              <a:latin typeface="+mj-lt"/>
            </a:endParaRPr>
          </a:p>
          <a:p>
            <a:pPr marL="0" indent="0">
              <a:buNone/>
            </a:pPr>
            <a:r>
              <a:rPr lang="en-US" sz="3200" dirty="0">
                <a:solidFill>
                  <a:schemeClr val="accent3">
                    <a:lumMod val="60000"/>
                    <a:lumOff val="40000"/>
                  </a:schemeClr>
                </a:solidFill>
                <a:latin typeface="+mj-lt"/>
              </a:rPr>
              <a:t>5</a:t>
            </a:r>
            <a:r>
              <a:rPr lang="en-US" sz="3200" dirty="0" smtClean="0">
                <a:solidFill>
                  <a:schemeClr val="accent3">
                    <a:lumMod val="60000"/>
                    <a:lumOff val="40000"/>
                  </a:schemeClr>
                </a:solidFill>
                <a:latin typeface="+mj-lt"/>
              </a:rPr>
              <a:t>. </a:t>
            </a:r>
            <a:r>
              <a:rPr lang="en-US" sz="3200" dirty="0" smtClean="0">
                <a:solidFill>
                  <a:schemeClr val="accent3">
                    <a:lumMod val="20000"/>
                    <a:lumOff val="80000"/>
                  </a:schemeClr>
                </a:solidFill>
                <a:latin typeface="+mj-lt"/>
              </a:rPr>
              <a:t>Digital  </a:t>
            </a:r>
            <a:r>
              <a:rPr lang="en-US" sz="3200" dirty="0" smtClean="0">
                <a:solidFill>
                  <a:schemeClr val="accent2">
                    <a:lumMod val="20000"/>
                    <a:lumOff val="80000"/>
                  </a:schemeClr>
                </a:solidFill>
                <a:latin typeface="+mj-lt"/>
              </a:rPr>
              <a:t>        </a:t>
            </a:r>
            <a:r>
              <a:rPr lang="en-US" sz="3200" dirty="0" smtClean="0">
                <a:solidFill>
                  <a:srgbClr val="FFFF00"/>
                </a:solidFill>
                <a:latin typeface="+mj-lt"/>
              </a:rPr>
              <a:t>=&gt;         </a:t>
            </a:r>
            <a:r>
              <a:rPr lang="en-US" sz="3200" dirty="0" smtClean="0">
                <a:solidFill>
                  <a:srgbClr val="C3D69B"/>
                </a:solidFill>
                <a:latin typeface="+mj-lt"/>
              </a:rPr>
              <a:t>Justice as Dispute Resolution</a:t>
            </a:r>
          </a:p>
          <a:p>
            <a:pPr marL="0" indent="0">
              <a:buNone/>
            </a:pPr>
            <a:r>
              <a:rPr lang="en-US" sz="3200" dirty="0" smtClean="0">
                <a:solidFill>
                  <a:srgbClr val="FFFFFF"/>
                </a:solidFill>
                <a:latin typeface="+mj-lt"/>
              </a:rPr>
              <a:t>                    </a:t>
            </a:r>
            <a:r>
              <a:rPr lang="en-US" sz="3200" dirty="0" smtClean="0">
                <a:solidFill>
                  <a:srgbClr val="FF0000"/>
                </a:solidFill>
                <a:latin typeface="+mj-lt"/>
              </a:rPr>
              <a:t>------------------------</a:t>
            </a:r>
          </a:p>
          <a:p>
            <a:pPr marL="0" indent="0">
              <a:buNone/>
            </a:pPr>
            <a:r>
              <a:rPr lang="en-US" sz="3200" dirty="0">
                <a:solidFill>
                  <a:srgbClr val="FF6600"/>
                </a:solidFill>
                <a:latin typeface="+mj-lt"/>
              </a:rPr>
              <a:t>6</a:t>
            </a:r>
            <a:r>
              <a:rPr lang="en-US" sz="3200" dirty="0" smtClean="0">
                <a:solidFill>
                  <a:srgbClr val="FF6600"/>
                </a:solidFill>
                <a:latin typeface="+mj-lt"/>
              </a:rPr>
              <a:t>. Data Cloud ?   </a:t>
            </a:r>
            <a:r>
              <a:rPr lang="en-US" sz="3200" dirty="0" smtClean="0">
                <a:solidFill>
                  <a:srgbClr val="FFFF00"/>
                </a:solidFill>
                <a:latin typeface="+mj-lt"/>
              </a:rPr>
              <a:t> =&gt;     </a:t>
            </a:r>
            <a:r>
              <a:rPr lang="en-US" sz="3200" dirty="0" smtClean="0">
                <a:solidFill>
                  <a:srgbClr val="FF6600"/>
                </a:solidFill>
                <a:latin typeface="+mj-lt"/>
              </a:rPr>
              <a:t>Individuation?</a:t>
            </a:r>
            <a:endParaRPr lang="en-US" sz="3200" dirty="0">
              <a:solidFill>
                <a:srgbClr val="FF6600"/>
              </a:solidFill>
              <a:latin typeface="+mj-lt"/>
            </a:endParaRPr>
          </a:p>
        </p:txBody>
      </p:sp>
      <p:sp>
        <p:nvSpPr>
          <p:cNvPr id="5" name="Content Placeholder 4"/>
          <p:cNvSpPr>
            <a:spLocks noGrp="1"/>
          </p:cNvSpPr>
          <p:nvPr>
            <p:ph sz="half" idx="2"/>
          </p:nvPr>
        </p:nvSpPr>
        <p:spPr>
          <a:xfrm>
            <a:off x="11525373" y="1007524"/>
            <a:ext cx="1418853" cy="1172628"/>
          </a:xfrm>
        </p:spPr>
        <p:txBody>
          <a:bodyPr>
            <a:normAutofit fontScale="92500" lnSpcReduction="10000"/>
          </a:bodyPr>
          <a:lstStyle/>
          <a:p>
            <a:pPr marL="0" indent="0">
              <a:buNone/>
            </a:pPr>
            <a:endParaRPr lang="en-US" sz="3200" dirty="0">
              <a:solidFill>
                <a:srgbClr val="008000"/>
              </a:solidFill>
            </a:endParaRPr>
          </a:p>
          <a:p>
            <a:pPr marL="0" indent="0">
              <a:buNone/>
            </a:pPr>
            <a:endParaRPr lang="en-US" dirty="0"/>
          </a:p>
        </p:txBody>
      </p:sp>
    </p:spTree>
    <p:extLst>
      <p:ext uri="{BB962C8B-B14F-4D97-AF65-F5344CB8AC3E}">
        <p14:creationId xmlns:p14="http://schemas.microsoft.com/office/powerpoint/2010/main" val="116443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
            <a:ext cx="8686800" cy="5930918"/>
          </a:xfrm>
        </p:spPr>
        <p:txBody>
          <a:bodyPr>
            <a:normAutofit/>
          </a:bodyPr>
          <a:lstStyle/>
          <a:p>
            <a:pPr marL="0" indent="0">
              <a:buNone/>
            </a:pPr>
            <a:r>
              <a:rPr lang="en-US" sz="4000" b="1" dirty="0" smtClean="0">
                <a:solidFill>
                  <a:srgbClr val="FFFFFF"/>
                </a:solidFill>
                <a:latin typeface="+mn-lt"/>
              </a:rPr>
              <a:t>In today’s Digital Wars the Law is often seen as disconnected, incapable or too slow to do Justice…</a:t>
            </a:r>
          </a:p>
          <a:p>
            <a:pPr marL="0" indent="0">
              <a:buNone/>
            </a:pPr>
            <a:endParaRPr lang="en-US" sz="2000" i="1" dirty="0" smtClean="0"/>
          </a:p>
          <a:p>
            <a:pPr marL="0" indent="0">
              <a:buNone/>
            </a:pPr>
            <a:r>
              <a:rPr lang="en-US" sz="2000" i="1" dirty="0" smtClean="0">
                <a:solidFill>
                  <a:schemeClr val="bg1">
                    <a:lumMod val="75000"/>
                  </a:schemeClr>
                </a:solidFill>
              </a:rPr>
              <a:t>“</a:t>
            </a:r>
            <a:r>
              <a:rPr lang="en-US" sz="2000" i="1" dirty="0">
                <a:solidFill>
                  <a:schemeClr val="bg1">
                    <a:lumMod val="75000"/>
                  </a:schemeClr>
                </a:solidFill>
              </a:rPr>
              <a:t>I may be one of very few people in this room who actually makes his living personally by creating what these gentlemen are pleased to call “intellectual property.” I don’t regard my expression as a form of property. Property is something that can be taken from me. If I don’t have it, somebody else does. </a:t>
            </a:r>
            <a:br>
              <a:rPr lang="en-US" sz="2000" i="1" dirty="0">
                <a:solidFill>
                  <a:schemeClr val="bg1">
                    <a:lumMod val="75000"/>
                  </a:schemeClr>
                </a:solidFill>
              </a:rPr>
            </a:br>
            <a:endParaRPr lang="en-US" sz="2000" i="1" dirty="0" smtClean="0">
              <a:solidFill>
                <a:schemeClr val="bg1">
                  <a:lumMod val="75000"/>
                </a:schemeClr>
              </a:solidFill>
            </a:endParaRPr>
          </a:p>
          <a:p>
            <a:pPr marL="0" indent="0">
              <a:buNone/>
            </a:pPr>
            <a:r>
              <a:rPr lang="en-US" sz="2000" i="1" dirty="0" smtClean="0">
                <a:solidFill>
                  <a:schemeClr val="bg1">
                    <a:lumMod val="75000"/>
                  </a:schemeClr>
                </a:solidFill>
              </a:rPr>
              <a:t>Expression </a:t>
            </a:r>
            <a:r>
              <a:rPr lang="en-US" sz="2000" i="1" dirty="0">
                <a:solidFill>
                  <a:schemeClr val="bg1">
                    <a:lumMod val="75000"/>
                  </a:schemeClr>
                </a:solidFill>
              </a:rPr>
              <a:t>is not like that. </a:t>
            </a:r>
            <a:r>
              <a:rPr lang="en-US" sz="2000" i="1" dirty="0">
                <a:solidFill>
                  <a:srgbClr val="FFFF00"/>
                </a:solidFill>
              </a:rPr>
              <a:t>The notion that expression is like that is entirely a consequence of taking a system of expression and transporting it around, which was necessary before there was the internet</a:t>
            </a:r>
            <a:r>
              <a:rPr lang="en-US" sz="2000" i="1" dirty="0">
                <a:solidFill>
                  <a:schemeClr val="bg1">
                    <a:lumMod val="75000"/>
                  </a:schemeClr>
                </a:solidFill>
              </a:rPr>
              <a:t>, which has the capacity to do this infinitely at almost no cost.</a:t>
            </a:r>
            <a:r>
              <a:rPr lang="en-US" sz="2000" i="1" dirty="0" smtClean="0">
                <a:solidFill>
                  <a:schemeClr val="bg1">
                    <a:lumMod val="75000"/>
                  </a:schemeClr>
                </a:solidFill>
              </a:rPr>
              <a:t>”</a:t>
            </a:r>
          </a:p>
          <a:p>
            <a:pPr marL="0" indent="0">
              <a:buNone/>
            </a:pPr>
            <a:endParaRPr lang="en-US" sz="2000" i="1" dirty="0">
              <a:solidFill>
                <a:schemeClr val="bg1">
                  <a:lumMod val="75000"/>
                </a:schemeClr>
              </a:solidFill>
            </a:endParaRPr>
          </a:p>
          <a:p>
            <a:pPr marL="0" indent="0">
              <a:buNone/>
            </a:pPr>
            <a:r>
              <a:rPr lang="en-US" sz="2000" dirty="0">
                <a:solidFill>
                  <a:schemeClr val="bg1">
                    <a:lumMod val="75000"/>
                  </a:schemeClr>
                </a:solidFill>
              </a:rPr>
              <a:t>John Perry </a:t>
            </a:r>
            <a:r>
              <a:rPr lang="en-US" sz="2000" dirty="0" smtClean="0">
                <a:solidFill>
                  <a:schemeClr val="bg1">
                    <a:lumMod val="75000"/>
                  </a:schemeClr>
                </a:solidFill>
              </a:rPr>
              <a:t>Barlow, May 2011</a:t>
            </a:r>
            <a:endParaRPr lang="en-US" sz="2000" dirty="0">
              <a:solidFill>
                <a:schemeClr val="bg1">
                  <a:lumMod val="75000"/>
                </a:schemeClr>
              </a:solidFill>
            </a:endParaRPr>
          </a:p>
          <a:p>
            <a:pPr marL="0" indent="0">
              <a:buNone/>
            </a:pPr>
            <a:endParaRPr lang="en-US" sz="2000" b="1" dirty="0">
              <a:solidFill>
                <a:srgbClr val="FFFFFF"/>
              </a:solidFill>
              <a:latin typeface="+mn-lt"/>
            </a:endParaRPr>
          </a:p>
        </p:txBody>
      </p:sp>
    </p:spTree>
    <p:extLst>
      <p:ext uri="{BB962C8B-B14F-4D97-AF65-F5344CB8AC3E}">
        <p14:creationId xmlns:p14="http://schemas.microsoft.com/office/powerpoint/2010/main" val="219637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5751"/>
            <a:ext cx="8686799" cy="903302"/>
          </a:xfrm>
        </p:spPr>
        <p:txBody>
          <a:bodyPr>
            <a:noAutofit/>
          </a:bodyPr>
          <a:lstStyle/>
          <a:p>
            <a:r>
              <a:rPr lang="en-US" sz="6000" b="1" dirty="0" smtClean="0">
                <a:solidFill>
                  <a:srgbClr val="FFFF00"/>
                </a:solidFill>
                <a:latin typeface="Times New Roman"/>
                <a:cs typeface="Times New Roman"/>
              </a:rPr>
              <a:t> Consider the possibility..</a:t>
            </a:r>
            <a:endParaRPr lang="en-US" sz="60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1" y="1029369"/>
            <a:ext cx="9144000" cy="5093368"/>
          </a:xfrm>
        </p:spPr>
        <p:txBody>
          <a:bodyPr>
            <a:normAutofit fontScale="92500" lnSpcReduction="20000"/>
          </a:bodyPr>
          <a:lstStyle/>
          <a:p>
            <a:pPr marL="0" indent="0">
              <a:buNone/>
            </a:pPr>
            <a:r>
              <a:rPr lang="en-US" sz="4800" b="1" dirty="0" smtClean="0">
                <a:solidFill>
                  <a:schemeClr val="bg1"/>
                </a:solidFill>
                <a:latin typeface="+mn-lt"/>
              </a:rPr>
              <a:t> </a:t>
            </a:r>
            <a:r>
              <a:rPr lang="en-US" sz="4300" dirty="0" smtClean="0">
                <a:solidFill>
                  <a:schemeClr val="bg1"/>
                </a:solidFill>
                <a:latin typeface="+mn-lt"/>
              </a:rPr>
              <a:t>That Law (&amp; Justice) cannot  </a:t>
            </a:r>
          </a:p>
          <a:p>
            <a:pPr marL="0" indent="0">
              <a:buNone/>
            </a:pPr>
            <a:r>
              <a:rPr lang="en-US" sz="4300" dirty="0" smtClean="0">
                <a:solidFill>
                  <a:schemeClr val="bg1"/>
                </a:solidFill>
                <a:latin typeface="+mn-lt"/>
              </a:rPr>
              <a:t> adequately resolve  </a:t>
            </a:r>
          </a:p>
          <a:p>
            <a:pPr marL="0" indent="0">
              <a:buNone/>
            </a:pPr>
            <a:r>
              <a:rPr lang="en-US" sz="4300" dirty="0" smtClean="0">
                <a:solidFill>
                  <a:schemeClr val="bg1"/>
                </a:solidFill>
                <a:latin typeface="+mn-lt"/>
              </a:rPr>
              <a:t> Communications based issues </a:t>
            </a:r>
          </a:p>
          <a:p>
            <a:pPr marL="0" indent="0">
              <a:buNone/>
            </a:pPr>
            <a:r>
              <a:rPr lang="en-US" sz="4300" dirty="0" smtClean="0">
                <a:solidFill>
                  <a:schemeClr val="bg1"/>
                </a:solidFill>
                <a:latin typeface="+mn-lt"/>
              </a:rPr>
              <a:t> precisely because…</a:t>
            </a:r>
          </a:p>
          <a:p>
            <a:pPr marL="0" indent="0">
              <a:buNone/>
            </a:pPr>
            <a:r>
              <a:rPr lang="en-US" sz="4300" dirty="0" smtClean="0">
                <a:solidFill>
                  <a:schemeClr val="bg1"/>
                </a:solidFill>
                <a:latin typeface="+mn-lt"/>
              </a:rPr>
              <a:t> Communications memes  </a:t>
            </a:r>
          </a:p>
          <a:p>
            <a:pPr marL="0" indent="0">
              <a:buNone/>
            </a:pPr>
            <a:r>
              <a:rPr lang="en-US" sz="4300" dirty="0" smtClean="0">
                <a:solidFill>
                  <a:schemeClr val="bg1"/>
                </a:solidFill>
                <a:latin typeface="+mn-lt"/>
              </a:rPr>
              <a:t> proactively define the future  </a:t>
            </a:r>
          </a:p>
          <a:p>
            <a:pPr marL="0" indent="0">
              <a:buNone/>
            </a:pPr>
            <a:r>
              <a:rPr lang="en-US" sz="4300" dirty="0" smtClean="0">
                <a:solidFill>
                  <a:schemeClr val="bg1"/>
                </a:solidFill>
                <a:latin typeface="+mn-lt"/>
              </a:rPr>
              <a:t> meanings of Justice &amp; the forms  </a:t>
            </a:r>
          </a:p>
          <a:p>
            <a:pPr marL="0" indent="0">
              <a:buNone/>
            </a:pPr>
            <a:r>
              <a:rPr lang="en-US" sz="4300" dirty="0" smtClean="0">
                <a:solidFill>
                  <a:schemeClr val="bg1"/>
                </a:solidFill>
                <a:latin typeface="+mn-lt"/>
              </a:rPr>
              <a:t> Law will take.</a:t>
            </a:r>
          </a:p>
          <a:p>
            <a:pPr marL="0" indent="0">
              <a:buNone/>
            </a:pPr>
            <a:endParaRPr lang="en-US" sz="3000" dirty="0" smtClean="0">
              <a:solidFill>
                <a:schemeClr val="bg1">
                  <a:lumMod val="75000"/>
                </a:schemeClr>
              </a:solidFill>
              <a:latin typeface="+mn-lt"/>
            </a:endParaRPr>
          </a:p>
          <a:p>
            <a:pPr marL="0" indent="0">
              <a:buNone/>
            </a:pPr>
            <a:r>
              <a:rPr lang="en-US" sz="3000" dirty="0" smtClean="0">
                <a:solidFill>
                  <a:schemeClr val="bg1">
                    <a:lumMod val="75000"/>
                  </a:schemeClr>
                </a:solidFill>
                <a:latin typeface="+mn-lt"/>
              </a:rPr>
              <a:t>(</a:t>
            </a:r>
            <a:r>
              <a:rPr lang="en-US" sz="3000" dirty="0">
                <a:solidFill>
                  <a:schemeClr val="bg1">
                    <a:lumMod val="75000"/>
                  </a:schemeClr>
                </a:solidFill>
                <a:latin typeface="+mn-lt"/>
              </a:rPr>
              <a:t>breathing hard…sweat falling off brow…this can’t </a:t>
            </a:r>
            <a:endParaRPr lang="en-US" sz="3000" dirty="0" smtClean="0">
              <a:solidFill>
                <a:schemeClr val="bg1">
                  <a:lumMod val="75000"/>
                </a:schemeClr>
              </a:solidFill>
              <a:latin typeface="+mn-lt"/>
            </a:endParaRPr>
          </a:p>
          <a:p>
            <a:pPr marL="0" indent="0">
              <a:buNone/>
            </a:pPr>
            <a:r>
              <a:rPr lang="en-US" sz="3000" dirty="0" smtClean="0">
                <a:solidFill>
                  <a:schemeClr val="bg1">
                    <a:lumMod val="75000"/>
                  </a:schemeClr>
                </a:solidFill>
                <a:latin typeface="+mn-lt"/>
              </a:rPr>
              <a:t> be </a:t>
            </a:r>
            <a:r>
              <a:rPr lang="en-US" sz="3000" dirty="0">
                <a:solidFill>
                  <a:schemeClr val="bg1">
                    <a:lumMod val="75000"/>
                  </a:schemeClr>
                </a:solidFill>
                <a:latin typeface="+mn-lt"/>
              </a:rPr>
              <a:t>right…can </a:t>
            </a:r>
            <a:r>
              <a:rPr lang="en-US" sz="3000" dirty="0" smtClean="0">
                <a:solidFill>
                  <a:schemeClr val="bg1">
                    <a:lumMod val="75000"/>
                  </a:schemeClr>
                </a:solidFill>
                <a:latin typeface="+mn-lt"/>
              </a:rPr>
              <a:t>it</a:t>
            </a:r>
            <a:r>
              <a:rPr lang="en-US" sz="3000" dirty="0">
                <a:solidFill>
                  <a:schemeClr val="bg1">
                    <a:lumMod val="75000"/>
                  </a:schemeClr>
                </a:solidFill>
                <a:latin typeface="+mn-lt"/>
              </a:rPr>
              <a:t>?)</a:t>
            </a:r>
          </a:p>
          <a:p>
            <a:pPr marL="0" indent="0">
              <a:buNone/>
            </a:pPr>
            <a:endParaRPr lang="en-US" dirty="0" smtClean="0">
              <a:latin typeface="+mn-lt"/>
            </a:endParaRPr>
          </a:p>
          <a:p>
            <a:pPr marL="0" indent="0">
              <a:buNone/>
            </a:pPr>
            <a:endParaRPr lang="en-US" dirty="0"/>
          </a:p>
        </p:txBody>
      </p:sp>
    </p:spTree>
    <p:extLst>
      <p:ext uri="{BB962C8B-B14F-4D97-AF65-F5344CB8AC3E}">
        <p14:creationId xmlns:p14="http://schemas.microsoft.com/office/powerpoint/2010/main" val="37293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FFFF00"/>
                </a:solidFill>
                <a:latin typeface="Times New Roman"/>
                <a:cs typeface="Times New Roman"/>
              </a:rPr>
              <a:t>More Bravely</a:t>
            </a:r>
            <a:endParaRPr lang="en-US" sz="6000" b="1" dirty="0">
              <a:solidFill>
                <a:srgbClr val="FFFF00"/>
              </a:solidFill>
              <a:latin typeface="Times New Roman"/>
              <a:cs typeface="Times New Roman"/>
            </a:endParaRPr>
          </a:p>
        </p:txBody>
      </p:sp>
      <p:sp>
        <p:nvSpPr>
          <p:cNvPr id="3" name="Content Placeholder 2"/>
          <p:cNvSpPr>
            <a:spLocks noGrp="1"/>
          </p:cNvSpPr>
          <p:nvPr>
            <p:ph sz="quarter" idx="10"/>
          </p:nvPr>
        </p:nvSpPr>
        <p:spPr/>
        <p:txBody>
          <a:bodyPr>
            <a:normAutofit/>
          </a:bodyPr>
          <a:lstStyle/>
          <a:p>
            <a:pPr marL="0" indent="0">
              <a:buNone/>
            </a:pPr>
            <a:r>
              <a:rPr lang="en-US" sz="3600" dirty="0" smtClean="0">
                <a:solidFill>
                  <a:srgbClr val="FFFFFF"/>
                </a:solidFill>
                <a:latin typeface="+mn-lt"/>
              </a:rPr>
              <a:t>Concepts of law &amp; justice do not shape communications technologies nearly as much as they are shaped by the memes and meanings arising from those technologies.</a:t>
            </a:r>
            <a:endParaRPr lang="en-US" sz="3600" dirty="0">
              <a:solidFill>
                <a:srgbClr val="FFFFFF"/>
              </a:solidFill>
              <a:latin typeface="+mn-lt"/>
            </a:endParaRPr>
          </a:p>
        </p:txBody>
      </p:sp>
    </p:spTree>
    <p:extLst>
      <p:ext uri="{BB962C8B-B14F-4D97-AF65-F5344CB8AC3E}">
        <p14:creationId xmlns:p14="http://schemas.microsoft.com/office/powerpoint/2010/main" val="193285085"/>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1920</TotalTime>
  <Words>3273</Words>
  <Application>Microsoft Macintosh PowerPoint</Application>
  <PresentationFormat>On-screen Show (4:3)</PresentationFormat>
  <Paragraphs>378</Paragraphs>
  <Slides>47</Slides>
  <Notes>4</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CDM_PPT_Template </vt:lpstr>
      <vt:lpstr>Office Theme</vt:lpstr>
      <vt:lpstr>From Wheelbarrows to Holodecks</vt:lpstr>
      <vt:lpstr>Follow Up 1</vt:lpstr>
      <vt:lpstr>Follow Up 2: EULA’s etc.</vt:lpstr>
      <vt:lpstr>Follow Up 3</vt:lpstr>
      <vt:lpstr>Follow Up 4</vt:lpstr>
      <vt:lpstr>        Technology /Justice (Parallels)?</vt:lpstr>
      <vt:lpstr>PowerPoint Presentation</vt:lpstr>
      <vt:lpstr> Consider the possibility..</vt:lpstr>
      <vt:lpstr>More Bravely</vt:lpstr>
      <vt:lpstr> Where we are…(in the course)</vt:lpstr>
      <vt:lpstr>PowerPoint Presentation</vt:lpstr>
      <vt:lpstr> George Santayana played video-games?</vt:lpstr>
      <vt:lpstr>The Magnavox “apparatus”…</vt:lpstr>
      <vt:lpstr>                  Chronology</vt:lpstr>
      <vt:lpstr>Court decided…</vt:lpstr>
      <vt:lpstr>       But…OOPS!</vt:lpstr>
      <vt:lpstr> Computer Game/TV Console Divide</vt:lpstr>
      <vt:lpstr>   Why is this a problem? </vt:lpstr>
      <vt:lpstr>   An example…what is W.O.W.?</vt:lpstr>
      <vt:lpstr>           Tech case Study:      The Living Room War.. </vt:lpstr>
      <vt:lpstr>                 The Salvos</vt:lpstr>
      <vt:lpstr> Ecosystem v. Inter-op: My Surprising Reality</vt:lpstr>
      <vt:lpstr> Test Case: Y-Sports?</vt:lpstr>
      <vt:lpstr>Sports &amp; Media`</vt:lpstr>
      <vt:lpstr> Sports Example Wish-list </vt:lpstr>
      <vt:lpstr>Advanced Issues List</vt:lpstr>
      <vt:lpstr>   Selected Legal Issues… </vt:lpstr>
      <vt:lpstr>  Screen Merge Issues Expanded</vt:lpstr>
      <vt:lpstr>THAT WAS THE EASY STUFF…</vt:lpstr>
      <vt:lpstr>  WHERE ARE WE NOW?   </vt:lpstr>
      <vt:lpstr> All Made More Complex By..</vt:lpstr>
      <vt:lpstr>ALL LEADING TO…</vt:lpstr>
      <vt:lpstr>Eve Online</vt:lpstr>
      <vt:lpstr>“Ingress” (Majestic2?)</vt:lpstr>
      <vt:lpstr> Add it up….</vt:lpstr>
      <vt:lpstr>The Wheelbarrow &amp; the Screens: </vt:lpstr>
      <vt:lpstr>What is beyond</vt:lpstr>
      <vt:lpstr> Truly Immersive Virtual Reality </vt:lpstr>
      <vt:lpstr>PowerPoint Presentation</vt:lpstr>
      <vt:lpstr>Issues &amp; Articles</vt:lpstr>
      <vt:lpstr>PowerPoint Presentation</vt:lpstr>
      <vt:lpstr>PowerPoint Presentation</vt:lpstr>
      <vt:lpstr>PowerPoint Presentation</vt:lpstr>
      <vt:lpstr>All the World is a Game</vt:lpstr>
      <vt:lpstr> Next Class: “Part C. Controlling” begins</vt:lpstr>
      <vt:lpstr>Almost forgot…</vt:lpstr>
      <vt:lpstr>    Our Academic Partners </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Wheelbarrows</dc:title>
  <dc:creator>Jon Festinger</dc:creator>
  <cp:lastModifiedBy>Jon Festinger</cp:lastModifiedBy>
  <cp:revision>203</cp:revision>
  <cp:lastPrinted>2013-10-30T06:50:56Z</cp:lastPrinted>
  <dcterms:created xsi:type="dcterms:W3CDTF">2013-02-11T20:00:39Z</dcterms:created>
  <dcterms:modified xsi:type="dcterms:W3CDTF">2013-11-03T07:27:35Z</dcterms:modified>
</cp:coreProperties>
</file>