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42"/>
  </p:notesMasterIdLst>
  <p:sldIdLst>
    <p:sldId id="313" r:id="rId3"/>
    <p:sldId id="314" r:id="rId4"/>
    <p:sldId id="315" r:id="rId5"/>
    <p:sldId id="316" r:id="rId6"/>
    <p:sldId id="317" r:id="rId7"/>
    <p:sldId id="292" r:id="rId8"/>
    <p:sldId id="318" r:id="rId9"/>
    <p:sldId id="259" r:id="rId10"/>
    <p:sldId id="319" r:id="rId11"/>
    <p:sldId id="260" r:id="rId12"/>
    <p:sldId id="293" r:id="rId13"/>
    <p:sldId id="295" r:id="rId14"/>
    <p:sldId id="320" r:id="rId15"/>
    <p:sldId id="297" r:id="rId16"/>
    <p:sldId id="307" r:id="rId17"/>
    <p:sldId id="308" r:id="rId18"/>
    <p:sldId id="309" r:id="rId19"/>
    <p:sldId id="294" r:id="rId20"/>
    <p:sldId id="296" r:id="rId21"/>
    <p:sldId id="304" r:id="rId22"/>
    <p:sldId id="273" r:id="rId23"/>
    <p:sldId id="274" r:id="rId24"/>
    <p:sldId id="305" r:id="rId25"/>
    <p:sldId id="275" r:id="rId26"/>
    <p:sldId id="306" r:id="rId27"/>
    <p:sldId id="276" r:id="rId28"/>
    <p:sldId id="298" r:id="rId29"/>
    <p:sldId id="280" r:id="rId30"/>
    <p:sldId id="281" r:id="rId31"/>
    <p:sldId id="327" r:id="rId32"/>
    <p:sldId id="328" r:id="rId33"/>
    <p:sldId id="324" r:id="rId34"/>
    <p:sldId id="282" r:id="rId35"/>
    <p:sldId id="322" r:id="rId36"/>
    <p:sldId id="285" r:id="rId37"/>
    <p:sldId id="326" r:id="rId38"/>
    <p:sldId id="310" r:id="rId39"/>
    <p:sldId id="321" r:id="rId40"/>
    <p:sldId id="311" r:id="rId41"/>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A22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9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E1D0F-2C83-084D-AFFD-C6E5FCA3EB36}" type="datetimeFigureOut">
              <a:rPr lang="en-US" smtClean="0"/>
              <a:t>11/16/2013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E87BC-372F-7945-A9D9-0CFF937A6DA6}" type="slidenum">
              <a:rPr lang="en-US" smtClean="0"/>
              <a:t>‹#›</a:t>
            </a:fld>
            <a:endParaRPr lang="en-US"/>
          </a:p>
        </p:txBody>
      </p:sp>
    </p:spTree>
    <p:extLst>
      <p:ext uri="{BB962C8B-B14F-4D97-AF65-F5344CB8AC3E}">
        <p14:creationId xmlns:p14="http://schemas.microsoft.com/office/powerpoint/2010/main" val="3522806669"/>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a:defRPr/>
            </a:pPr>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28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131114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303769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88221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626274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pic>
        <p:nvPicPr>
          <p:cNvPr id="16" name="Picture 15"/>
          <p:cNvPicPr>
            <a:picLocks noChangeAspect="1"/>
          </p:cNvPicPr>
          <p:nvPr/>
        </p:nvPicPr>
        <p:blipFill>
          <a:blip r:embed="rId7"/>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Arial"/>
            </a:endParaRPr>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4231391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eurogamer.net/articles/2013-02-01-shooters-how-video-games-fund-arms-manufacturers" TargetMode="External"/><Relationship Id="rId4" Type="http://schemas.openxmlformats.org/officeDocument/2006/relationships/hyperlink" Target="http://www.theverge.com/2012/12/27/3807900/ea-removes-links-to-gun-sellers-on-medal-of-honor-page" TargetMode="External"/><Relationship Id="rId5" Type="http://schemas.openxmlformats.org/officeDocument/2006/relationships/hyperlink" Target="http://ejas.revues.org/8831" TargetMode="External"/><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home.nra.org/pdf/Transcript_PDF.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amesindustry.biz/articles/hot-coffee-controversy-grows-as-hilary-clinton-weighs-in" TargetMode="External"/><Relationship Id="rId4" Type="http://schemas.openxmlformats.org/officeDocument/2006/relationships/hyperlink" Target="http://www.esrb.org/about/news/7202005.jsp" TargetMode="External"/><Relationship Id="rId5" Type="http://schemas.openxmlformats.org/officeDocument/2006/relationships/hyperlink" Target="http://kotaku.com/113506/breaking-esrb-recalls-san-andreas" TargetMode="External"/><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hyperlink" Target="http://www.gamespot.com/news/debate-intensifies-over-hot-coffee-sex-in-gta-612883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tc.gov/os/caselist/0523158/0523158c4162TakeTwoInteractiveandRockstarComplaint.pdf" TargetMode="External"/><Relationship Id="rId4" Type="http://schemas.openxmlformats.org/officeDocument/2006/relationships/hyperlink" Target="http://www.ftc.gov/opa/2006/06/grandtheftauto.shtm" TargetMode="External"/><Relationship Id="rId5" Type="http://schemas.openxmlformats.org/officeDocument/2006/relationships/image" Target="../media/image12.jp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hyperlink" Target="http://www.eurogamer.net/articles/2012-11-30-who-spilled-hot-coffe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lizabethsampat.com/quit-fucking-going-to-pax-already-what-is-wrong-with-you/"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groupthink.jezebel.com/every-misogynistic-argument-youve-ever-heard-about-vid-75666256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www.gamepolitics.com/2013/01/30/sen-lamar-alexander-games-are-bigger-problem-guns" TargetMode="External"/><Relationship Id="rId4" Type="http://schemas.openxmlformats.org/officeDocument/2006/relationships/hyperlink" Target="http://gamepolitics.com/2013/02/25/former-fbi-profiler-video-games-do-not-cause-violence%23.USwJD6XR0m0" TargetMode="External"/><Relationship Id="rId5" Type="http://schemas.openxmlformats.org/officeDocument/2006/relationships/hyperlink" Target="http://kotaku.com/5976781/25-video-game-violence-studies-summarized" TargetMode="External"/><Relationship Id="rId6" Type="http://schemas.openxmlformats.org/officeDocument/2006/relationships/hyperlink" Target="http://kotaku.com/5976286/im-mentally-ill-i-love-violent-video-games-and-theyve-never-made-me-feel-like-killing-Anyone" TargetMode="External"/><Relationship Id="rId7" Type="http://schemas.openxmlformats.org/officeDocument/2006/relationships/hyperlink" Target="http://www.huffingtonpost.com/paul-mones/video-games-violence_b_2480823.html" TargetMode="External"/><Relationship Id="rId8" Type="http://schemas.openxmlformats.org/officeDocument/2006/relationships/hyperlink" Target="http://www.thedailybeast.com/articles/2012/12/22/i-was-adam-lanza.html" TargetMode="External"/><Relationship Id="rId9" Type="http://schemas.openxmlformats.org/officeDocument/2006/relationships/hyperlink" Target="http://www.gamepolitics.com/2012/12/18/report-international-data-shows-no-correlation-between-video-game-spending-and-gun-relate%23.UoG-hJRAShY" TargetMode="External"/><Relationship Id="rId10" Type="http://schemas.openxmlformats.org/officeDocument/2006/relationships/hyperlink" Target="http://www.motherjones.com/politics/2013/06/video-games-violence-guns-explainer" TargetMode="External"/><Relationship Id="rId11" Type="http://schemas.openxmlformats.org/officeDocument/2006/relationships/hyperlink" Target="http://www.polygon.com/2013/1/14/3875420/video-game-violence" TargetMode="External"/><Relationship Id="rId1" Type="http://schemas.openxmlformats.org/officeDocument/2006/relationships/slideLayout" Target="../slideLayouts/slideLayout2.xml"/><Relationship Id="rId2" Type="http://schemas.openxmlformats.org/officeDocument/2006/relationships/hyperlink" Target="http://www.escapistmagazine.com/news/view/122351-Majority-of-Americans-Believe-Games-Contribute-to-Violenc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tic.mil/cgi-bin/GetTRDoc?AD=ADA515701" TargetMode="Externa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licymic.com/articles/28280/violent-video-games-actually-decrease-violence-study-finds" TargetMode="External"/><Relationship Id="rId3" Type="http://schemas.openxmlformats.org/officeDocument/2006/relationships/hyperlink" Target="http://www.gamepolitics.com/2013/02/13/research-violent-video-game-sales-climb-violent-crime-among-youths-decreases%23.UR9AI6XR0m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hyperlink" Target="http://kotaku.com/5966587/nine-signs-that-video-games-grew-up-a-bit-in-2012"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3" Type="http://schemas.openxmlformats.org/officeDocument/2006/relationships/hyperlink" Target="http://arstechnica.com/tech-policy/2012/11/how-four-microsoft-engineers-proved-copy-protection-would-fail/" TargetMode="External"/><Relationship Id="rId4" Type="http://schemas.openxmlformats.org/officeDocument/2006/relationships/hyperlink" Target="http://www.pcgamer.com/2012/12/20/violence-and-videogames-we-look-at-the-studies-cited-in-the-aftermath-of-sandy-hook/" TargetMode="External"/><Relationship Id="rId5" Type="http://schemas.openxmlformats.org/officeDocument/2006/relationships/hyperlink" Target="http://www.slate.com/blogs/crime/2012/12/21/wayne_lapierre_don_t_listen_to_the_nra_the_research_saying_video_games_cause.html" TargetMode="External"/><Relationship Id="rId6" Type="http://schemas.openxmlformats.org/officeDocument/2006/relationships/hyperlink" Target="http://techcrunch.com/2012/12/22/all-games-are-in-a-sense-violent/" TargetMode="External"/><Relationship Id="rId7" Type="http://schemas.openxmlformats.org/officeDocument/2006/relationships/hyperlink" Target="http://www.polygon.com/2013/1/14/3875420/video-game-violence" TargetMode="External"/><Relationship Id="rId8" Type="http://schemas.openxmlformats.org/officeDocument/2006/relationships/hyperlink" Target="http://hereandnow.wbur.org/2013/02/21/video-games-guns" TargetMode="External"/><Relationship Id="rId1" Type="http://schemas.openxmlformats.org/officeDocument/2006/relationships/slideLayout" Target="../slideLayouts/slideLayout2.xml"/><Relationship Id="rId2" Type="http://schemas.openxmlformats.org/officeDocument/2006/relationships/hyperlink" Target="http://gamestudies.org/1201/articles/carly_kocure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forbes.com/sites/carolpinchefsky/2013/03/12/a-feminist-reviews-tomb-raiders-lara-croft/" TargetMode="External"/><Relationship Id="rId4" Type="http://schemas.openxmlformats.org/officeDocument/2006/relationships/hyperlink" Target="http://www.pocket-lint.com/news/45874/hitman-absolution-trailer-causes-outrage-io-games-producer-talks-violence-and-content" TargetMode="External"/><Relationship Id="rId5" Type="http://schemas.openxmlformats.org/officeDocument/2006/relationships/hyperlink" Target="http://www.nytimes.com/2012/08/02/us/sexual-harassment-in-online-gaming-stirs-anger.html" TargetMode="External"/><Relationship Id="rId6" Type="http://schemas.openxmlformats.org/officeDocument/2006/relationships/hyperlink" Target="http://www.feministfrequency.com/2012/07/image-based-harassment-and-visual-misogyny/" TargetMode="External"/><Relationship Id="rId7" Type="http://schemas.openxmlformats.org/officeDocument/2006/relationships/hyperlink" Target="http://www.gamespot.com/features/fear-of-a-woman-warrior-6404142/" TargetMode="External"/><Relationship Id="rId8" Type="http://schemas.openxmlformats.org/officeDocument/2006/relationships/hyperlink" Target="http://zanytomato.tumblr.com/post/44978912674/on-being-a-girl-in-computer-science-a-confession" TargetMode="External"/><Relationship Id="rId9"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hyperlink" Target="http://gamingbolt.com/video-games-and-aestheticising-sexual-viole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www.boston.com/news/science/blogs/science-in-mind/2013/11/04/online-dating-study-shows-racial-prejudices-can-easily-altered/UsN6Rc6oOEIQQTsUQFLdxM/blog.html" TargetMode="External"/><Relationship Id="rId4" Type="http://schemas.openxmlformats.org/officeDocument/2006/relationships/hyperlink" Target="http://www.gamasutra.com/view/news/184806/" TargetMode="External"/><Relationship Id="rId5" Type="http://schemas.openxmlformats.org/officeDocument/2006/relationships/hyperlink" Target="http://www.forbes.com/sites/carolpinchefsky/2012/11/28/you-and-your-videogame-avatar-are-more-moral-than-you-realize/" TargetMode="External"/><Relationship Id="rId6" Type="http://schemas.openxmlformats.org/officeDocument/2006/relationships/hyperlink" Target="http://www.tnp.no/norway/panorama/3904-computer-games-save-norwegian-youth" TargetMode="External"/><Relationship Id="rId7" Type="http://schemas.openxmlformats.org/officeDocument/2006/relationships/hyperlink" Target="http://business.financialpost.com/2013/07/12/strong-female-protagonist-game-jam-kicks-off-in-vancouver-to-fight-industry-sexism/?__lsa=9ee1-db35" TargetMode="External"/><Relationship Id="rId8" Type="http://schemas.openxmlformats.org/officeDocument/2006/relationships/hyperlink" Target="http://news.stanford.edu/news/2013/october/virtual-female-avatars-100913.html" TargetMode="External"/><Relationship Id="rId1" Type="http://schemas.openxmlformats.org/officeDocument/2006/relationships/slideLayout" Target="../slideLayouts/slideLayout2.xml"/><Relationship Id="rId2" Type="http://schemas.openxmlformats.org/officeDocument/2006/relationships/hyperlink" Target="http://vili.lehdonvirta.com/files/wmtr2821/Ratan-2012-gender-virtual-wealth-gap.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ffingtonpost.com/2013/11/07/video-games-good-for-us_n_4164723.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listverse.com/2010/11/07/top-10-cases-of-extreme-game-addiction/" TargetMode="External"/><Relationship Id="rId4" Type="http://schemas.openxmlformats.org/officeDocument/2006/relationships/hyperlink" Target="http://laurier.communicationstudies.ca/files/wood_problems_game_addiction.pdf" TargetMode="External"/><Relationship Id="rId5" Type="http://schemas.openxmlformats.org/officeDocument/2006/relationships/hyperlink" Target="http://wpblog.uncfsu.edu/fsu_news/files/2012/01/Journal-of-Addictions-Nursing-Article-on-A-Case-Study-of-Internet-Game-Addiction.pdf" TargetMode="External"/><Relationship Id="rId6" Type="http://schemas.openxmlformats.org/officeDocument/2006/relationships/hyperlink" Target="https://www.sfu.ca/cmns/courses/2011/325/class/13zachary/3_final_project/Misc_files/Computer%20and%20Video%20Game%20Addiction%20%20Weinstein.pdf" TargetMode="External"/><Relationship Id="rId7" Type="http://schemas.openxmlformats.org/officeDocument/2006/relationships/hyperlink" Target="http://www.video-game-addiction.org/video-game-addiction-articles/study-documents-prevalence-of-pathological-behavior-among-young-video-gamers.htm" TargetMode="External"/><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www.gamepolitics.com/2013/08/06/researchers-game-developers-need-put-limits-mmorpg-players-avoid-pathological-addiction%23.UoGlM5Fa_z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hyperlink" Target="http://www.theverge.com/2013/10/8/4815090/gamers-committing-war-crimes-should-suffer-virtual-consequences-say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theesa.com/facts/pdfs/ESA_EF_2012.pdf" TargetMode="External"/><Relationship Id="rId4" Type="http://schemas.openxmlformats.org/officeDocument/2006/relationships/hyperlink" Target="http://news.cnet.com/8301-13506_3-20118481-17/91-percent-of-kids-are-gamers-research-says/" TargetMode="External"/><Relationship Id="rId1" Type="http://schemas.openxmlformats.org/officeDocument/2006/relationships/slideLayout" Target="../slideLayouts/slideLayout2.xml"/><Relationship Id="rId2" Type="http://schemas.openxmlformats.org/officeDocument/2006/relationships/hyperlink" Target="http://www.theesa.com/facts/gameplayer.as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5749"/>
            <a:ext cx="9103281" cy="1260444"/>
          </a:xfrm>
        </p:spPr>
        <p:txBody>
          <a:bodyPr>
            <a:normAutofit/>
          </a:bodyPr>
          <a:lstStyle/>
          <a:p>
            <a:r>
              <a:rPr lang="en-US" sz="4800" b="1" dirty="0"/>
              <a:t> </a:t>
            </a:r>
            <a:r>
              <a:rPr lang="en-US" sz="4800" b="1" dirty="0" smtClean="0"/>
              <a:t> </a:t>
            </a:r>
            <a:r>
              <a:rPr lang="en-US" sz="6000" b="1" dirty="0" smtClean="0">
                <a:solidFill>
                  <a:srgbClr val="000000"/>
                </a:solidFill>
                <a:latin typeface="+mn-lt"/>
                <a:cs typeface="Times New Roman"/>
              </a:rPr>
              <a:t>Mass Effect-s</a:t>
            </a:r>
            <a:endParaRPr lang="en-US" sz="6000" b="1" dirty="0">
              <a:solidFill>
                <a:srgbClr val="000000"/>
              </a:solidFill>
              <a:latin typeface="+mn-lt"/>
              <a:cs typeface="Times New Roman"/>
            </a:endParaRPr>
          </a:p>
        </p:txBody>
      </p:sp>
      <p:sp>
        <p:nvSpPr>
          <p:cNvPr id="3" name="Content Placeholder 2"/>
          <p:cNvSpPr>
            <a:spLocks noGrp="1"/>
          </p:cNvSpPr>
          <p:nvPr>
            <p:ph sz="quarter" idx="10"/>
          </p:nvPr>
        </p:nvSpPr>
        <p:spPr>
          <a:xfrm>
            <a:off x="457200" y="1576300"/>
            <a:ext cx="8229600" cy="4522982"/>
          </a:xfrm>
        </p:spPr>
        <p:txBody>
          <a:bodyPr>
            <a:normAutofit/>
          </a:bodyPr>
          <a:lstStyle/>
          <a:p>
            <a:pPr marL="0" indent="0">
              <a:buNone/>
            </a:pPr>
            <a:r>
              <a:rPr lang="en-US" b="1" dirty="0" smtClean="0">
                <a:solidFill>
                  <a:srgbClr val="000000"/>
                </a:solidFill>
                <a:latin typeface="Lucida Console"/>
                <a:cs typeface="Lucida Console"/>
              </a:rPr>
              <a:t>Part C </a:t>
            </a:r>
            <a:r>
              <a:rPr lang="en-US" b="1" dirty="0">
                <a:solidFill>
                  <a:srgbClr val="000000"/>
                </a:solidFill>
                <a:latin typeface="Lucida Console"/>
                <a:cs typeface="Lucida Console"/>
              </a:rPr>
              <a:t>“</a:t>
            </a:r>
            <a:r>
              <a:rPr lang="en-US" b="1" dirty="0" smtClean="0">
                <a:solidFill>
                  <a:srgbClr val="000000"/>
                </a:solidFill>
                <a:latin typeface="Lucida Console"/>
                <a:cs typeface="Lucida Console"/>
              </a:rPr>
              <a:t>Controlling” </a:t>
            </a:r>
            <a:r>
              <a:rPr lang="en-US" b="1" dirty="0">
                <a:solidFill>
                  <a:srgbClr val="000000"/>
                </a:solidFill>
                <a:latin typeface="Lucida Console"/>
                <a:cs typeface="Lucida Console"/>
              </a:rPr>
              <a:t>| Talk </a:t>
            </a:r>
            <a:r>
              <a:rPr lang="en-US" b="1" dirty="0" smtClean="0">
                <a:solidFill>
                  <a:srgbClr val="000000"/>
                </a:solidFill>
                <a:latin typeface="Lucida Console"/>
                <a:cs typeface="Lucida Console"/>
              </a:rPr>
              <a:t>10</a:t>
            </a:r>
            <a:endParaRPr lang="en-US" b="1" dirty="0">
              <a:solidFill>
                <a:srgbClr val="000000"/>
              </a:solidFill>
              <a:latin typeface="Lucida Console"/>
              <a:cs typeface="Lucida Console"/>
            </a:endParaRPr>
          </a:p>
          <a:p>
            <a:pPr marL="0" indent="0">
              <a:buNone/>
            </a:pPr>
            <a:r>
              <a:rPr lang="en-US" b="1" dirty="0">
                <a:solidFill>
                  <a:srgbClr val="000000"/>
                </a:solidFill>
                <a:latin typeface="Lucida Console"/>
                <a:cs typeface="Lucida Console"/>
              </a:rPr>
              <a:t>Video Game Law 2013 </a:t>
            </a:r>
          </a:p>
          <a:p>
            <a:pPr marL="0" indent="0">
              <a:buNone/>
            </a:pPr>
            <a:r>
              <a:rPr lang="en-US" b="1" dirty="0">
                <a:solidFill>
                  <a:srgbClr val="000000"/>
                </a:solidFill>
                <a:latin typeface="Lucida Console"/>
                <a:cs typeface="Lucida Console"/>
              </a:rPr>
              <a:t>UBC Law @ Allard Hall</a:t>
            </a:r>
          </a:p>
          <a:p>
            <a:endParaRPr lang="en-US" dirty="0">
              <a:latin typeface="Lucida Console"/>
              <a:cs typeface="Lucida Console"/>
            </a:endParaRPr>
          </a:p>
          <a:p>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sz="1600" dirty="0" smtClean="0">
              <a:latin typeface="Lucida Console"/>
              <a:cs typeface="Lucida Console"/>
            </a:endParaRPr>
          </a:p>
          <a:p>
            <a:pPr marL="0" indent="0">
              <a:buNone/>
            </a:pPr>
            <a:r>
              <a:rPr lang="en-US" sz="1600" b="1" dirty="0" smtClean="0">
                <a:solidFill>
                  <a:srgbClr val="000000"/>
                </a:solidFill>
                <a:latin typeface="Lucida Console"/>
                <a:cs typeface="Lucida Console"/>
              </a:rPr>
              <a:t>Jon </a:t>
            </a:r>
            <a:r>
              <a:rPr lang="en-US" sz="1600" b="1" dirty="0">
                <a:solidFill>
                  <a:srgbClr val="000000"/>
                </a:solidFill>
                <a:latin typeface="Lucida Console"/>
                <a:cs typeface="Lucida Console"/>
              </a:rPr>
              <a:t>Festinger Q.C.</a:t>
            </a:r>
          </a:p>
          <a:p>
            <a:pPr marL="0" indent="0">
              <a:buNone/>
            </a:pPr>
            <a:r>
              <a:rPr lang="en-US" sz="1600" b="1" dirty="0">
                <a:solidFill>
                  <a:srgbClr val="000000"/>
                </a:solidFill>
                <a:latin typeface="Lucida Console"/>
                <a:cs typeface="Lucida Console"/>
              </a:rPr>
              <a:t>Centre for Digital Media</a:t>
            </a:r>
          </a:p>
          <a:p>
            <a:pPr marL="0" indent="0">
              <a:buNone/>
            </a:pPr>
            <a:r>
              <a:rPr lang="en-US" sz="1600" b="1" dirty="0">
                <a:solidFill>
                  <a:srgbClr val="000000"/>
                </a:solidFill>
                <a:latin typeface="Lucida Console"/>
                <a:cs typeface="Lucida Console"/>
              </a:rPr>
              <a:t>Festinger Law &amp; Strategy </a:t>
            </a:r>
          </a:p>
          <a:p>
            <a:pPr marL="0" indent="0">
              <a:buNone/>
            </a:pPr>
            <a:r>
              <a:rPr lang="en-US" sz="1600" b="1" dirty="0" smtClean="0">
                <a:latin typeface="Lucida Console"/>
                <a:cs typeface="Lucida Console"/>
                <a:hlinkClick r:id="rId4"/>
              </a:rPr>
              <a:t>http://videogame.law.ubc.ca</a:t>
            </a:r>
            <a:endParaRPr lang="en-US" sz="1600" b="1" dirty="0" smtClean="0">
              <a:latin typeface="Lucida Console"/>
              <a:cs typeface="Lucida Console"/>
            </a:endParaRPr>
          </a:p>
          <a:p>
            <a:pPr marL="0" indent="0">
              <a:buNone/>
            </a:pPr>
            <a:r>
              <a:rPr lang="en-US" sz="1600" b="1" dirty="0" smtClean="0">
                <a:solidFill>
                  <a:srgbClr val="000000"/>
                </a:solidFill>
                <a:latin typeface="Lucida Console"/>
                <a:cs typeface="Lucida Console"/>
              </a:rPr>
              <a:t>@</a:t>
            </a:r>
            <a:r>
              <a:rPr lang="en-US" sz="1600" b="1" dirty="0" err="1">
                <a:solidFill>
                  <a:srgbClr val="000000"/>
                </a:solidFill>
                <a:latin typeface="Lucida Console"/>
                <a:cs typeface="Lucida Console"/>
              </a:rPr>
              <a:t>gamebizlaw</a:t>
            </a:r>
            <a:endParaRPr lang="en-US" sz="1600" b="1" dirty="0">
              <a:solidFill>
                <a:srgbClr val="000000"/>
              </a:solidFill>
              <a:latin typeface="Lucida Console"/>
              <a:cs typeface="Lucida Console"/>
            </a:endParaRPr>
          </a:p>
          <a:p>
            <a:pPr marL="0" indent="0">
              <a:buNone/>
            </a:pPr>
            <a:r>
              <a:rPr lang="en-US" sz="1600" b="1" dirty="0">
                <a:latin typeface="Lucida Console"/>
                <a:cs typeface="Lucida Console"/>
                <a:hlinkClick r:id="rId5"/>
              </a:rPr>
              <a:t>jon_festinger@thecdm.ca</a:t>
            </a:r>
            <a:endParaRPr lang="en-US" sz="1600" b="1" dirty="0">
              <a:latin typeface="Lucida Console"/>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611321" y="2381118"/>
            <a:ext cx="1752761" cy="2857500"/>
          </a:xfrm>
          <a:prstGeom prst="rect">
            <a:avLst/>
          </a:prstGeom>
        </p:spPr>
      </p:pic>
    </p:spTree>
    <p:extLst>
      <p:ext uri="{BB962C8B-B14F-4D97-AF65-F5344CB8AC3E}">
        <p14:creationId xmlns:p14="http://schemas.microsoft.com/office/powerpoint/2010/main" val="26788594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4167"/>
          </a:xfrm>
        </p:spPr>
        <p:txBody>
          <a:bodyPr>
            <a:normAutofit fontScale="90000"/>
          </a:bodyPr>
          <a:lstStyle/>
          <a:p>
            <a:r>
              <a:rPr lang="en-US" sz="4900" b="1" dirty="0" smtClean="0">
                <a:solidFill>
                  <a:srgbClr val="FFFF00"/>
                </a:solidFill>
                <a:latin typeface="+mn-lt"/>
              </a:rPr>
              <a:t>Industry Complicity? </a:t>
            </a:r>
            <a:r>
              <a:rPr lang="en-US" sz="2800" b="1" dirty="0" smtClean="0">
                <a:solidFill>
                  <a:srgbClr val="FFFF00"/>
                </a:solidFill>
                <a:latin typeface="+mn-lt"/>
              </a:rPr>
              <a:t>1</a:t>
            </a:r>
            <a:endParaRPr lang="en-US" sz="2800" b="1" dirty="0">
              <a:solidFill>
                <a:srgbClr val="FFFF00"/>
              </a:solidFill>
              <a:latin typeface="+mn-lt"/>
            </a:endParaRPr>
          </a:p>
        </p:txBody>
      </p:sp>
      <p:sp>
        <p:nvSpPr>
          <p:cNvPr id="3" name="Content Placeholder 2"/>
          <p:cNvSpPr>
            <a:spLocks noGrp="1"/>
          </p:cNvSpPr>
          <p:nvPr>
            <p:ph sz="quarter" idx="10"/>
          </p:nvPr>
        </p:nvSpPr>
        <p:spPr>
          <a:xfrm>
            <a:off x="0" y="814168"/>
            <a:ext cx="9144000" cy="5412644"/>
          </a:xfrm>
        </p:spPr>
        <p:txBody>
          <a:bodyPr>
            <a:normAutofit fontScale="85000" lnSpcReduction="20000"/>
          </a:bodyPr>
          <a:lstStyle/>
          <a:p>
            <a:pPr marL="0" indent="0">
              <a:buNone/>
            </a:pPr>
            <a:r>
              <a:rPr lang="en-US" sz="2000" i="1" dirty="0" smtClean="0">
                <a:solidFill>
                  <a:srgbClr val="FFFFFF"/>
                </a:solidFill>
                <a:latin typeface="Lucida Console"/>
                <a:cs typeface="Lucida Console"/>
              </a:rPr>
              <a:t>“</a:t>
            </a:r>
            <a:r>
              <a:rPr lang="en-US" sz="2000" i="1" dirty="0">
                <a:solidFill>
                  <a:srgbClr val="FFFFFF"/>
                </a:solidFill>
                <a:latin typeface="Lucida Console"/>
                <a:cs typeface="Lucida Console"/>
              </a:rPr>
              <a:t>And here's another dirty little truth that the media try their best </a:t>
            </a:r>
            <a:r>
              <a:rPr lang="en-US" sz="2000" i="1" dirty="0" smtClean="0">
                <a:solidFill>
                  <a:srgbClr val="FFFFFF"/>
                </a:solidFill>
                <a:latin typeface="Lucida Console"/>
                <a:cs typeface="Lucida Console"/>
              </a:rPr>
              <a:t> </a:t>
            </a:r>
          </a:p>
          <a:p>
            <a:pPr marL="0" indent="0">
              <a:buNone/>
            </a:pPr>
            <a:r>
              <a:rPr lang="en-US" sz="2000" i="1" dirty="0" smtClean="0">
                <a:solidFill>
                  <a:srgbClr val="FFFFFF"/>
                </a:solidFill>
                <a:latin typeface="Lucida Console"/>
                <a:cs typeface="Lucida Console"/>
              </a:rPr>
              <a:t>to conceal: There </a:t>
            </a:r>
            <a:r>
              <a:rPr lang="en-US" sz="2000" i="1" dirty="0">
                <a:solidFill>
                  <a:srgbClr val="FFFFFF"/>
                </a:solidFill>
                <a:latin typeface="Lucida Console"/>
                <a:cs typeface="Lucida Console"/>
              </a:rPr>
              <a:t>exists in this country a callous, corrupt and </a:t>
            </a:r>
            <a:endParaRPr lang="en-US" sz="2000" i="1" dirty="0" smtClean="0">
              <a:solidFill>
                <a:srgbClr val="FFFFFF"/>
              </a:solidFill>
              <a:latin typeface="Lucida Console"/>
              <a:cs typeface="Lucida Console"/>
            </a:endParaRPr>
          </a:p>
          <a:p>
            <a:pPr marL="0" indent="0">
              <a:buNone/>
            </a:pPr>
            <a:r>
              <a:rPr lang="en-US" sz="2000" i="1" dirty="0" smtClean="0">
                <a:solidFill>
                  <a:srgbClr val="FFFFFF"/>
                </a:solidFill>
                <a:latin typeface="Lucida Console"/>
                <a:cs typeface="Lucida Console"/>
              </a:rPr>
              <a:t>corrupting </a:t>
            </a:r>
            <a:r>
              <a:rPr lang="en-US" sz="2000" i="1" dirty="0">
                <a:solidFill>
                  <a:srgbClr val="FFFFFF"/>
                </a:solidFill>
                <a:latin typeface="Lucida Console"/>
                <a:cs typeface="Lucida Console"/>
              </a:rPr>
              <a:t>shadow industry that sells, and sows, violence against its </a:t>
            </a:r>
            <a:endParaRPr lang="en-US" sz="2000" i="1" dirty="0" smtClean="0">
              <a:solidFill>
                <a:srgbClr val="FFFFFF"/>
              </a:solidFill>
              <a:latin typeface="Lucida Console"/>
              <a:cs typeface="Lucida Console"/>
            </a:endParaRPr>
          </a:p>
          <a:p>
            <a:pPr marL="0" indent="0">
              <a:buNone/>
            </a:pPr>
            <a:r>
              <a:rPr lang="en-US" sz="2000" i="1" dirty="0" smtClean="0">
                <a:solidFill>
                  <a:srgbClr val="FFFFFF"/>
                </a:solidFill>
                <a:latin typeface="Lucida Console"/>
                <a:cs typeface="Lucida Console"/>
              </a:rPr>
              <a:t>own </a:t>
            </a:r>
            <a:r>
              <a:rPr lang="en-US" sz="2000" i="1" dirty="0">
                <a:solidFill>
                  <a:srgbClr val="FFFFFF"/>
                </a:solidFill>
                <a:latin typeface="Lucida Console"/>
                <a:cs typeface="Lucida Console"/>
              </a:rPr>
              <a:t>people…Through vicious, </a:t>
            </a:r>
            <a:r>
              <a:rPr lang="en-US" sz="2000" i="1" dirty="0" smtClean="0">
                <a:solidFill>
                  <a:srgbClr val="FFFFFF"/>
                </a:solidFill>
                <a:latin typeface="Lucida Console"/>
                <a:cs typeface="Lucida Console"/>
              </a:rPr>
              <a:t>violent video </a:t>
            </a:r>
            <a:r>
              <a:rPr lang="en-US" sz="2000" i="1" dirty="0">
                <a:solidFill>
                  <a:srgbClr val="FFFFFF"/>
                </a:solidFill>
                <a:latin typeface="Lucida Console"/>
                <a:cs typeface="Lucida Console"/>
              </a:rPr>
              <a:t>games with names like </a:t>
            </a:r>
            <a:endParaRPr lang="en-US" sz="2000" i="1" dirty="0" smtClean="0">
              <a:solidFill>
                <a:srgbClr val="FFFFFF"/>
              </a:solidFill>
              <a:latin typeface="Lucida Console"/>
              <a:cs typeface="Lucida Console"/>
            </a:endParaRPr>
          </a:p>
          <a:p>
            <a:pPr marL="0" indent="0">
              <a:buNone/>
            </a:pPr>
            <a:r>
              <a:rPr lang="en-US" sz="2000" i="1" dirty="0" err="1" smtClean="0">
                <a:solidFill>
                  <a:srgbClr val="FF0000"/>
                </a:solidFill>
                <a:latin typeface="Lucida Console"/>
                <a:cs typeface="Lucida Console"/>
              </a:rPr>
              <a:t>Bulletstorm</a:t>
            </a:r>
            <a:r>
              <a:rPr lang="en-US" sz="2000" i="1" dirty="0">
                <a:solidFill>
                  <a:srgbClr val="FFFFFF"/>
                </a:solidFill>
                <a:latin typeface="Lucida Console"/>
                <a:cs typeface="Lucida Console"/>
              </a:rPr>
              <a:t>,</a:t>
            </a:r>
            <a:r>
              <a:rPr lang="en-US" sz="2000" i="1" dirty="0">
                <a:latin typeface="Lucida Console"/>
                <a:cs typeface="Lucida Console"/>
              </a:rPr>
              <a:t> </a:t>
            </a:r>
            <a:r>
              <a:rPr lang="en-US" sz="2000" i="1" dirty="0">
                <a:solidFill>
                  <a:srgbClr val="FF0000"/>
                </a:solidFill>
                <a:latin typeface="Lucida Console"/>
                <a:cs typeface="Lucida Console"/>
              </a:rPr>
              <a:t>Grand Theft Auto</a:t>
            </a:r>
            <a:r>
              <a:rPr lang="en-US" sz="2000" i="1" dirty="0">
                <a:solidFill>
                  <a:srgbClr val="FFFFFF"/>
                </a:solidFill>
                <a:latin typeface="Lucida Console"/>
                <a:cs typeface="Lucida Console"/>
              </a:rPr>
              <a:t>,</a:t>
            </a:r>
            <a:r>
              <a:rPr lang="en-US" sz="2000" i="1" dirty="0">
                <a:latin typeface="Lucida Console"/>
                <a:cs typeface="Lucida Console"/>
              </a:rPr>
              <a:t> </a:t>
            </a:r>
            <a:r>
              <a:rPr lang="en-US" sz="2000" i="1" dirty="0">
                <a:solidFill>
                  <a:srgbClr val="FF0000"/>
                </a:solidFill>
                <a:latin typeface="Lucida Console"/>
                <a:cs typeface="Lucida Console"/>
              </a:rPr>
              <a:t>Mortal </a:t>
            </a:r>
            <a:r>
              <a:rPr lang="en-US" sz="2000" i="1" dirty="0" err="1">
                <a:solidFill>
                  <a:srgbClr val="FF0000"/>
                </a:solidFill>
                <a:latin typeface="Lucida Console"/>
                <a:cs typeface="Lucida Console"/>
              </a:rPr>
              <a:t>Kombat</a:t>
            </a:r>
            <a:r>
              <a:rPr lang="en-US" sz="2000" i="1" dirty="0">
                <a:solidFill>
                  <a:srgbClr val="FF0000"/>
                </a:solidFill>
                <a:latin typeface="Lucida Console"/>
                <a:cs typeface="Lucida Console"/>
              </a:rPr>
              <a:t> </a:t>
            </a:r>
            <a:r>
              <a:rPr lang="en-US" sz="2000" i="1" dirty="0" smtClean="0">
                <a:solidFill>
                  <a:schemeClr val="bg1"/>
                </a:solidFill>
                <a:latin typeface="Lucida Console"/>
                <a:cs typeface="Lucida Console"/>
              </a:rPr>
              <a:t>and </a:t>
            </a:r>
            <a:r>
              <a:rPr lang="en-US" sz="2000" i="1" dirty="0" err="1" smtClean="0">
                <a:solidFill>
                  <a:srgbClr val="FF0000"/>
                </a:solidFill>
                <a:latin typeface="Lucida Console"/>
                <a:cs typeface="Lucida Console"/>
              </a:rPr>
              <a:t>Splatterhouse</a:t>
            </a:r>
            <a:r>
              <a:rPr lang="en-US" sz="2000" i="1" dirty="0">
                <a:solidFill>
                  <a:srgbClr val="FFFFFF"/>
                </a:solidFill>
                <a:latin typeface="Lucida Console"/>
                <a:cs typeface="Lucida Console"/>
              </a:rPr>
              <a:t>. And </a:t>
            </a:r>
            <a:endParaRPr lang="en-US" sz="2000" i="1" dirty="0" smtClean="0">
              <a:solidFill>
                <a:srgbClr val="FFFFFF"/>
              </a:solidFill>
              <a:latin typeface="Lucida Console"/>
              <a:cs typeface="Lucida Console"/>
            </a:endParaRPr>
          </a:p>
          <a:p>
            <a:pPr marL="0" indent="0">
              <a:buNone/>
            </a:pPr>
            <a:r>
              <a:rPr lang="en-US" sz="2000" i="1" dirty="0" smtClean="0">
                <a:solidFill>
                  <a:srgbClr val="FFFFFF"/>
                </a:solidFill>
                <a:latin typeface="Lucida Console"/>
                <a:cs typeface="Lucida Console"/>
              </a:rPr>
              <a:t>here’s </a:t>
            </a:r>
            <a:r>
              <a:rPr lang="en-US" sz="2000" i="1" dirty="0">
                <a:solidFill>
                  <a:srgbClr val="FFFFFF"/>
                </a:solidFill>
                <a:latin typeface="Lucida Console"/>
                <a:cs typeface="Lucida Console"/>
              </a:rPr>
              <a:t>one: it’s called </a:t>
            </a:r>
            <a:r>
              <a:rPr lang="en-US" sz="2000" i="1" dirty="0">
                <a:solidFill>
                  <a:srgbClr val="FF0000"/>
                </a:solidFill>
                <a:latin typeface="Lucida Console"/>
                <a:cs typeface="Lucida Console"/>
              </a:rPr>
              <a:t>Kindergarten Killers</a:t>
            </a:r>
            <a:r>
              <a:rPr lang="en-US" sz="2000" i="1" dirty="0">
                <a:solidFill>
                  <a:srgbClr val="FFFFFF"/>
                </a:solidFill>
                <a:latin typeface="Lucida Console"/>
                <a:cs typeface="Lucida Console"/>
              </a:rPr>
              <a:t>.</a:t>
            </a:r>
            <a:r>
              <a:rPr lang="en-US" sz="2000" i="1" dirty="0">
                <a:latin typeface="Lucida Console"/>
                <a:cs typeface="Lucida Console"/>
              </a:rPr>
              <a:t> </a:t>
            </a:r>
            <a:r>
              <a:rPr lang="en-US" sz="2000" i="1" dirty="0">
                <a:solidFill>
                  <a:srgbClr val="FFFFFF"/>
                </a:solidFill>
                <a:latin typeface="Lucida Console"/>
                <a:cs typeface="Lucida Console"/>
              </a:rPr>
              <a:t>It’s been online for 10 </a:t>
            </a:r>
            <a:endParaRPr lang="en-US" sz="2000" i="1" dirty="0" smtClean="0">
              <a:solidFill>
                <a:srgbClr val="FFFFFF"/>
              </a:solidFill>
              <a:latin typeface="Lucida Console"/>
              <a:cs typeface="Lucida Console"/>
            </a:endParaRPr>
          </a:p>
          <a:p>
            <a:pPr marL="0" indent="0">
              <a:buNone/>
            </a:pPr>
            <a:r>
              <a:rPr lang="en-US" sz="2000" i="1" dirty="0" smtClean="0">
                <a:solidFill>
                  <a:srgbClr val="FFFFFF"/>
                </a:solidFill>
                <a:latin typeface="Lucida Console"/>
                <a:cs typeface="Lucida Console"/>
              </a:rPr>
              <a:t>years</a:t>
            </a:r>
            <a:r>
              <a:rPr lang="en-US" sz="2000" i="1" dirty="0">
                <a:solidFill>
                  <a:srgbClr val="FFFFFF"/>
                </a:solidFill>
                <a:latin typeface="Lucida Console"/>
                <a:cs typeface="Lucida Console"/>
              </a:rPr>
              <a:t>…” </a:t>
            </a:r>
            <a:r>
              <a:rPr lang="en-US" sz="2000" i="1" dirty="0" smtClean="0">
                <a:solidFill>
                  <a:schemeClr val="bg1"/>
                </a:solidFill>
                <a:latin typeface="Lucida Console"/>
                <a:cs typeface="Lucida Console"/>
              </a:rPr>
              <a:t>--- </a:t>
            </a:r>
            <a:r>
              <a:rPr lang="en-US" sz="1800" dirty="0" smtClean="0">
                <a:solidFill>
                  <a:schemeClr val="bg1"/>
                </a:solidFill>
                <a:latin typeface="Lucida Console"/>
                <a:cs typeface="Lucida Console"/>
              </a:rPr>
              <a:t>Wayne </a:t>
            </a:r>
            <a:r>
              <a:rPr lang="en-US" sz="1800" dirty="0" err="1">
                <a:solidFill>
                  <a:schemeClr val="bg1"/>
                </a:solidFill>
                <a:latin typeface="Lucida Console"/>
                <a:cs typeface="Lucida Console"/>
              </a:rPr>
              <a:t>LaPierre</a:t>
            </a:r>
            <a:r>
              <a:rPr lang="en-US" sz="1800" dirty="0">
                <a:solidFill>
                  <a:schemeClr val="bg1"/>
                </a:solidFill>
                <a:latin typeface="Lucida Console"/>
                <a:cs typeface="Lucida Console"/>
              </a:rPr>
              <a:t> </a:t>
            </a:r>
            <a:r>
              <a:rPr lang="en-US" sz="1800" i="1" dirty="0">
                <a:solidFill>
                  <a:schemeClr val="bg1"/>
                </a:solidFill>
                <a:latin typeface="Lucida Console"/>
                <a:cs typeface="Lucida Console"/>
              </a:rPr>
              <a:t> </a:t>
            </a:r>
            <a:r>
              <a:rPr lang="en-US" sz="1800" dirty="0" smtClean="0">
                <a:solidFill>
                  <a:schemeClr val="bg1"/>
                </a:solidFill>
                <a:latin typeface="Lucida Console"/>
                <a:cs typeface="Lucida Console"/>
              </a:rPr>
              <a:t>NRA --- </a:t>
            </a:r>
            <a:r>
              <a:rPr lang="en-US" sz="1400" dirty="0" smtClean="0">
                <a:latin typeface="Lucida Console"/>
                <a:cs typeface="Lucida Console"/>
                <a:hlinkClick r:id="rId2"/>
              </a:rPr>
              <a:t>http</a:t>
            </a:r>
            <a:r>
              <a:rPr lang="en-US" sz="1400" dirty="0">
                <a:latin typeface="Lucida Console"/>
                <a:cs typeface="Lucida Console"/>
                <a:hlinkClick r:id="rId2"/>
              </a:rPr>
              <a:t>://</a:t>
            </a:r>
            <a:r>
              <a:rPr lang="en-US" sz="1400" dirty="0" smtClean="0">
                <a:latin typeface="Lucida Console"/>
                <a:cs typeface="Lucida Console"/>
                <a:hlinkClick r:id="rId2"/>
              </a:rPr>
              <a:t>home.nra.org</a:t>
            </a:r>
            <a:r>
              <a:rPr lang="en-US" sz="1400" dirty="0">
                <a:latin typeface="Lucida Console"/>
                <a:cs typeface="Lucida Console"/>
                <a:hlinkClick r:id="rId2"/>
              </a:rPr>
              <a:t>/pdf/</a:t>
            </a:r>
            <a:r>
              <a:rPr lang="en-US" sz="1400" dirty="0" smtClean="0">
                <a:latin typeface="Lucida Console"/>
                <a:cs typeface="Lucida Console"/>
                <a:hlinkClick r:id="rId2"/>
              </a:rPr>
              <a:t>Transcript_PDF.pdf</a:t>
            </a:r>
            <a:endParaRPr lang="en-US" sz="1400" dirty="0">
              <a:latin typeface="Lucida Console"/>
              <a:cs typeface="Lucida Console"/>
            </a:endParaRPr>
          </a:p>
          <a:p>
            <a:pPr marL="0" indent="0">
              <a:buNone/>
            </a:pPr>
            <a:r>
              <a:rPr lang="en-US" sz="1900" b="1" dirty="0" smtClean="0">
                <a:solidFill>
                  <a:srgbClr val="FF6600"/>
                </a:solidFill>
                <a:latin typeface="Lucida Console"/>
                <a:cs typeface="Lucida Console"/>
              </a:rPr>
              <a:t>(</a:t>
            </a:r>
            <a:r>
              <a:rPr lang="en-US" sz="1900" b="1" dirty="0" err="1" smtClean="0">
                <a:solidFill>
                  <a:srgbClr val="FF6600"/>
                </a:solidFill>
                <a:latin typeface="Lucida Console"/>
                <a:cs typeface="Lucida Console"/>
              </a:rPr>
              <a:t>Bulletstorm</a:t>
            </a:r>
            <a:r>
              <a:rPr lang="en-US" sz="1900" b="1" dirty="0" smtClean="0">
                <a:solidFill>
                  <a:schemeClr val="tx1"/>
                </a:solidFill>
                <a:latin typeface="Lucida Console"/>
                <a:cs typeface="Lucida Console"/>
              </a:rPr>
              <a:t>=</a:t>
            </a:r>
            <a:r>
              <a:rPr lang="en-US" sz="1900" b="1" dirty="0" smtClean="0">
                <a:solidFill>
                  <a:srgbClr val="FF6600"/>
                </a:solidFill>
                <a:latin typeface="Lucida Console"/>
                <a:cs typeface="Lucida Console"/>
              </a:rPr>
              <a:t>sci</a:t>
            </a:r>
            <a:r>
              <a:rPr lang="en-US" sz="1900" b="1" dirty="0">
                <a:solidFill>
                  <a:srgbClr val="FF6600"/>
                </a:solidFill>
                <a:latin typeface="Lucida Console"/>
                <a:cs typeface="Lucida Console"/>
              </a:rPr>
              <a:t>-fi; Grand Theft </a:t>
            </a:r>
            <a:r>
              <a:rPr lang="en-US" sz="1900" b="1" dirty="0" smtClean="0">
                <a:solidFill>
                  <a:srgbClr val="FF6600"/>
                </a:solidFill>
                <a:latin typeface="Lucida Console"/>
                <a:cs typeface="Lucida Console"/>
              </a:rPr>
              <a:t>Auto</a:t>
            </a:r>
            <a:r>
              <a:rPr lang="en-US" sz="1900" b="1" dirty="0" smtClean="0">
                <a:solidFill>
                  <a:srgbClr val="000000"/>
                </a:solidFill>
                <a:latin typeface="Lucida Console"/>
                <a:cs typeface="Lucida Console"/>
              </a:rPr>
              <a:t>=</a:t>
            </a:r>
            <a:r>
              <a:rPr lang="en-US" sz="1900" b="1" dirty="0" smtClean="0">
                <a:solidFill>
                  <a:srgbClr val="FF6600"/>
                </a:solidFill>
                <a:latin typeface="Lucida Console"/>
                <a:cs typeface="Lucida Console"/>
              </a:rPr>
              <a:t>crime</a:t>
            </a:r>
            <a:r>
              <a:rPr lang="en-US" sz="1900" b="1" dirty="0">
                <a:solidFill>
                  <a:srgbClr val="FF6600"/>
                </a:solidFill>
                <a:latin typeface="Lucida Console"/>
                <a:cs typeface="Lucida Console"/>
              </a:rPr>
              <a:t>; </a:t>
            </a:r>
            <a:r>
              <a:rPr lang="en-US" sz="1900" b="1" dirty="0" smtClean="0">
                <a:solidFill>
                  <a:srgbClr val="FF6600"/>
                </a:solidFill>
                <a:latin typeface="Lucida Console"/>
                <a:cs typeface="Lucida Console"/>
              </a:rPr>
              <a:t>Mortal  </a:t>
            </a:r>
          </a:p>
          <a:p>
            <a:pPr marL="0" indent="0">
              <a:buNone/>
            </a:pPr>
            <a:r>
              <a:rPr lang="en-US" sz="2200" b="1" dirty="0" err="1" smtClean="0">
                <a:solidFill>
                  <a:srgbClr val="FF6600"/>
                </a:solidFill>
                <a:latin typeface="Lucida Console"/>
                <a:cs typeface="Lucida Console"/>
              </a:rPr>
              <a:t>Kombat</a:t>
            </a:r>
            <a:r>
              <a:rPr lang="en-US" sz="2200" b="1" dirty="0" smtClean="0">
                <a:solidFill>
                  <a:srgbClr val="000000"/>
                </a:solidFill>
                <a:latin typeface="Lucida Console"/>
                <a:cs typeface="Lucida Console"/>
              </a:rPr>
              <a:t>=</a:t>
            </a:r>
            <a:r>
              <a:rPr lang="en-US" sz="2200" b="1" dirty="0" smtClean="0">
                <a:solidFill>
                  <a:srgbClr val="FF6600"/>
                </a:solidFill>
                <a:latin typeface="Lucida Console"/>
                <a:cs typeface="Lucida Console"/>
              </a:rPr>
              <a:t>fantasy</a:t>
            </a:r>
            <a:r>
              <a:rPr lang="en-US" sz="2200" b="1" dirty="0">
                <a:solidFill>
                  <a:srgbClr val="FF6600"/>
                </a:solidFill>
                <a:latin typeface="Lucida Console"/>
                <a:cs typeface="Lucida Console"/>
              </a:rPr>
              <a:t>; </a:t>
            </a:r>
            <a:r>
              <a:rPr lang="en-US" sz="2200" b="1" dirty="0" smtClean="0">
                <a:solidFill>
                  <a:srgbClr val="FF6600"/>
                </a:solidFill>
                <a:latin typeface="Lucida Console"/>
                <a:cs typeface="Lucida Console"/>
              </a:rPr>
              <a:t> </a:t>
            </a:r>
            <a:r>
              <a:rPr lang="en-US" sz="2200" b="1" dirty="0" err="1" smtClean="0">
                <a:solidFill>
                  <a:srgbClr val="FF6600"/>
                </a:solidFill>
                <a:latin typeface="Lucida Console"/>
                <a:cs typeface="Lucida Console"/>
              </a:rPr>
              <a:t>Splatterhouse</a:t>
            </a:r>
            <a:r>
              <a:rPr lang="en-US" sz="2200" b="1" dirty="0" smtClean="0">
                <a:solidFill>
                  <a:srgbClr val="000000"/>
                </a:solidFill>
                <a:latin typeface="Lucida Console"/>
                <a:cs typeface="Lucida Console"/>
              </a:rPr>
              <a:t>=</a:t>
            </a:r>
            <a:r>
              <a:rPr lang="en-US" sz="2200" b="1" dirty="0" smtClean="0">
                <a:solidFill>
                  <a:srgbClr val="FF6600"/>
                </a:solidFill>
                <a:latin typeface="Lucida Console"/>
                <a:cs typeface="Lucida Console"/>
              </a:rPr>
              <a:t>horror</a:t>
            </a:r>
            <a:r>
              <a:rPr lang="en-US" sz="2200" b="1" dirty="0">
                <a:solidFill>
                  <a:srgbClr val="FF6600"/>
                </a:solidFill>
                <a:latin typeface="Lucida Console"/>
                <a:cs typeface="Lucida Console"/>
              </a:rPr>
              <a:t>; Kindergarten </a:t>
            </a:r>
            <a:endParaRPr lang="en-US" sz="2200" b="1" dirty="0" smtClean="0">
              <a:solidFill>
                <a:srgbClr val="FF6600"/>
              </a:solidFill>
              <a:latin typeface="Lucida Console"/>
              <a:cs typeface="Lucida Console"/>
            </a:endParaRPr>
          </a:p>
          <a:p>
            <a:pPr marL="0" indent="0">
              <a:buNone/>
            </a:pPr>
            <a:r>
              <a:rPr lang="en-US" sz="2200" b="1" dirty="0" smtClean="0">
                <a:solidFill>
                  <a:srgbClr val="FF6600"/>
                </a:solidFill>
                <a:latin typeface="Lucida Console"/>
                <a:cs typeface="Lucida Console"/>
              </a:rPr>
              <a:t>Killers</a:t>
            </a:r>
            <a:r>
              <a:rPr lang="en-US" sz="2200" b="1" dirty="0" smtClean="0">
                <a:solidFill>
                  <a:srgbClr val="000000"/>
                </a:solidFill>
                <a:latin typeface="Lucida Console"/>
                <a:cs typeface="Lucida Console"/>
              </a:rPr>
              <a:t>=</a:t>
            </a:r>
            <a:r>
              <a:rPr lang="en-US" sz="2200" b="1" dirty="0" smtClean="0">
                <a:solidFill>
                  <a:srgbClr val="FF6600"/>
                </a:solidFill>
                <a:latin typeface="Lucida Console"/>
                <a:cs typeface="Lucida Console"/>
              </a:rPr>
              <a:t>“</a:t>
            </a:r>
            <a:r>
              <a:rPr lang="en-US" sz="2200" b="1" dirty="0">
                <a:solidFill>
                  <a:srgbClr val="FF6600"/>
                </a:solidFill>
                <a:latin typeface="Lucida Console"/>
                <a:cs typeface="Lucida Console"/>
              </a:rPr>
              <a:t>flash</a:t>
            </a:r>
            <a:r>
              <a:rPr lang="en-US" sz="2200" b="1" dirty="0" smtClean="0">
                <a:solidFill>
                  <a:srgbClr val="FF6600"/>
                </a:solidFill>
                <a:latin typeface="Lucida Console"/>
                <a:cs typeface="Lucida Console"/>
              </a:rPr>
              <a:t>”)</a:t>
            </a:r>
            <a:endParaRPr lang="en-US" sz="2200" b="1" dirty="0">
              <a:solidFill>
                <a:srgbClr val="FF6600"/>
              </a:solidFill>
              <a:latin typeface="Lucida Console"/>
              <a:cs typeface="Lucida Console"/>
            </a:endParaRPr>
          </a:p>
          <a:p>
            <a:pPr marL="0" indent="0" fontAlgn="base">
              <a:buNone/>
            </a:pPr>
            <a:r>
              <a:rPr lang="en-US" sz="2200" dirty="0">
                <a:solidFill>
                  <a:schemeClr val="tx1"/>
                </a:solidFill>
                <a:latin typeface="Lucida Console"/>
                <a:cs typeface="Lucida Console"/>
              </a:rPr>
              <a:t> </a:t>
            </a:r>
            <a:r>
              <a:rPr lang="en-US" sz="2200" dirty="0" smtClean="0">
                <a:solidFill>
                  <a:schemeClr val="tx1"/>
                </a:solidFill>
                <a:latin typeface="Lucida Console"/>
                <a:cs typeface="Lucida Console"/>
              </a:rPr>
              <a:t>                                      </a:t>
            </a:r>
          </a:p>
          <a:p>
            <a:pPr marL="0" indent="0" fontAlgn="base">
              <a:buNone/>
            </a:pPr>
            <a:r>
              <a:rPr lang="en-US" sz="2200" b="1" dirty="0" smtClean="0">
                <a:solidFill>
                  <a:schemeClr val="accent5">
                    <a:lumMod val="40000"/>
                    <a:lumOff val="60000"/>
                  </a:schemeClr>
                </a:solidFill>
                <a:latin typeface="Lucida Console"/>
                <a:cs typeface="Lucida Console"/>
              </a:rPr>
              <a:t>WHAT’S </a:t>
            </a:r>
            <a:r>
              <a:rPr lang="en-US" sz="2200" b="1" dirty="0">
                <a:solidFill>
                  <a:schemeClr val="accent5">
                    <a:lumMod val="40000"/>
                    <a:lumOff val="60000"/>
                  </a:schemeClr>
                </a:solidFill>
                <a:latin typeface="Lucida Console"/>
                <a:cs typeface="Lucida Console"/>
              </a:rPr>
              <a:t>MISSING</a:t>
            </a:r>
            <a:r>
              <a:rPr lang="en-US" sz="2200" b="1" dirty="0" smtClean="0">
                <a:solidFill>
                  <a:schemeClr val="accent5">
                    <a:lumMod val="40000"/>
                    <a:lumOff val="60000"/>
                  </a:schemeClr>
                </a:solidFill>
                <a:latin typeface="Lucida Console"/>
                <a:cs typeface="Lucida Console"/>
              </a:rPr>
              <a:t>?... CALL </a:t>
            </a:r>
            <a:r>
              <a:rPr lang="en-US" sz="2200" b="1" dirty="0">
                <a:solidFill>
                  <a:schemeClr val="accent5">
                    <a:lumMod val="40000"/>
                    <a:lumOff val="60000"/>
                  </a:schemeClr>
                </a:solidFill>
                <a:latin typeface="Lucida Console"/>
                <a:cs typeface="Lucida Console"/>
              </a:rPr>
              <a:t>of DUTY; BATTLEFIELD</a:t>
            </a:r>
            <a:r>
              <a:rPr lang="en-US" sz="2200" dirty="0">
                <a:solidFill>
                  <a:schemeClr val="accent5">
                    <a:lumMod val="40000"/>
                    <a:lumOff val="60000"/>
                  </a:schemeClr>
                </a:solidFill>
                <a:latin typeface="Lucida Console"/>
                <a:cs typeface="Lucida Console"/>
              </a:rPr>
              <a:t>; </a:t>
            </a:r>
            <a:r>
              <a:rPr lang="en-US" sz="2200" b="1" dirty="0">
                <a:solidFill>
                  <a:schemeClr val="accent5">
                    <a:lumMod val="40000"/>
                    <a:lumOff val="60000"/>
                  </a:schemeClr>
                </a:solidFill>
                <a:latin typeface="Lucida Console"/>
                <a:cs typeface="Lucida Console"/>
              </a:rPr>
              <a:t>America’s Army</a:t>
            </a:r>
            <a:r>
              <a:rPr lang="en-US" sz="2200" dirty="0" smtClean="0">
                <a:solidFill>
                  <a:schemeClr val="accent5">
                    <a:lumMod val="40000"/>
                    <a:lumOff val="60000"/>
                  </a:schemeClr>
                </a:solidFill>
                <a:latin typeface="Lucida Console"/>
                <a:cs typeface="Lucida Console"/>
              </a:rPr>
              <a:t>…</a:t>
            </a:r>
          </a:p>
          <a:p>
            <a:pPr marL="0" indent="0" fontAlgn="base">
              <a:buNone/>
            </a:pPr>
            <a:r>
              <a:rPr lang="en-US" sz="2200" dirty="0" smtClean="0">
                <a:solidFill>
                  <a:srgbClr val="FFFFFF"/>
                </a:solidFill>
                <a:latin typeface="Lucida Console"/>
                <a:cs typeface="Lucida Console"/>
              </a:rPr>
              <a:t> </a:t>
            </a:r>
            <a:endParaRPr lang="en-US" sz="2200" dirty="0">
              <a:solidFill>
                <a:srgbClr val="FFFFFF"/>
              </a:solidFill>
              <a:latin typeface="Lucida Console"/>
              <a:cs typeface="Lucida Console"/>
            </a:endParaRPr>
          </a:p>
          <a:p>
            <a:pPr marL="0" indent="0">
              <a:buNone/>
            </a:pPr>
            <a:r>
              <a:rPr lang="en-US" sz="2200" i="1" dirty="0" smtClean="0">
                <a:solidFill>
                  <a:srgbClr val="FFFFFF"/>
                </a:solidFill>
                <a:latin typeface="Lucida Console"/>
                <a:cs typeface="Lucida Console"/>
              </a:rPr>
              <a:t>* “</a:t>
            </a:r>
            <a:r>
              <a:rPr lang="en-US" sz="2200" i="1" dirty="0">
                <a:solidFill>
                  <a:srgbClr val="FFFFFF"/>
                </a:solidFill>
                <a:latin typeface="Lucida Console"/>
                <a:cs typeface="Lucida Console"/>
              </a:rPr>
              <a:t>Shooters: How Video Games Fund Arms Manufacturers” </a:t>
            </a:r>
            <a:r>
              <a:rPr lang="en-US" sz="2200" dirty="0">
                <a:solidFill>
                  <a:srgbClr val="FFFFFF"/>
                </a:solidFill>
                <a:latin typeface="Lucida Console"/>
                <a:cs typeface="Lucida Console"/>
              </a:rPr>
              <a:t>- Simon </a:t>
            </a:r>
            <a:r>
              <a:rPr lang="en-US" sz="2200" dirty="0" err="1" smtClean="0">
                <a:solidFill>
                  <a:srgbClr val="FFFFFF"/>
                </a:solidFill>
                <a:latin typeface="Lucida Console"/>
                <a:cs typeface="Lucida Console"/>
              </a:rPr>
              <a:t>Parkin</a:t>
            </a:r>
            <a:r>
              <a:rPr lang="en-US" sz="2200" dirty="0" smtClean="0">
                <a:solidFill>
                  <a:srgbClr val="FFFFFF"/>
                </a:solidFill>
                <a:latin typeface="Lucida Console"/>
                <a:cs typeface="Lucida Console"/>
              </a:rPr>
              <a:t> </a:t>
            </a:r>
            <a:r>
              <a:rPr lang="en-US" sz="1300" dirty="0">
                <a:latin typeface="Lucida Console"/>
                <a:cs typeface="Lucida Console"/>
                <a:hlinkClick r:id="rId3"/>
              </a:rPr>
              <a:t>http://www.eurogamer.net/articles/2013-02-01-shooters-how-video-games-fund-arms-</a:t>
            </a:r>
            <a:r>
              <a:rPr lang="en-US" sz="1300" dirty="0" smtClean="0">
                <a:latin typeface="Lucida Console"/>
                <a:cs typeface="Lucida Console"/>
                <a:hlinkClick r:id="rId3"/>
              </a:rPr>
              <a:t>manufacturers</a:t>
            </a:r>
            <a:endParaRPr lang="en-US" sz="1300" dirty="0" smtClean="0">
              <a:latin typeface="Lucida Console"/>
              <a:cs typeface="Lucida Console"/>
            </a:endParaRPr>
          </a:p>
          <a:p>
            <a:pPr marL="0" indent="0">
              <a:buNone/>
            </a:pPr>
            <a:r>
              <a:rPr lang="en-US" sz="2200" dirty="0" smtClean="0">
                <a:solidFill>
                  <a:schemeClr val="bg1"/>
                </a:solidFill>
                <a:latin typeface="Lucida Console"/>
                <a:cs typeface="Lucida Console"/>
              </a:rPr>
              <a:t>* “EA removes links to gun sellers on ‘Medal of Honor’ page”</a:t>
            </a:r>
          </a:p>
          <a:p>
            <a:pPr marL="0" indent="0">
              <a:buNone/>
            </a:pPr>
            <a:r>
              <a:rPr lang="en-US" sz="1300" dirty="0">
                <a:solidFill>
                  <a:srgbClr val="000000"/>
                </a:solidFill>
                <a:latin typeface="Lucida Console"/>
                <a:cs typeface="Lucida Console"/>
                <a:hlinkClick r:id="rId4"/>
              </a:rPr>
              <a:t>http://www.theverge.com/2012/12/27/3807900/ea-removes-links-to-gun-sellers-on-medal-of-ho</a:t>
            </a:r>
            <a:r>
              <a:rPr lang="en-US" sz="1300" dirty="0">
                <a:solidFill>
                  <a:schemeClr val="accent4">
                    <a:lumMod val="40000"/>
                    <a:lumOff val="60000"/>
                  </a:schemeClr>
                </a:solidFill>
                <a:latin typeface="Lucida Console"/>
                <a:cs typeface="Lucida Console"/>
                <a:hlinkClick r:id="rId4"/>
              </a:rPr>
              <a:t>nor-</a:t>
            </a:r>
            <a:r>
              <a:rPr lang="en-US" sz="1300" dirty="0" smtClean="0">
                <a:solidFill>
                  <a:schemeClr val="accent4">
                    <a:lumMod val="40000"/>
                    <a:lumOff val="60000"/>
                  </a:schemeClr>
                </a:solidFill>
                <a:latin typeface="Lucida Console"/>
                <a:cs typeface="Lucida Console"/>
                <a:hlinkClick r:id="rId4"/>
              </a:rPr>
              <a:t>page</a:t>
            </a:r>
            <a:endParaRPr lang="en-US" sz="1300" dirty="0" smtClean="0">
              <a:solidFill>
                <a:schemeClr val="accent4">
                  <a:lumMod val="40000"/>
                  <a:lumOff val="60000"/>
                </a:schemeClr>
              </a:solidFill>
              <a:latin typeface="Lucida Console"/>
              <a:cs typeface="Lucida Console"/>
            </a:endParaRPr>
          </a:p>
          <a:p>
            <a:pPr marL="0" indent="0">
              <a:buNone/>
            </a:pPr>
            <a:endParaRPr lang="en-US" sz="1400" dirty="0">
              <a:solidFill>
                <a:schemeClr val="accent4">
                  <a:lumMod val="40000"/>
                  <a:lumOff val="60000"/>
                </a:schemeClr>
              </a:solidFill>
              <a:latin typeface="Lucida Console"/>
              <a:cs typeface="Lucida Console"/>
            </a:endParaRPr>
          </a:p>
          <a:p>
            <a:pPr marL="0" indent="0">
              <a:buNone/>
            </a:pPr>
            <a:r>
              <a:rPr lang="en-US" sz="2000" b="1" i="1" dirty="0" smtClean="0">
                <a:solidFill>
                  <a:schemeClr val="accent4">
                    <a:lumMod val="40000"/>
                    <a:lumOff val="60000"/>
                  </a:schemeClr>
                </a:solidFill>
                <a:latin typeface="Lucida Console"/>
                <a:cs typeface="Lucida Console"/>
              </a:rPr>
              <a:t>        </a:t>
            </a:r>
            <a:r>
              <a:rPr lang="en-US" sz="2000" b="1" i="1" u="sng" dirty="0" smtClean="0">
                <a:solidFill>
                  <a:schemeClr val="accent4">
                    <a:lumMod val="40000"/>
                    <a:lumOff val="60000"/>
                  </a:schemeClr>
                </a:solidFill>
                <a:latin typeface="Lucida Console"/>
                <a:cs typeface="Lucida Console"/>
              </a:rPr>
              <a:t>Double </a:t>
            </a:r>
            <a:r>
              <a:rPr lang="en-US" sz="2000" b="1" i="1" u="sng" dirty="0">
                <a:solidFill>
                  <a:schemeClr val="accent4">
                    <a:lumMod val="40000"/>
                    <a:lumOff val="60000"/>
                  </a:schemeClr>
                </a:solidFill>
                <a:latin typeface="Lucida Console"/>
                <a:cs typeface="Lucida Console"/>
              </a:rPr>
              <a:t>Standards Test</a:t>
            </a:r>
            <a:r>
              <a:rPr lang="en-US" sz="2000" b="1" i="1" u="sng" dirty="0" smtClean="0">
                <a:solidFill>
                  <a:schemeClr val="accent4">
                    <a:lumMod val="40000"/>
                    <a:lumOff val="60000"/>
                  </a:schemeClr>
                </a:solidFill>
                <a:latin typeface="Lucida Console"/>
                <a:cs typeface="Lucida Console"/>
              </a:rPr>
              <a:t>?</a:t>
            </a:r>
          </a:p>
          <a:p>
            <a:pPr marL="0" indent="0">
              <a:buNone/>
            </a:pPr>
            <a:r>
              <a:rPr lang="en-US" sz="1600" dirty="0" smtClean="0">
                <a:solidFill>
                  <a:srgbClr val="FFFFFF"/>
                </a:solidFill>
                <a:latin typeface="Lucida Console"/>
                <a:cs typeface="Lucida Console"/>
              </a:rPr>
              <a:t>-------------------------------------</a:t>
            </a:r>
          </a:p>
          <a:p>
            <a:pPr marL="0" indent="0">
              <a:buNone/>
            </a:pPr>
            <a:endParaRPr lang="en-US" sz="1600" b="1" dirty="0" smtClean="0">
              <a:solidFill>
                <a:schemeClr val="tx1"/>
              </a:solidFill>
              <a:latin typeface="Lucida Console"/>
              <a:cs typeface="Lucida Console"/>
            </a:endParaRPr>
          </a:p>
          <a:p>
            <a:pPr marL="0" indent="0">
              <a:buNone/>
            </a:pPr>
            <a:r>
              <a:rPr lang="en-US" sz="1900" b="1" dirty="0" smtClean="0">
                <a:solidFill>
                  <a:schemeClr val="bg1"/>
                </a:solidFill>
                <a:latin typeface="Lucida Console"/>
                <a:cs typeface="Lucida Console"/>
              </a:rPr>
              <a:t>See also: </a:t>
            </a:r>
            <a:r>
              <a:rPr lang="en-US" sz="1900" dirty="0" smtClean="0">
                <a:solidFill>
                  <a:schemeClr val="bg1"/>
                </a:solidFill>
                <a:latin typeface="Lucida Console"/>
                <a:cs typeface="Lucida Console"/>
              </a:rPr>
              <a:t>“Invading Your Hearts and </a:t>
            </a:r>
            <a:r>
              <a:rPr lang="en-US" sz="1900" dirty="0">
                <a:solidFill>
                  <a:schemeClr val="bg1"/>
                </a:solidFill>
                <a:latin typeface="Lucida Console"/>
                <a:cs typeface="Lucida Console"/>
              </a:rPr>
              <a:t>M</a:t>
            </a:r>
            <a:r>
              <a:rPr lang="en-US" sz="1900" dirty="0" smtClean="0">
                <a:solidFill>
                  <a:schemeClr val="bg1"/>
                </a:solidFill>
                <a:latin typeface="Lucida Console"/>
                <a:cs typeface="Lucida Console"/>
              </a:rPr>
              <a:t>inds”:</a:t>
            </a:r>
          </a:p>
          <a:p>
            <a:pPr marL="0" indent="0">
              <a:buNone/>
            </a:pPr>
            <a:r>
              <a:rPr lang="en-US" sz="1900" i="1" dirty="0" smtClean="0">
                <a:solidFill>
                  <a:schemeClr val="bg1"/>
                </a:solidFill>
                <a:latin typeface="Lucida Console"/>
                <a:cs typeface="Lucida Console"/>
              </a:rPr>
              <a:t>Call </a:t>
            </a:r>
            <a:r>
              <a:rPr lang="en-US" sz="1900" i="1" dirty="0">
                <a:solidFill>
                  <a:schemeClr val="bg1"/>
                </a:solidFill>
                <a:latin typeface="Lucida Console"/>
                <a:cs typeface="Lucida Console"/>
              </a:rPr>
              <a:t>of Duty</a:t>
            </a:r>
            <a:r>
              <a:rPr lang="en-US" sz="1900" dirty="0">
                <a:solidFill>
                  <a:schemeClr val="bg1"/>
                </a:solidFill>
                <a:latin typeface="Lucida Console"/>
                <a:cs typeface="Lucida Console"/>
              </a:rPr>
              <a:t> </a:t>
            </a:r>
            <a:r>
              <a:rPr lang="en-US" sz="1900" dirty="0" smtClean="0">
                <a:solidFill>
                  <a:schemeClr val="bg1"/>
                </a:solidFill>
                <a:latin typeface="Lucida Console"/>
                <a:cs typeface="Lucida Console"/>
              </a:rPr>
              <a:t>and the (Re)Writing of Militarism </a:t>
            </a:r>
          </a:p>
          <a:p>
            <a:pPr marL="0" indent="0">
              <a:buNone/>
            </a:pPr>
            <a:r>
              <a:rPr lang="en-US" sz="1900" dirty="0" smtClean="0">
                <a:solidFill>
                  <a:schemeClr val="bg1"/>
                </a:solidFill>
                <a:latin typeface="Lucida Console"/>
                <a:cs typeface="Lucida Console"/>
              </a:rPr>
              <a:t>In U.S</a:t>
            </a:r>
            <a:r>
              <a:rPr lang="en-US" sz="1900" dirty="0">
                <a:solidFill>
                  <a:schemeClr val="bg1"/>
                </a:solidFill>
                <a:latin typeface="Lucida Console"/>
                <a:cs typeface="Lucida Console"/>
              </a:rPr>
              <a:t>. Digital Games And </a:t>
            </a:r>
            <a:r>
              <a:rPr lang="en-US" sz="1900" dirty="0" smtClean="0">
                <a:solidFill>
                  <a:schemeClr val="bg1"/>
                </a:solidFill>
                <a:latin typeface="Lucida Console"/>
                <a:cs typeface="Lucida Console"/>
              </a:rPr>
              <a:t>Popular Culture” (2010)</a:t>
            </a:r>
          </a:p>
          <a:p>
            <a:pPr marL="0" indent="0">
              <a:buNone/>
            </a:pPr>
            <a:r>
              <a:rPr lang="en-US" sz="1200" dirty="0">
                <a:solidFill>
                  <a:schemeClr val="tx1"/>
                </a:solidFill>
                <a:latin typeface="Lucida Console"/>
                <a:cs typeface="Lucida Console"/>
                <a:hlinkClick r:id="rId5"/>
              </a:rPr>
              <a:t>http://ejas.revues.org/</a:t>
            </a:r>
            <a:r>
              <a:rPr lang="en-US" sz="1200" dirty="0" smtClean="0">
                <a:solidFill>
                  <a:schemeClr val="tx1"/>
                </a:solidFill>
                <a:latin typeface="Lucida Console"/>
                <a:cs typeface="Lucida Console"/>
                <a:hlinkClick r:id="rId5"/>
              </a:rPr>
              <a:t>8831</a:t>
            </a:r>
            <a:endParaRPr lang="en-US" sz="1200" dirty="0" smtClean="0">
              <a:solidFill>
                <a:schemeClr val="tx1"/>
              </a:solidFill>
              <a:latin typeface="Lucida Console"/>
              <a:cs typeface="Lucida Console"/>
            </a:endParaRPr>
          </a:p>
          <a:p>
            <a:pPr marL="0" indent="0">
              <a:buNone/>
            </a:pPr>
            <a:endParaRPr lang="en-US" sz="1600" dirty="0">
              <a:solidFill>
                <a:schemeClr val="tx1"/>
              </a:solidFill>
            </a:endParaRPr>
          </a:p>
          <a:p>
            <a:endParaRPr lang="en-US" b="1" dirty="0">
              <a:solidFill>
                <a:schemeClr val="tx1">
                  <a:lumMod val="65000"/>
                  <a:lumOff val="35000"/>
                </a:schemeClr>
              </a:solidFill>
              <a:latin typeface="Britannic Bold"/>
              <a:cs typeface="Britannic Bold"/>
            </a:endParaRPr>
          </a:p>
          <a:p>
            <a:endParaRPr lang="en-US" dirty="0"/>
          </a:p>
        </p:txBody>
      </p:sp>
      <p:pic>
        <p:nvPicPr>
          <p:cNvPr id="4" name="Content Placeholder 3" descr="America's_Army3.png"/>
          <p:cNvPicPr>
            <a:picLocks noChangeAspect="1"/>
          </p:cNvPicPr>
          <p:nvPr/>
        </p:nvPicPr>
        <p:blipFill rotWithShape="1">
          <a:blip r:embed="rId6" cstate="print">
            <a:extLst>
              <a:ext uri="{28A0092B-C50C-407E-A947-70E740481C1C}">
                <a14:useLocalDpi xmlns:a14="http://schemas.microsoft.com/office/drawing/2010/main"/>
              </a:ext>
            </a:extLst>
          </a:blip>
          <a:srcRect l="-377" r="-307"/>
          <a:stretch/>
        </p:blipFill>
        <p:spPr>
          <a:xfrm>
            <a:off x="7510667" y="4697617"/>
            <a:ext cx="1633333" cy="1529195"/>
          </a:xfrm>
          <a:prstGeom prst="rect">
            <a:avLst/>
          </a:prstGeom>
        </p:spPr>
      </p:pic>
    </p:spTree>
    <p:extLst>
      <p:ext uri="{BB962C8B-B14F-4D97-AF65-F5344CB8AC3E}">
        <p14:creationId xmlns:p14="http://schemas.microsoft.com/office/powerpoint/2010/main" val="97332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503"/>
            <a:ext cx="8229600" cy="827953"/>
          </a:xfrm>
        </p:spPr>
        <p:txBody>
          <a:bodyPr/>
          <a:lstStyle/>
          <a:p>
            <a:r>
              <a:rPr lang="en-US" b="1" dirty="0" smtClean="0">
                <a:solidFill>
                  <a:srgbClr val="FFFF00"/>
                </a:solidFill>
                <a:latin typeface="+mn-lt"/>
              </a:rPr>
              <a:t>  </a:t>
            </a:r>
            <a:r>
              <a:rPr lang="en-US" sz="4400" b="1" dirty="0" smtClean="0">
                <a:solidFill>
                  <a:srgbClr val="FFFF00"/>
                </a:solidFill>
                <a:latin typeface="+mn-lt"/>
              </a:rPr>
              <a:t>Industry </a:t>
            </a:r>
            <a:r>
              <a:rPr lang="en-US" sz="4400" b="1" dirty="0">
                <a:solidFill>
                  <a:srgbClr val="FFFF00"/>
                </a:solidFill>
                <a:latin typeface="+mn-lt"/>
              </a:rPr>
              <a:t>Complicity? </a:t>
            </a:r>
            <a:r>
              <a:rPr lang="en-US" sz="2800" b="1" dirty="0" smtClean="0">
                <a:solidFill>
                  <a:srgbClr val="FFFF00"/>
                </a:solidFill>
                <a:latin typeface="+mn-lt"/>
              </a:rPr>
              <a:t>2</a:t>
            </a:r>
            <a:endParaRPr lang="en-US" sz="2800" dirty="0">
              <a:solidFill>
                <a:srgbClr val="FFFF00"/>
              </a:solidFill>
              <a:latin typeface="+mn-lt"/>
            </a:endParaRPr>
          </a:p>
        </p:txBody>
      </p:sp>
      <p:sp>
        <p:nvSpPr>
          <p:cNvPr id="3" name="Content Placeholder 2"/>
          <p:cNvSpPr>
            <a:spLocks noGrp="1"/>
          </p:cNvSpPr>
          <p:nvPr>
            <p:ph sz="quarter" idx="10"/>
          </p:nvPr>
        </p:nvSpPr>
        <p:spPr>
          <a:xfrm>
            <a:off x="0" y="981364"/>
            <a:ext cx="9040618" cy="5437909"/>
          </a:xfrm>
        </p:spPr>
        <p:txBody>
          <a:bodyPr>
            <a:normAutofit lnSpcReduction="10000"/>
          </a:bodyPr>
          <a:lstStyle/>
          <a:p>
            <a:pPr marL="0" indent="0">
              <a:buNone/>
            </a:pPr>
            <a:r>
              <a:rPr lang="en-US" sz="2800" b="1" dirty="0" smtClean="0">
                <a:solidFill>
                  <a:srgbClr val="FF0000"/>
                </a:solidFill>
                <a:latin typeface="Lucida Console"/>
                <a:cs typeface="Lucida Console"/>
              </a:rPr>
              <a:t>Industry maturity issue? </a:t>
            </a:r>
          </a:p>
          <a:p>
            <a:pPr marL="0" indent="0">
              <a:buNone/>
            </a:pPr>
            <a:r>
              <a:rPr lang="en-US" b="1" dirty="0" smtClean="0">
                <a:solidFill>
                  <a:srgbClr val="FFFFFF"/>
                </a:solidFill>
                <a:latin typeface="Lucida Console"/>
                <a:cs typeface="Lucida Console"/>
              </a:rPr>
              <a:t>Actual maturity issue (young geeky </a:t>
            </a:r>
          </a:p>
          <a:p>
            <a:pPr marL="0" indent="0">
              <a:buNone/>
            </a:pPr>
            <a:r>
              <a:rPr lang="en-US" b="1" dirty="0" smtClean="0">
                <a:solidFill>
                  <a:srgbClr val="FFFFFF"/>
                </a:solidFill>
                <a:latin typeface="Lucida Console"/>
                <a:cs typeface="Lucida Console"/>
              </a:rPr>
              <a:t>Males trying to be</a:t>
            </a:r>
            <a:r>
              <a:rPr lang="en-US" b="1" dirty="0" smtClean="0">
                <a:latin typeface="Lucida Console"/>
                <a:cs typeface="Lucida Console"/>
              </a:rPr>
              <a:t> </a:t>
            </a:r>
            <a:r>
              <a:rPr lang="en-US" b="1" i="1" dirty="0" smtClean="0">
                <a:solidFill>
                  <a:schemeClr val="accent5">
                    <a:lumMod val="40000"/>
                    <a:lumOff val="60000"/>
                  </a:schemeClr>
                </a:solidFill>
                <a:latin typeface="Lucida Console"/>
                <a:cs typeface="Lucida Console"/>
              </a:rPr>
              <a:t>cool</a:t>
            </a:r>
            <a:r>
              <a:rPr lang="en-US" b="1" dirty="0" smtClean="0">
                <a:solidFill>
                  <a:srgbClr val="FFFFFF"/>
                </a:solidFill>
                <a:latin typeface="Lucida Console"/>
                <a:cs typeface="Lucida Console"/>
              </a:rPr>
              <a:t>)?</a:t>
            </a:r>
          </a:p>
          <a:p>
            <a:pPr marL="0" indent="0">
              <a:buNone/>
            </a:pPr>
            <a:r>
              <a:rPr lang="en-US" b="1" dirty="0" smtClean="0">
                <a:solidFill>
                  <a:schemeClr val="accent4">
                    <a:lumMod val="40000"/>
                    <a:lumOff val="60000"/>
                  </a:schemeClr>
                </a:solidFill>
                <a:latin typeface="Lucida Console"/>
                <a:cs typeface="Lucida Console"/>
              </a:rPr>
              <a:t>Counter-culture roots</a:t>
            </a:r>
            <a:r>
              <a:rPr lang="en-US" dirty="0" smtClean="0">
                <a:latin typeface="Lucida Console"/>
                <a:cs typeface="Lucida Console"/>
              </a:rPr>
              <a:t> </a:t>
            </a:r>
            <a:r>
              <a:rPr lang="en-US" dirty="0" smtClean="0">
                <a:solidFill>
                  <a:srgbClr val="FFFFFF"/>
                </a:solidFill>
                <a:latin typeface="Lucida Console"/>
                <a:cs typeface="Lucida Console"/>
              </a:rPr>
              <a:t>become</a:t>
            </a:r>
            <a:r>
              <a:rPr lang="en-US" dirty="0" smtClean="0">
                <a:latin typeface="Lucida Console"/>
                <a:cs typeface="Lucida Console"/>
              </a:rPr>
              <a:t> </a:t>
            </a:r>
            <a:r>
              <a:rPr lang="en-US" b="1" i="1" dirty="0" smtClean="0">
                <a:solidFill>
                  <a:schemeClr val="accent5">
                    <a:lumMod val="40000"/>
                    <a:lumOff val="60000"/>
                  </a:schemeClr>
                </a:solidFill>
                <a:latin typeface="Lucida Console"/>
                <a:cs typeface="Lucida Console"/>
              </a:rPr>
              <a:t>trendy </a:t>
            </a:r>
          </a:p>
          <a:p>
            <a:pPr marL="0" indent="0">
              <a:buNone/>
            </a:pPr>
            <a:r>
              <a:rPr lang="en-US" b="1" i="1" dirty="0" smtClean="0">
                <a:solidFill>
                  <a:schemeClr val="accent5">
                    <a:lumMod val="40000"/>
                    <a:lumOff val="60000"/>
                  </a:schemeClr>
                </a:solidFill>
                <a:latin typeface="Lucida Console"/>
                <a:cs typeface="Lucida Console"/>
              </a:rPr>
              <a:t>poseur rebellion </a:t>
            </a:r>
            <a:r>
              <a:rPr lang="en-US" dirty="0" smtClean="0">
                <a:solidFill>
                  <a:srgbClr val="FFFFFF"/>
                </a:solidFill>
                <a:latin typeface="Lucida Console"/>
                <a:cs typeface="Lucida Console"/>
              </a:rPr>
              <a:t>?</a:t>
            </a:r>
          </a:p>
          <a:p>
            <a:pPr marL="0" indent="0">
              <a:buNone/>
            </a:pPr>
            <a:endParaRPr lang="en-US" dirty="0" smtClean="0">
              <a:latin typeface="Lucida Console"/>
              <a:cs typeface="Lucida Console"/>
            </a:endParaRPr>
          </a:p>
          <a:p>
            <a:pPr marL="0" indent="0">
              <a:buNone/>
            </a:pPr>
            <a:r>
              <a:rPr lang="en-US" sz="2800" b="1" i="1" dirty="0">
                <a:solidFill>
                  <a:schemeClr val="bg1"/>
                </a:solidFill>
                <a:latin typeface="Lucida Console"/>
                <a:cs typeface="Lucida Console"/>
              </a:rPr>
              <a:t>The “Grand Theft Auto San Andreas/Hot </a:t>
            </a:r>
            <a:r>
              <a:rPr lang="en-US" sz="2800" b="1" i="1" dirty="0" smtClean="0">
                <a:solidFill>
                  <a:schemeClr val="bg1"/>
                </a:solidFill>
                <a:latin typeface="Lucida Console"/>
                <a:cs typeface="Lucida Console"/>
              </a:rPr>
              <a:t> </a:t>
            </a:r>
          </a:p>
          <a:p>
            <a:pPr marL="0" indent="0">
              <a:buNone/>
            </a:pPr>
            <a:r>
              <a:rPr lang="en-US" sz="2800" b="1" i="1" dirty="0" smtClean="0">
                <a:solidFill>
                  <a:schemeClr val="bg1"/>
                </a:solidFill>
                <a:latin typeface="Lucida Console"/>
                <a:cs typeface="Lucida Console"/>
              </a:rPr>
              <a:t>Coffee</a:t>
            </a:r>
            <a:r>
              <a:rPr lang="en-US" sz="2800" b="1" i="1" dirty="0">
                <a:solidFill>
                  <a:schemeClr val="bg1"/>
                </a:solidFill>
                <a:latin typeface="Lucida Console"/>
                <a:cs typeface="Lucida Console"/>
              </a:rPr>
              <a:t>” saga</a:t>
            </a:r>
          </a:p>
          <a:p>
            <a:pPr marL="0" indent="0">
              <a:buNone/>
            </a:pPr>
            <a:r>
              <a:rPr lang="en-US" sz="2000" dirty="0" smtClean="0">
                <a:solidFill>
                  <a:schemeClr val="bg1"/>
                </a:solidFill>
                <a:latin typeface="Lucida Console"/>
                <a:cs typeface="Lucida Console"/>
              </a:rPr>
              <a:t>* “</a:t>
            </a:r>
            <a:r>
              <a:rPr lang="en-US" sz="2000" dirty="0">
                <a:solidFill>
                  <a:schemeClr val="bg1"/>
                </a:solidFill>
                <a:latin typeface="Lucida Console"/>
                <a:cs typeface="Lucida Console"/>
              </a:rPr>
              <a:t>Debate intensifies over Hot Coffee sex in GTA” (</a:t>
            </a:r>
            <a:r>
              <a:rPr lang="en-US" sz="2000" dirty="0" err="1">
                <a:solidFill>
                  <a:schemeClr val="bg1"/>
                </a:solidFill>
                <a:latin typeface="Lucida Console"/>
                <a:cs typeface="Lucida Console"/>
              </a:rPr>
              <a:t>Gamespot</a:t>
            </a:r>
            <a:r>
              <a:rPr lang="en-US" sz="2000" dirty="0">
                <a:solidFill>
                  <a:schemeClr val="bg1"/>
                </a:solidFill>
                <a:latin typeface="Lucida Console"/>
                <a:cs typeface="Lucida Console"/>
              </a:rPr>
              <a:t> </a:t>
            </a:r>
            <a:r>
              <a:rPr lang="en-US" sz="2000" dirty="0" smtClean="0">
                <a:solidFill>
                  <a:schemeClr val="bg1"/>
                </a:solidFill>
                <a:latin typeface="Lucida Console"/>
                <a:cs typeface="Lucida Console"/>
              </a:rPr>
              <a:t>June </a:t>
            </a:r>
            <a:r>
              <a:rPr lang="en-US" sz="2000" dirty="0">
                <a:solidFill>
                  <a:schemeClr val="bg1"/>
                </a:solidFill>
                <a:latin typeface="Lucida Console"/>
                <a:cs typeface="Lucida Console"/>
              </a:rPr>
              <a:t>2005) </a:t>
            </a:r>
            <a:r>
              <a:rPr lang="en-US" sz="1400" dirty="0">
                <a:solidFill>
                  <a:schemeClr val="bg1"/>
                </a:solidFill>
                <a:latin typeface="Lucida Console"/>
                <a:cs typeface="Lucida Console"/>
                <a:hlinkClick r:id="rId2"/>
              </a:rPr>
              <a:t>http://www.gamespot.com/news/debate-intensifies-over-hot-coffee-sex-in-gta-6128837</a:t>
            </a:r>
            <a:endParaRPr lang="en-US" sz="1400" dirty="0">
              <a:solidFill>
                <a:schemeClr val="bg1"/>
              </a:solidFill>
              <a:latin typeface="Lucida Console"/>
              <a:cs typeface="Lucida Console"/>
            </a:endParaRPr>
          </a:p>
          <a:p>
            <a:pPr marL="0" indent="0">
              <a:buNone/>
            </a:pPr>
            <a:r>
              <a:rPr lang="en-US" sz="2000" dirty="0" smtClean="0">
                <a:solidFill>
                  <a:schemeClr val="bg1"/>
                </a:solidFill>
                <a:latin typeface="Lucida Console"/>
                <a:cs typeface="Lucida Console"/>
              </a:rPr>
              <a:t>* “</a:t>
            </a:r>
            <a:r>
              <a:rPr lang="en-US" sz="2000" dirty="0">
                <a:solidFill>
                  <a:schemeClr val="bg1"/>
                </a:solidFill>
                <a:latin typeface="Lucida Console"/>
                <a:cs typeface="Lucida Console"/>
              </a:rPr>
              <a:t>Hot Coffee controversy grows as Hilary Clinton weighs in” (</a:t>
            </a:r>
            <a:r>
              <a:rPr lang="en-US" sz="2000" dirty="0" err="1">
                <a:solidFill>
                  <a:schemeClr val="bg1"/>
                </a:solidFill>
                <a:latin typeface="Lucida Console"/>
                <a:cs typeface="Lucida Console"/>
              </a:rPr>
              <a:t>Gamesindustry</a:t>
            </a:r>
            <a:r>
              <a:rPr lang="en-US" sz="2000" dirty="0">
                <a:solidFill>
                  <a:schemeClr val="bg1"/>
                </a:solidFill>
                <a:latin typeface="Lucida Console"/>
                <a:cs typeface="Lucida Console"/>
              </a:rPr>
              <a:t> International July 14, 2005</a:t>
            </a:r>
            <a:r>
              <a:rPr lang="en-US" dirty="0" smtClean="0">
                <a:solidFill>
                  <a:schemeClr val="bg1"/>
                </a:solidFill>
                <a:latin typeface="Lucida Console"/>
                <a:cs typeface="Lucida Console"/>
              </a:rPr>
              <a:t>)</a:t>
            </a:r>
            <a:r>
              <a:rPr lang="en-US" sz="1200" dirty="0">
                <a:solidFill>
                  <a:schemeClr val="bg1"/>
                </a:solidFill>
                <a:latin typeface="Lucida Console"/>
                <a:cs typeface="Lucida Console"/>
                <a:hlinkClick r:id="rId3"/>
              </a:rPr>
              <a:t>http://www.gamesindustry.biz/articles/hot-coffee-controversy-grows-as-hilary-clinton-weighs-in</a:t>
            </a:r>
            <a:endParaRPr lang="en-US" sz="1200" dirty="0">
              <a:solidFill>
                <a:schemeClr val="bg1"/>
              </a:solidFill>
              <a:latin typeface="Lucida Console"/>
              <a:cs typeface="Lucida Console"/>
            </a:endParaRPr>
          </a:p>
          <a:p>
            <a:pPr marL="0" indent="0">
              <a:buNone/>
            </a:pPr>
            <a:r>
              <a:rPr lang="en-US" sz="2000" dirty="0" smtClean="0">
                <a:solidFill>
                  <a:schemeClr val="bg1"/>
                </a:solidFill>
                <a:latin typeface="Lucida Console"/>
                <a:cs typeface="Lucida Console"/>
              </a:rPr>
              <a:t>* “</a:t>
            </a:r>
            <a:r>
              <a:rPr lang="en-US" sz="2000" dirty="0">
                <a:solidFill>
                  <a:schemeClr val="bg1"/>
                </a:solidFill>
                <a:latin typeface="Lucida Console"/>
                <a:cs typeface="Lucida Console"/>
              </a:rPr>
              <a:t>ESRB concludes investigation into Grand Theft Auto: San Andreas; Revokes M (Mature) Rating” </a:t>
            </a:r>
            <a:r>
              <a:rPr lang="en-US" sz="1400" dirty="0">
                <a:solidFill>
                  <a:schemeClr val="bg1"/>
                </a:solidFill>
                <a:latin typeface="Lucida Console"/>
                <a:cs typeface="Lucida Console"/>
                <a:hlinkClick r:id="rId4"/>
              </a:rPr>
              <a:t>http://www.esrb.org/about/news/7202005.jsp</a:t>
            </a:r>
            <a:endParaRPr lang="en-US" sz="1400" dirty="0">
              <a:solidFill>
                <a:schemeClr val="bg1"/>
              </a:solidFill>
              <a:latin typeface="Lucida Console"/>
              <a:cs typeface="Lucida Console"/>
            </a:endParaRPr>
          </a:p>
          <a:p>
            <a:pPr marL="0" indent="0">
              <a:buNone/>
            </a:pPr>
            <a:r>
              <a:rPr lang="en-US" sz="2000" dirty="0" smtClean="0">
                <a:solidFill>
                  <a:schemeClr val="bg1"/>
                </a:solidFill>
                <a:latin typeface="Lucida Console"/>
                <a:cs typeface="Lucida Console"/>
              </a:rPr>
              <a:t>* “</a:t>
            </a:r>
            <a:r>
              <a:rPr lang="en-US" sz="2000" dirty="0">
                <a:solidFill>
                  <a:schemeClr val="bg1"/>
                </a:solidFill>
                <a:latin typeface="Lucida Console"/>
                <a:cs typeface="Lucida Console"/>
              </a:rPr>
              <a:t>BREAKING: RB Recalls San Andreas” (</a:t>
            </a:r>
            <a:r>
              <a:rPr lang="en-US" sz="2000" dirty="0" err="1">
                <a:solidFill>
                  <a:schemeClr val="bg1"/>
                </a:solidFill>
                <a:latin typeface="Lucida Console"/>
                <a:cs typeface="Lucida Console"/>
              </a:rPr>
              <a:t>Kotaku</a:t>
            </a:r>
            <a:r>
              <a:rPr lang="en-US" sz="2000" dirty="0">
                <a:solidFill>
                  <a:schemeClr val="bg1"/>
                </a:solidFill>
                <a:latin typeface="Lucida Console"/>
                <a:cs typeface="Lucida Console"/>
              </a:rPr>
              <a:t> </a:t>
            </a:r>
            <a:r>
              <a:rPr lang="en-US" sz="2000" dirty="0" smtClean="0">
                <a:solidFill>
                  <a:schemeClr val="bg1"/>
                </a:solidFill>
                <a:latin typeface="Lucida Console"/>
                <a:cs typeface="Lucida Console"/>
              </a:rPr>
              <a:t>July </a:t>
            </a:r>
            <a:r>
              <a:rPr lang="en-US" sz="2000" dirty="0">
                <a:solidFill>
                  <a:schemeClr val="bg1"/>
                </a:solidFill>
                <a:latin typeface="Lucida Console"/>
                <a:cs typeface="Lucida Console"/>
              </a:rPr>
              <a:t>2005) </a:t>
            </a:r>
            <a:r>
              <a:rPr lang="en-US" sz="1200" dirty="0">
                <a:solidFill>
                  <a:schemeClr val="bg1"/>
                </a:solidFill>
                <a:latin typeface="Lucida Console"/>
                <a:cs typeface="Lucida Console"/>
                <a:hlinkClick r:id="rId5"/>
              </a:rPr>
              <a:t>http://kotaku.com/113506/breaking-esrb-recalls-san-andreas</a:t>
            </a:r>
            <a:endParaRPr lang="en-US" sz="1200" dirty="0">
              <a:solidFill>
                <a:schemeClr val="bg1"/>
              </a:solidFill>
              <a:latin typeface="Lucida Console"/>
              <a:cs typeface="Lucida Console"/>
            </a:endParaRPr>
          </a:p>
          <a:p>
            <a:pPr marL="0" indent="0">
              <a:buNone/>
            </a:pPr>
            <a:endParaRPr lang="en-US" dirty="0"/>
          </a:p>
          <a:p>
            <a:pPr marL="0" indent="0">
              <a:buNone/>
            </a:pPr>
            <a:endParaRPr lang="en-US" dirty="0"/>
          </a:p>
          <a:p>
            <a:endParaRPr lang="en-US" dirty="0"/>
          </a:p>
        </p:txBody>
      </p:sp>
      <p:pic>
        <p:nvPicPr>
          <p:cNvPr id="4" name="Picture 3" descr="GTASABOX.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05072" y="877456"/>
            <a:ext cx="1535546" cy="1919433"/>
          </a:xfrm>
          <a:prstGeom prst="rect">
            <a:avLst/>
          </a:prstGeom>
        </p:spPr>
      </p:pic>
    </p:spTree>
    <p:extLst>
      <p:ext uri="{BB962C8B-B14F-4D97-AF65-F5344CB8AC3E}">
        <p14:creationId xmlns:p14="http://schemas.microsoft.com/office/powerpoint/2010/main" val="99745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4139"/>
            <a:ext cx="9144000" cy="1016000"/>
          </a:xfrm>
        </p:spPr>
        <p:txBody>
          <a:bodyPr>
            <a:normAutofit/>
          </a:bodyPr>
          <a:lstStyle/>
          <a:p>
            <a:r>
              <a:rPr lang="en-US" sz="4800" b="1" dirty="0" smtClean="0">
                <a:solidFill>
                  <a:srgbClr val="FFFF00"/>
                </a:solidFill>
                <a:latin typeface="+mn-lt"/>
              </a:rPr>
              <a:t>Industry </a:t>
            </a:r>
            <a:r>
              <a:rPr lang="en-US" sz="4800" b="1" dirty="0">
                <a:solidFill>
                  <a:srgbClr val="FFFF00"/>
                </a:solidFill>
                <a:latin typeface="+mn-lt"/>
              </a:rPr>
              <a:t>Complicity? </a:t>
            </a:r>
            <a:r>
              <a:rPr lang="en-US" sz="2000" b="1" dirty="0">
                <a:solidFill>
                  <a:srgbClr val="FFFF00"/>
                </a:solidFill>
                <a:latin typeface="+mn-lt"/>
              </a:rPr>
              <a:t>(2 – GTA </a:t>
            </a:r>
            <a:r>
              <a:rPr lang="en-US" sz="2000" b="1" dirty="0" smtClean="0">
                <a:solidFill>
                  <a:srgbClr val="FFFF00"/>
                </a:solidFill>
                <a:latin typeface="+mn-lt"/>
              </a:rPr>
              <a:t>continued</a:t>
            </a:r>
            <a:r>
              <a:rPr lang="en-US" sz="2000" b="1" dirty="0">
                <a:solidFill>
                  <a:srgbClr val="FFFF00"/>
                </a:solidFill>
                <a:latin typeface="+mn-lt"/>
              </a:rPr>
              <a:t>)</a:t>
            </a:r>
            <a:endParaRPr lang="en-US" dirty="0">
              <a:solidFill>
                <a:srgbClr val="FFFF00"/>
              </a:solidFill>
              <a:latin typeface="+mn-lt"/>
            </a:endParaRPr>
          </a:p>
        </p:txBody>
      </p:sp>
      <p:sp>
        <p:nvSpPr>
          <p:cNvPr id="3" name="Content Placeholder 2"/>
          <p:cNvSpPr>
            <a:spLocks noGrp="1"/>
          </p:cNvSpPr>
          <p:nvPr>
            <p:ph sz="quarter" idx="10"/>
          </p:nvPr>
        </p:nvSpPr>
        <p:spPr>
          <a:xfrm>
            <a:off x="0" y="1100140"/>
            <a:ext cx="9144000" cy="4625995"/>
          </a:xfrm>
        </p:spPr>
        <p:txBody>
          <a:bodyPr/>
          <a:lstStyle/>
          <a:p>
            <a:pPr marL="0" indent="0">
              <a:buNone/>
            </a:pPr>
            <a:r>
              <a:rPr lang="en-US" dirty="0" smtClean="0">
                <a:solidFill>
                  <a:schemeClr val="bg1"/>
                </a:solidFill>
                <a:latin typeface="Lucida Console"/>
                <a:cs typeface="Lucida Console"/>
              </a:rPr>
              <a:t>“Who </a:t>
            </a:r>
            <a:r>
              <a:rPr lang="en-US" dirty="0">
                <a:solidFill>
                  <a:schemeClr val="bg1"/>
                </a:solidFill>
                <a:latin typeface="Lucida Console"/>
                <a:cs typeface="Lucida Console"/>
              </a:rPr>
              <a:t>spilled Hot Coffee</a:t>
            </a:r>
            <a:r>
              <a:rPr lang="en-US" dirty="0" smtClean="0">
                <a:solidFill>
                  <a:schemeClr val="bg1"/>
                </a:solidFill>
                <a:latin typeface="Lucida Console"/>
                <a:cs typeface="Lucida Console"/>
              </a:rPr>
              <a:t>? The </a:t>
            </a:r>
            <a:r>
              <a:rPr lang="en-US" dirty="0">
                <a:solidFill>
                  <a:schemeClr val="bg1"/>
                </a:solidFill>
                <a:latin typeface="Lucida Console"/>
                <a:cs typeface="Lucida Console"/>
              </a:rPr>
              <a:t>man who uncovered gaming's greatest sex </a:t>
            </a:r>
            <a:r>
              <a:rPr lang="en-US" dirty="0" smtClean="0">
                <a:solidFill>
                  <a:schemeClr val="bg1"/>
                </a:solidFill>
                <a:latin typeface="Lucida Console"/>
                <a:cs typeface="Lucida Console"/>
              </a:rPr>
              <a:t>scandal” </a:t>
            </a:r>
            <a:r>
              <a:rPr lang="en-US" sz="1400" dirty="0">
                <a:solidFill>
                  <a:schemeClr val="bg1"/>
                </a:solidFill>
                <a:latin typeface="Lucida Console"/>
                <a:cs typeface="Lucida Console"/>
                <a:hlinkClick r:id="rId2"/>
              </a:rPr>
              <a:t>http://www.eurogamer.net/articles/2012-11-30-who-spilled-hot-coffee</a:t>
            </a:r>
            <a:endParaRPr lang="en-US" sz="1400"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“Federal Trade Commission Complaint against Take-Two &amp; </a:t>
            </a:r>
            <a:r>
              <a:rPr lang="en-US" dirty="0" err="1" smtClean="0">
                <a:solidFill>
                  <a:schemeClr val="bg1"/>
                </a:solidFill>
                <a:latin typeface="Lucida Console"/>
                <a:cs typeface="Lucida Console"/>
              </a:rPr>
              <a:t>Rockstar</a:t>
            </a:r>
            <a:r>
              <a:rPr lang="en-US" dirty="0" smtClean="0">
                <a:solidFill>
                  <a:schemeClr val="bg1"/>
                </a:solidFill>
                <a:latin typeface="Lucida Console"/>
                <a:cs typeface="Lucida Console"/>
              </a:rPr>
              <a:t> Games” (July 17, 2006) </a:t>
            </a:r>
            <a:r>
              <a:rPr lang="en-US" sz="1400" dirty="0">
                <a:solidFill>
                  <a:schemeClr val="bg1"/>
                </a:solidFill>
                <a:latin typeface="Lucida Console"/>
                <a:cs typeface="Lucida Console"/>
                <a:hlinkClick r:id="rId3"/>
              </a:rPr>
              <a:t>http://www.ftc.gov/os/caselist/0523158/0523158c4162TakeTwoInteractiveandRockstarComplaint.pdf</a:t>
            </a:r>
            <a:endParaRPr lang="en-US" sz="1400" dirty="0">
              <a:solidFill>
                <a:schemeClr val="bg1"/>
              </a:solidFill>
              <a:latin typeface="Lucida Console"/>
              <a:cs typeface="Lucida Console"/>
            </a:endParaRPr>
          </a:p>
          <a:p>
            <a:pPr marL="0" indent="0">
              <a:buNone/>
            </a:pPr>
            <a:r>
              <a:rPr lang="en-US" dirty="0">
                <a:solidFill>
                  <a:schemeClr val="bg1"/>
                </a:solidFill>
                <a:latin typeface="Lucida Console"/>
                <a:cs typeface="Lucida Console"/>
              </a:rPr>
              <a:t>Settled June 8, </a:t>
            </a:r>
            <a:r>
              <a:rPr lang="en-US" dirty="0" smtClean="0">
                <a:solidFill>
                  <a:schemeClr val="bg1"/>
                </a:solidFill>
                <a:latin typeface="Lucida Console"/>
                <a:cs typeface="Lucida Console"/>
              </a:rPr>
              <a:t>2006 </a:t>
            </a:r>
            <a:r>
              <a:rPr lang="en-US" sz="1400" dirty="0">
                <a:solidFill>
                  <a:schemeClr val="bg1"/>
                </a:solidFill>
                <a:latin typeface="Lucida Console"/>
                <a:cs typeface="Lucida Console"/>
                <a:hlinkClick r:id="rId4"/>
              </a:rPr>
              <a:t>http://www.ftc.gov/opa/2006/06/grandtheftauto.shtm</a:t>
            </a:r>
            <a:endParaRPr lang="en-US" sz="1400" dirty="0">
              <a:solidFill>
                <a:schemeClr val="bg1"/>
              </a:solidFill>
              <a:latin typeface="Lucida Console"/>
              <a:cs typeface="Lucida Console"/>
            </a:endParaRPr>
          </a:p>
          <a:p>
            <a:pPr marL="0" indent="0">
              <a:buNone/>
            </a:pPr>
            <a:r>
              <a:rPr lang="en-US" dirty="0" smtClean="0">
                <a:solidFill>
                  <a:srgbClr val="FF0000"/>
                </a:solidFill>
                <a:latin typeface="Lucida Console"/>
                <a:cs typeface="Lucida Console"/>
              </a:rPr>
              <a:t>To </a:t>
            </a:r>
            <a:r>
              <a:rPr lang="en-US" b="1" dirty="0">
                <a:solidFill>
                  <a:srgbClr val="FF0000"/>
                </a:solidFill>
                <a:latin typeface="Lucida Console"/>
                <a:cs typeface="Lucida Console"/>
              </a:rPr>
              <a:t>“corporatize</a:t>
            </a:r>
            <a:r>
              <a:rPr lang="en-US" b="1" dirty="0" smtClean="0">
                <a:solidFill>
                  <a:srgbClr val="FF0000"/>
                </a:solidFill>
                <a:latin typeface="Lucida Console"/>
                <a:cs typeface="Lucida Console"/>
              </a:rPr>
              <a:t>” </a:t>
            </a:r>
            <a:r>
              <a:rPr lang="en-US" dirty="0">
                <a:solidFill>
                  <a:srgbClr val="FF0000"/>
                </a:solidFill>
                <a:latin typeface="Lucida Console"/>
                <a:cs typeface="Lucida Console"/>
              </a:rPr>
              <a:t>-</a:t>
            </a:r>
            <a:r>
              <a:rPr lang="en-US" dirty="0" smtClean="0">
                <a:solidFill>
                  <a:srgbClr val="FF0000"/>
                </a:solidFill>
                <a:latin typeface="Lucida Console"/>
                <a:cs typeface="Lucida Console"/>
              </a:rPr>
              <a:t> solution or greater problem?</a:t>
            </a:r>
            <a:endParaRPr lang="en-US" dirty="0">
              <a:solidFill>
                <a:srgbClr val="FF0000"/>
              </a:solidFill>
              <a:latin typeface="Lucida Console"/>
              <a:cs typeface="Lucida Console"/>
            </a:endParaRPr>
          </a:p>
          <a:p>
            <a:endParaRPr lang="en-US" dirty="0"/>
          </a:p>
        </p:txBody>
      </p:sp>
      <p:pic>
        <p:nvPicPr>
          <p:cNvPr id="5" name="Picture 4" descr="Gta-sa-screen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42007" y="3964975"/>
            <a:ext cx="2978382" cy="2233787"/>
          </a:xfrm>
          <a:prstGeom prst="rect">
            <a:avLst/>
          </a:prstGeom>
        </p:spPr>
      </p:pic>
      <p:pic>
        <p:nvPicPr>
          <p:cNvPr id="6" name="Content Placeholder 3" descr="Gta-sa-screen1.jpg"/>
          <p:cNvPicPr>
            <a:picLocks noChangeAspect="1"/>
          </p:cNvPicPr>
          <p:nvPr/>
        </p:nvPicPr>
        <p:blipFill rotWithShape="1">
          <a:blip r:embed="rId6" cstate="print">
            <a:extLst>
              <a:ext uri="{28A0092B-C50C-407E-A947-70E740481C1C}">
                <a14:useLocalDpi xmlns:a14="http://schemas.microsoft.com/office/drawing/2010/main"/>
              </a:ext>
            </a:extLst>
          </a:blip>
          <a:srcRect t="-884" b="-884"/>
          <a:stretch/>
        </p:blipFill>
        <p:spPr>
          <a:xfrm>
            <a:off x="1529193" y="3964975"/>
            <a:ext cx="2627463" cy="2005452"/>
          </a:xfrm>
          <a:prstGeom prst="rect">
            <a:avLst/>
          </a:prstGeom>
        </p:spPr>
      </p:pic>
    </p:spTree>
    <p:extLst>
      <p:ext uri="{BB962C8B-B14F-4D97-AF65-F5344CB8AC3E}">
        <p14:creationId xmlns:p14="http://schemas.microsoft.com/office/powerpoint/2010/main" val="57755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556"/>
            <a:ext cx="8229600" cy="1016000"/>
          </a:xfrm>
        </p:spPr>
        <p:txBody>
          <a:bodyPr/>
          <a:lstStyle/>
          <a:p>
            <a:r>
              <a:rPr lang="en-US" sz="4800" b="1" dirty="0">
                <a:solidFill>
                  <a:srgbClr val="FFFF00"/>
                </a:solidFill>
              </a:rPr>
              <a:t>Industry Complicity? </a:t>
            </a:r>
            <a:r>
              <a:rPr lang="en-US" sz="2800" b="1" dirty="0">
                <a:solidFill>
                  <a:srgbClr val="FFFF00"/>
                </a:solidFill>
              </a:rPr>
              <a:t>3</a:t>
            </a:r>
            <a:endParaRPr lang="en-US" dirty="0">
              <a:solidFill>
                <a:srgbClr val="FFFF00"/>
              </a:solidFill>
            </a:endParaRPr>
          </a:p>
        </p:txBody>
      </p:sp>
      <p:sp>
        <p:nvSpPr>
          <p:cNvPr id="3" name="Content Placeholder 2"/>
          <p:cNvSpPr>
            <a:spLocks noGrp="1"/>
          </p:cNvSpPr>
          <p:nvPr>
            <p:ph sz="quarter" idx="10"/>
          </p:nvPr>
        </p:nvSpPr>
        <p:spPr>
          <a:xfrm>
            <a:off x="457200" y="1047556"/>
            <a:ext cx="8686800" cy="4896832"/>
          </a:xfrm>
        </p:spPr>
        <p:txBody>
          <a:bodyPr>
            <a:normAutofit/>
          </a:bodyPr>
          <a:lstStyle/>
          <a:p>
            <a:pPr marL="0" indent="0">
              <a:buNone/>
            </a:pPr>
            <a:r>
              <a:rPr lang="en-US" sz="4000" dirty="0">
                <a:solidFill>
                  <a:schemeClr val="bg1"/>
                </a:solidFill>
                <a:latin typeface="Lucida Console"/>
                <a:cs typeface="Lucida Console"/>
              </a:rPr>
              <a:t>N</a:t>
            </a:r>
            <a:r>
              <a:rPr lang="en-US" sz="4000" dirty="0" smtClean="0">
                <a:solidFill>
                  <a:schemeClr val="bg1"/>
                </a:solidFill>
                <a:latin typeface="Lucida Console"/>
                <a:cs typeface="Lucida Console"/>
              </a:rPr>
              <a:t>ot </a:t>
            </a:r>
            <a:r>
              <a:rPr lang="en-US" sz="4000" dirty="0">
                <a:solidFill>
                  <a:schemeClr val="bg1"/>
                </a:solidFill>
                <a:latin typeface="Lucida Console"/>
                <a:cs typeface="Lucida Console"/>
              </a:rPr>
              <a:t>a </a:t>
            </a:r>
            <a:r>
              <a:rPr lang="en-US" sz="4000" dirty="0" smtClean="0">
                <a:solidFill>
                  <a:schemeClr val="bg1"/>
                </a:solidFill>
                <a:latin typeface="Lucida Console"/>
                <a:cs typeface="Lucida Console"/>
              </a:rPr>
              <a:t>separate issue from industry sexism…</a:t>
            </a:r>
          </a:p>
          <a:p>
            <a:pPr marL="0" indent="0">
              <a:buNone/>
            </a:pPr>
            <a:r>
              <a:rPr lang="en-US" sz="4000" dirty="0">
                <a:solidFill>
                  <a:schemeClr val="bg1"/>
                </a:solidFill>
                <a:latin typeface="Lucida Console"/>
                <a:cs typeface="Lucida Console"/>
              </a:rPr>
              <a:t>V</a:t>
            </a:r>
            <a:r>
              <a:rPr lang="en-US" sz="4000" dirty="0" smtClean="0">
                <a:solidFill>
                  <a:schemeClr val="bg1"/>
                </a:solidFill>
                <a:latin typeface="Lucida Console"/>
                <a:cs typeface="Lucida Console"/>
              </a:rPr>
              <a:t>ery much the same issue of immaturities &amp; insecurities</a:t>
            </a:r>
          </a:p>
          <a:p>
            <a:pPr marL="0" indent="0">
              <a:buNone/>
            </a:pPr>
            <a:r>
              <a:rPr lang="en-US" sz="2800" dirty="0" smtClean="0">
                <a:solidFill>
                  <a:srgbClr val="FFFF00"/>
                </a:solidFill>
                <a:latin typeface="Lucida Console"/>
                <a:cs typeface="Lucida Console"/>
              </a:rPr>
              <a:t>* “Every Misogynistic Argument You’ve  </a:t>
            </a:r>
          </a:p>
          <a:p>
            <a:pPr marL="0" indent="0">
              <a:buNone/>
            </a:pPr>
            <a:r>
              <a:rPr lang="en-US" sz="2800" dirty="0">
                <a:solidFill>
                  <a:srgbClr val="FFFF00"/>
                </a:solidFill>
                <a:latin typeface="Lucida Console"/>
                <a:cs typeface="Lucida Console"/>
              </a:rPr>
              <a:t> </a:t>
            </a:r>
            <a:r>
              <a:rPr lang="en-US" sz="2800" dirty="0" smtClean="0">
                <a:solidFill>
                  <a:srgbClr val="FFFF00"/>
                </a:solidFill>
                <a:latin typeface="Lucida Console"/>
                <a:cs typeface="Lucida Console"/>
              </a:rPr>
              <a:t>  Ever Heard About Video Games” </a:t>
            </a:r>
            <a:r>
              <a:rPr lang="en-US" sz="1000" dirty="0" smtClean="0">
                <a:solidFill>
                  <a:srgbClr val="FFFF00"/>
                </a:solidFill>
                <a:latin typeface="Lucida Console"/>
                <a:cs typeface="Lucida Console"/>
                <a:hlinkClick r:id="rId2"/>
              </a:rPr>
              <a:t>http</a:t>
            </a:r>
            <a:r>
              <a:rPr lang="en-US" sz="1000" dirty="0">
                <a:solidFill>
                  <a:srgbClr val="FFFF00"/>
                </a:solidFill>
                <a:latin typeface="Lucida Console"/>
                <a:cs typeface="Lucida Console"/>
                <a:hlinkClick r:id="rId2"/>
              </a:rPr>
              <a:t>://groupthink.jezebel.com/every-misogynistic-argument-youve-ever-heard-about-vid-</a:t>
            </a:r>
            <a:r>
              <a:rPr lang="en-US" sz="1000" dirty="0" smtClean="0">
                <a:solidFill>
                  <a:srgbClr val="FFFF00"/>
                </a:solidFill>
                <a:latin typeface="Lucida Console"/>
                <a:cs typeface="Lucida Console"/>
                <a:hlinkClick r:id="rId2"/>
              </a:rPr>
              <a:t>756662565</a:t>
            </a:r>
            <a:endParaRPr lang="en-US" sz="1000" dirty="0" smtClean="0">
              <a:solidFill>
                <a:srgbClr val="FFFF00"/>
              </a:solidFill>
              <a:latin typeface="Lucida Console"/>
              <a:cs typeface="Lucida Console"/>
            </a:endParaRPr>
          </a:p>
          <a:p>
            <a:pPr marL="0" indent="0">
              <a:buNone/>
            </a:pPr>
            <a:endParaRPr lang="en-US" sz="1000" dirty="0">
              <a:solidFill>
                <a:srgbClr val="FFFF00"/>
              </a:solidFill>
              <a:latin typeface="Lucida Console"/>
              <a:cs typeface="Lucida Console"/>
            </a:endParaRPr>
          </a:p>
          <a:p>
            <a:pPr marL="0" indent="0">
              <a:buNone/>
            </a:pPr>
            <a:r>
              <a:rPr lang="en-US" sz="2800" dirty="0" smtClean="0">
                <a:solidFill>
                  <a:srgbClr val="FFFF00"/>
                </a:solidFill>
                <a:latin typeface="Lucida Console"/>
                <a:cs typeface="Lucida Console"/>
              </a:rPr>
              <a:t>* “Quit – Going To PAX Already, What is </a:t>
            </a:r>
          </a:p>
          <a:p>
            <a:pPr marL="0" indent="0">
              <a:buNone/>
            </a:pPr>
            <a:r>
              <a:rPr lang="en-US" sz="2800" dirty="0" smtClean="0">
                <a:solidFill>
                  <a:srgbClr val="FFFF00"/>
                </a:solidFill>
                <a:latin typeface="Lucida Console"/>
                <a:cs typeface="Lucida Console"/>
              </a:rPr>
              <a:t>   Wrong With You” </a:t>
            </a:r>
            <a:r>
              <a:rPr lang="en-US" sz="2000" dirty="0" smtClean="0">
                <a:solidFill>
                  <a:schemeClr val="bg1"/>
                </a:solidFill>
                <a:latin typeface="Lucida Console"/>
                <a:cs typeface="Lucida Console"/>
              </a:rPr>
              <a:t>(re Penny Arcade principal)</a:t>
            </a:r>
          </a:p>
          <a:p>
            <a:pPr marL="0" indent="0">
              <a:buNone/>
            </a:pPr>
            <a:r>
              <a:rPr lang="en-US" sz="1000" dirty="0">
                <a:solidFill>
                  <a:schemeClr val="bg1"/>
                </a:solidFill>
                <a:latin typeface="Lucida Console"/>
                <a:cs typeface="Lucida Console"/>
                <a:hlinkClick r:id="rId3"/>
              </a:rPr>
              <a:t>http://elizabethsampat.com/quit-fucking-going-to-pax-already-what-is-wrong-with-you</a:t>
            </a:r>
            <a:r>
              <a:rPr lang="en-US" sz="1000" dirty="0" smtClean="0">
                <a:solidFill>
                  <a:schemeClr val="bg1"/>
                </a:solidFill>
                <a:latin typeface="Lucida Console"/>
                <a:cs typeface="Lucida Console"/>
                <a:hlinkClick r:id="rId3"/>
              </a:rPr>
              <a:t>/</a:t>
            </a:r>
            <a:endParaRPr lang="en-US" sz="1000" dirty="0" smtClean="0">
              <a:solidFill>
                <a:schemeClr val="bg1"/>
              </a:solidFill>
              <a:latin typeface="Lucida Console"/>
              <a:cs typeface="Lucida Console"/>
            </a:endParaRPr>
          </a:p>
          <a:p>
            <a:pPr marL="0" indent="0">
              <a:buNone/>
            </a:pPr>
            <a:endParaRPr lang="en-US" sz="1000" dirty="0" smtClean="0">
              <a:solidFill>
                <a:schemeClr val="bg1"/>
              </a:solidFill>
              <a:latin typeface="Lucida Console"/>
              <a:cs typeface="Lucida Console"/>
            </a:endParaRPr>
          </a:p>
          <a:p>
            <a:pPr marL="0" indent="0">
              <a:buNone/>
            </a:pPr>
            <a:endParaRPr lang="en-US" sz="3200" dirty="0">
              <a:solidFill>
                <a:srgbClr val="FFFF00"/>
              </a:solidFill>
              <a:latin typeface="Lucida Console"/>
              <a:cs typeface="Lucida Console"/>
            </a:endParaRPr>
          </a:p>
        </p:txBody>
      </p:sp>
      <p:pic>
        <p:nvPicPr>
          <p:cNvPr id="4" name="Content Placeholder 3" descr="320px-Krahulik_Holkins,_Comicon_2009.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715674" y="5292285"/>
            <a:ext cx="1232584" cy="893380"/>
          </a:xfrm>
          <a:prstGeom prst="rect">
            <a:avLst/>
          </a:prstGeom>
        </p:spPr>
      </p:pic>
    </p:spTree>
    <p:extLst>
      <p:ext uri="{BB962C8B-B14F-4D97-AF65-F5344CB8AC3E}">
        <p14:creationId xmlns:p14="http://schemas.microsoft.com/office/powerpoint/2010/main" val="195827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6769"/>
            <a:ext cx="8229600" cy="996462"/>
          </a:xfrm>
        </p:spPr>
        <p:txBody>
          <a:bodyPr/>
          <a:lstStyle/>
          <a:p>
            <a:r>
              <a:rPr lang="en-US" b="1" dirty="0"/>
              <a:t> </a:t>
            </a:r>
            <a:r>
              <a:rPr lang="en-US" b="1" dirty="0" smtClean="0"/>
              <a:t>  </a:t>
            </a:r>
            <a:r>
              <a:rPr lang="en-US" sz="4800" b="1" dirty="0" smtClean="0">
                <a:solidFill>
                  <a:srgbClr val="FFFF00"/>
                </a:solidFill>
                <a:latin typeface="+mn-lt"/>
              </a:rPr>
              <a:t>Industry </a:t>
            </a:r>
            <a:r>
              <a:rPr lang="en-US" sz="4800" b="1" dirty="0">
                <a:solidFill>
                  <a:srgbClr val="FFFF00"/>
                </a:solidFill>
                <a:latin typeface="+mn-lt"/>
              </a:rPr>
              <a:t>Complicity? </a:t>
            </a:r>
            <a:r>
              <a:rPr lang="en-US" sz="2800" b="1" dirty="0">
                <a:solidFill>
                  <a:srgbClr val="FFFF00"/>
                </a:solidFill>
              </a:rPr>
              <a:t>4</a:t>
            </a:r>
            <a:endParaRPr lang="en-US" sz="2800" dirty="0">
              <a:solidFill>
                <a:srgbClr val="FFFF00"/>
              </a:solidFill>
            </a:endParaRPr>
          </a:p>
        </p:txBody>
      </p:sp>
      <p:sp>
        <p:nvSpPr>
          <p:cNvPr id="3" name="Content Placeholder 2"/>
          <p:cNvSpPr>
            <a:spLocks noGrp="1"/>
          </p:cNvSpPr>
          <p:nvPr>
            <p:ph sz="quarter" idx="10"/>
          </p:nvPr>
        </p:nvSpPr>
        <p:spPr>
          <a:xfrm>
            <a:off x="457200" y="1133232"/>
            <a:ext cx="8686800" cy="4592903"/>
          </a:xfrm>
        </p:spPr>
        <p:txBody>
          <a:bodyPr/>
          <a:lstStyle/>
          <a:p>
            <a:pPr marL="0" indent="0">
              <a:buNone/>
            </a:pPr>
            <a:r>
              <a:rPr lang="en-US" b="1" dirty="0" smtClean="0">
                <a:solidFill>
                  <a:schemeClr val="bg1"/>
                </a:solidFill>
                <a:latin typeface="Lucida Console"/>
                <a:cs typeface="Lucida Console"/>
              </a:rPr>
              <a:t>EULA’s </a:t>
            </a:r>
            <a:r>
              <a:rPr lang="en-US" b="1" dirty="0">
                <a:solidFill>
                  <a:schemeClr val="bg1"/>
                </a:solidFill>
                <a:latin typeface="Lucida Console"/>
                <a:cs typeface="Lucida Console"/>
              </a:rPr>
              <a:t>&amp; </a:t>
            </a:r>
            <a:r>
              <a:rPr lang="en-US" b="1" dirty="0" err="1">
                <a:solidFill>
                  <a:schemeClr val="bg1"/>
                </a:solidFill>
                <a:latin typeface="Lucida Console"/>
                <a:cs typeface="Lucida Console"/>
              </a:rPr>
              <a:t>ToS</a:t>
            </a:r>
            <a:r>
              <a:rPr lang="en-US" b="1" dirty="0">
                <a:solidFill>
                  <a:schemeClr val="bg1"/>
                </a:solidFill>
                <a:latin typeface="Lucida Console"/>
                <a:cs typeface="Lucida Console"/>
              </a:rPr>
              <a:t>  generally do not even </a:t>
            </a:r>
            <a:r>
              <a:rPr lang="en-US" b="1" dirty="0" smtClean="0">
                <a:solidFill>
                  <a:schemeClr val="bg1"/>
                </a:solidFill>
                <a:latin typeface="Lucida Console"/>
                <a:cs typeface="Lucida Console"/>
              </a:rPr>
              <a:t>mention</a:t>
            </a:r>
          </a:p>
          <a:p>
            <a:pPr marL="0" indent="0">
              <a:buNone/>
            </a:pPr>
            <a:r>
              <a:rPr lang="en-US" b="1" dirty="0" smtClean="0">
                <a:solidFill>
                  <a:schemeClr val="bg1"/>
                </a:solidFill>
                <a:latin typeface="Lucida Console"/>
                <a:cs typeface="Lucida Console"/>
              </a:rPr>
              <a:t>underage use</a:t>
            </a:r>
          </a:p>
          <a:p>
            <a:r>
              <a:rPr lang="en-US" dirty="0" smtClean="0">
                <a:solidFill>
                  <a:schemeClr val="bg1"/>
                </a:solidFill>
                <a:latin typeface="Lucida Console"/>
                <a:cs typeface="Lucida Console"/>
              </a:rPr>
              <a:t>Avoiding the issue?</a:t>
            </a:r>
          </a:p>
          <a:p>
            <a:r>
              <a:rPr lang="en-US" dirty="0" smtClean="0">
                <a:solidFill>
                  <a:schemeClr val="bg1"/>
                </a:solidFill>
                <a:latin typeface="Lucida Console"/>
                <a:cs typeface="Lucida Console"/>
              </a:rPr>
              <a:t>Not wanting to scare anyone off?</a:t>
            </a:r>
          </a:p>
          <a:p>
            <a:r>
              <a:rPr lang="en-US" dirty="0" smtClean="0">
                <a:solidFill>
                  <a:schemeClr val="bg1"/>
                </a:solidFill>
                <a:latin typeface="Lucida Console"/>
                <a:cs typeface="Lucida Console"/>
              </a:rPr>
              <a:t>Confirming ineffectualness?</a:t>
            </a:r>
          </a:p>
          <a:p>
            <a:r>
              <a:rPr lang="en-US" dirty="0" smtClean="0">
                <a:solidFill>
                  <a:schemeClr val="bg1"/>
                </a:solidFill>
                <a:latin typeface="Lucida Console"/>
                <a:cs typeface="Lucida Console"/>
              </a:rPr>
              <a:t>Looking the other way?</a:t>
            </a:r>
          </a:p>
          <a:p>
            <a:r>
              <a:rPr lang="en-US" dirty="0" smtClean="0">
                <a:solidFill>
                  <a:schemeClr val="bg1"/>
                </a:solidFill>
                <a:latin typeface="Lucida Console"/>
                <a:cs typeface="Lucida Console"/>
              </a:rPr>
              <a:t>Confirming double standard?</a:t>
            </a:r>
          </a:p>
          <a:p>
            <a:pPr marL="0" indent="0">
              <a:buNone/>
            </a:pPr>
            <a:r>
              <a:rPr lang="en-US" i="1" dirty="0" smtClean="0">
                <a:solidFill>
                  <a:srgbClr val="C6D9F1"/>
                </a:solidFill>
                <a:latin typeface="Apple Chancery"/>
                <a:cs typeface="Apple Chancery"/>
              </a:rPr>
              <a:t>"</a:t>
            </a:r>
            <a:r>
              <a:rPr lang="en-US" i="1" dirty="0">
                <a:solidFill>
                  <a:schemeClr val="tx2">
                    <a:lumMod val="20000"/>
                    <a:lumOff val="80000"/>
                  </a:schemeClr>
                </a:solidFill>
                <a:latin typeface="Apple Chancery"/>
                <a:cs typeface="Apple Chancery"/>
              </a:rPr>
              <a:t>We consider it a good principle to explain the phenomena by the simplest hypothesis possible</a:t>
            </a:r>
            <a:r>
              <a:rPr lang="en-US" i="1" dirty="0" smtClean="0">
                <a:solidFill>
                  <a:schemeClr val="tx2">
                    <a:lumMod val="20000"/>
                    <a:lumOff val="80000"/>
                  </a:schemeClr>
                </a:solidFill>
                <a:latin typeface="Apple Chancery"/>
                <a:cs typeface="Apple Chancery"/>
              </a:rPr>
              <a:t>.”    </a:t>
            </a:r>
            <a:r>
              <a:rPr lang="en-US" dirty="0" smtClean="0">
                <a:solidFill>
                  <a:schemeClr val="bg1"/>
                </a:solidFill>
                <a:latin typeface="Lucida Console"/>
                <a:cs typeface="Lucida Console"/>
              </a:rPr>
              <a:t>Ptolemy  </a:t>
            </a:r>
            <a:endParaRPr lang="en-US" dirty="0">
              <a:solidFill>
                <a:schemeClr val="bg1"/>
              </a:solidFill>
              <a:latin typeface="Lucida Console"/>
              <a:cs typeface="Lucida Console"/>
            </a:endParaRPr>
          </a:p>
        </p:txBody>
      </p:sp>
      <p:pic>
        <p:nvPicPr>
          <p:cNvPr id="4" name="Content Placeholder 3" descr="220px-Ptolemaeu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31455" y="4439477"/>
            <a:ext cx="1758839" cy="1817767"/>
          </a:xfrm>
          <a:prstGeom prst="rect">
            <a:avLst/>
          </a:prstGeom>
        </p:spPr>
      </p:pic>
    </p:spTree>
    <p:extLst>
      <p:ext uri="{BB962C8B-B14F-4D97-AF65-F5344CB8AC3E}">
        <p14:creationId xmlns:p14="http://schemas.microsoft.com/office/powerpoint/2010/main" val="329959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Autofit/>
          </a:bodyPr>
          <a:lstStyle/>
          <a:p>
            <a:r>
              <a:rPr lang="en-US" sz="3200" b="1" dirty="0" smtClean="0">
                <a:solidFill>
                  <a:srgbClr val="FFFF00"/>
                </a:solidFill>
                <a:latin typeface="+mn-lt"/>
              </a:rPr>
              <a:t>   Violent Games, Liability &amp; Regulation: Cases</a:t>
            </a:r>
            <a:endParaRPr lang="en-US" sz="3200" b="1" dirty="0">
              <a:solidFill>
                <a:srgbClr val="FFFF00"/>
              </a:solidFill>
              <a:latin typeface="+mn-lt"/>
            </a:endParaRPr>
          </a:p>
        </p:txBody>
      </p:sp>
      <p:sp>
        <p:nvSpPr>
          <p:cNvPr id="3" name="Content Placeholder 2"/>
          <p:cNvSpPr>
            <a:spLocks noGrp="1"/>
          </p:cNvSpPr>
          <p:nvPr>
            <p:ph sz="quarter" idx="10"/>
          </p:nvPr>
        </p:nvSpPr>
        <p:spPr>
          <a:xfrm>
            <a:off x="0" y="1016000"/>
            <a:ext cx="9144000" cy="4982308"/>
          </a:xfrm>
        </p:spPr>
        <p:txBody>
          <a:bodyPr>
            <a:normAutofit fontScale="85000" lnSpcReduction="20000"/>
          </a:bodyPr>
          <a:lstStyle/>
          <a:p>
            <a:r>
              <a:rPr lang="en-US" i="1" dirty="0" smtClean="0">
                <a:solidFill>
                  <a:schemeClr val="bg1"/>
                </a:solidFill>
                <a:latin typeface="Lucida Console"/>
                <a:cs typeface="Lucida Console"/>
              </a:rPr>
              <a:t>Watters v. TSR </a:t>
            </a:r>
            <a:r>
              <a:rPr lang="en-US" dirty="0" smtClean="0">
                <a:solidFill>
                  <a:schemeClr val="bg1"/>
                </a:solidFill>
                <a:latin typeface="Lucida Console"/>
                <a:cs typeface="Lucida Console"/>
              </a:rPr>
              <a:t>(D&amp;D) 1990 USCA</a:t>
            </a:r>
          </a:p>
          <a:p>
            <a:r>
              <a:rPr lang="en-US" i="1" dirty="0" smtClean="0">
                <a:solidFill>
                  <a:schemeClr val="bg1"/>
                </a:solidFill>
                <a:latin typeface="Lucida Console"/>
                <a:cs typeface="Lucida Console"/>
              </a:rPr>
              <a:t>James v. Meow </a:t>
            </a:r>
            <a:r>
              <a:rPr lang="en-US" dirty="0" smtClean="0">
                <a:solidFill>
                  <a:schemeClr val="bg1"/>
                </a:solidFill>
                <a:latin typeface="Lucida Console"/>
                <a:cs typeface="Lucida Console"/>
              </a:rPr>
              <a:t>(Heath High, Kentucky) 2002 USCA</a:t>
            </a:r>
          </a:p>
          <a:p>
            <a:r>
              <a:rPr lang="en-US" i="1" dirty="0" smtClean="0">
                <a:solidFill>
                  <a:schemeClr val="bg1"/>
                </a:solidFill>
                <a:latin typeface="Lucida Console"/>
                <a:cs typeface="Lucida Console"/>
              </a:rPr>
              <a:t>Sanders v. Acclaim </a:t>
            </a:r>
            <a:r>
              <a:rPr lang="en-US" dirty="0" smtClean="0">
                <a:solidFill>
                  <a:schemeClr val="bg1"/>
                </a:solidFill>
                <a:latin typeface="Lucida Console"/>
                <a:cs typeface="Lucida Console"/>
              </a:rPr>
              <a:t>(Columbine) 2002 US Dist.</a:t>
            </a:r>
          </a:p>
          <a:p>
            <a:r>
              <a:rPr lang="en-US" i="1" dirty="0" smtClean="0">
                <a:solidFill>
                  <a:schemeClr val="bg1"/>
                </a:solidFill>
                <a:latin typeface="Lucida Console"/>
                <a:cs typeface="Lucida Console"/>
              </a:rPr>
              <a:t>Wilson v. Midway </a:t>
            </a:r>
            <a:r>
              <a:rPr lang="en-US" dirty="0" smtClean="0">
                <a:solidFill>
                  <a:schemeClr val="bg1"/>
                </a:solidFill>
                <a:latin typeface="Lucida Console"/>
                <a:cs typeface="Lucida Console"/>
              </a:rPr>
              <a:t>(Mortal </a:t>
            </a:r>
            <a:r>
              <a:rPr lang="en-US" dirty="0" err="1" smtClean="0">
                <a:solidFill>
                  <a:schemeClr val="bg1"/>
                </a:solidFill>
                <a:latin typeface="Lucida Console"/>
                <a:cs typeface="Lucida Console"/>
              </a:rPr>
              <a:t>Kombat</a:t>
            </a:r>
            <a:r>
              <a:rPr lang="en-US" dirty="0" smtClean="0">
                <a:solidFill>
                  <a:schemeClr val="bg1"/>
                </a:solidFill>
                <a:latin typeface="Lucida Console"/>
                <a:cs typeface="Lucida Console"/>
              </a:rPr>
              <a:t>) 2002 US Dist.</a:t>
            </a:r>
          </a:p>
          <a:p>
            <a:pPr marL="0" indent="0">
              <a:buNone/>
            </a:pPr>
            <a:r>
              <a:rPr lang="en-US" dirty="0" smtClean="0">
                <a:solidFill>
                  <a:schemeClr val="bg1"/>
                </a:solidFill>
                <a:latin typeface="Lucida Console"/>
                <a:cs typeface="Lucida Console"/>
              </a:rPr>
              <a:t>----------------------------------------------------------</a:t>
            </a:r>
          </a:p>
          <a:p>
            <a:r>
              <a:rPr lang="en-US" i="1" dirty="0" smtClean="0">
                <a:solidFill>
                  <a:schemeClr val="bg1"/>
                </a:solidFill>
                <a:latin typeface="Lucida Console"/>
                <a:cs typeface="Lucida Console"/>
              </a:rPr>
              <a:t>American Amusement v. Kendrick </a:t>
            </a:r>
            <a:r>
              <a:rPr lang="en-US" dirty="0" smtClean="0">
                <a:solidFill>
                  <a:schemeClr val="bg1"/>
                </a:solidFill>
                <a:latin typeface="Lucida Console"/>
                <a:cs typeface="Lucida Console"/>
              </a:rPr>
              <a:t>2001 USCA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a:t>
            </a:r>
            <a:r>
              <a:rPr lang="en-US" dirty="0">
                <a:solidFill>
                  <a:schemeClr val="bg1"/>
                </a:solidFill>
                <a:latin typeface="Lucida Console"/>
                <a:cs typeface="Lucida Console"/>
              </a:rPr>
              <a:t>protecting </a:t>
            </a:r>
            <a:r>
              <a:rPr lang="en-US" dirty="0" smtClean="0">
                <a:solidFill>
                  <a:schemeClr val="bg1"/>
                </a:solidFill>
                <a:latin typeface="Lucida Console"/>
                <a:cs typeface="Lucida Console"/>
              </a:rPr>
              <a:t>minors)</a:t>
            </a:r>
          </a:p>
          <a:p>
            <a:r>
              <a:rPr lang="en-US" i="1" dirty="0" smtClean="0">
                <a:solidFill>
                  <a:schemeClr val="bg1"/>
                </a:solidFill>
                <a:latin typeface="Lucida Console"/>
                <a:cs typeface="Lucida Console"/>
              </a:rPr>
              <a:t>IDSA v. St. Louis </a:t>
            </a:r>
            <a:r>
              <a:rPr lang="en-US" dirty="0" smtClean="0">
                <a:solidFill>
                  <a:schemeClr val="bg1"/>
                </a:solidFill>
                <a:latin typeface="Lucida Console"/>
                <a:cs typeface="Lucida Console"/>
              </a:rPr>
              <a:t>2003 USCA (protecting minors)</a:t>
            </a:r>
          </a:p>
          <a:p>
            <a:r>
              <a:rPr lang="en-US" i="1" dirty="0">
                <a:solidFill>
                  <a:schemeClr val="bg1"/>
                </a:solidFill>
                <a:latin typeface="Lucida Console"/>
                <a:cs typeface="Lucida Console"/>
              </a:rPr>
              <a:t>VSDA v. Maleng </a:t>
            </a:r>
            <a:r>
              <a:rPr lang="en-US" dirty="0">
                <a:solidFill>
                  <a:schemeClr val="bg1"/>
                </a:solidFill>
                <a:latin typeface="Lucida Console"/>
                <a:cs typeface="Lucida Console"/>
              </a:rPr>
              <a:t>2004 US Dist.</a:t>
            </a:r>
            <a:r>
              <a:rPr lang="en-US" i="1" dirty="0">
                <a:solidFill>
                  <a:schemeClr val="bg1"/>
                </a:solidFill>
                <a:latin typeface="Lucida Console"/>
                <a:cs typeface="Lucida Console"/>
              </a:rPr>
              <a:t> </a:t>
            </a:r>
            <a:r>
              <a:rPr lang="en-US" dirty="0">
                <a:solidFill>
                  <a:schemeClr val="bg1"/>
                </a:solidFill>
                <a:latin typeface="Lucida Console"/>
                <a:cs typeface="Lucida Console"/>
              </a:rPr>
              <a:t>(regulate games </a:t>
            </a:r>
            <a:endParaRPr lang="en-US" dirty="0" smtClean="0">
              <a:solidFill>
                <a:schemeClr val="bg1"/>
              </a:solidFill>
              <a:latin typeface="Lucida Console"/>
              <a:cs typeface="Lucida Console"/>
            </a:endParaRP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depicting </a:t>
            </a:r>
            <a:r>
              <a:rPr lang="en-US" dirty="0">
                <a:solidFill>
                  <a:schemeClr val="bg1"/>
                </a:solidFill>
                <a:latin typeface="Lucida Console"/>
                <a:cs typeface="Lucida Console"/>
              </a:rPr>
              <a:t>violence against law enforcement</a:t>
            </a:r>
            <a:r>
              <a:rPr lang="en-US" dirty="0" smtClean="0">
                <a:solidFill>
                  <a:schemeClr val="bg1"/>
                </a:solidFill>
                <a:latin typeface="Lucida Console"/>
                <a:cs typeface="Lucida Console"/>
              </a:rPr>
              <a:t>)</a:t>
            </a:r>
            <a:endParaRPr lang="en-US" dirty="0">
              <a:solidFill>
                <a:schemeClr val="bg1"/>
              </a:solidFill>
              <a:latin typeface="Lucida Console"/>
              <a:cs typeface="Lucida Console"/>
            </a:endParaRPr>
          </a:p>
          <a:p>
            <a:r>
              <a:rPr lang="en-US" i="1" dirty="0" smtClean="0">
                <a:solidFill>
                  <a:schemeClr val="bg1"/>
                </a:solidFill>
                <a:latin typeface="Lucida Console"/>
                <a:cs typeface="Lucida Console"/>
              </a:rPr>
              <a:t>ESA v. Blagojevich </a:t>
            </a:r>
            <a:r>
              <a:rPr lang="en-US" dirty="0" smtClean="0">
                <a:solidFill>
                  <a:schemeClr val="bg1"/>
                </a:solidFill>
                <a:latin typeface="Lucida Console"/>
                <a:cs typeface="Lucida Console"/>
              </a:rPr>
              <a:t>2006 USCA (protecting minors)</a:t>
            </a:r>
          </a:p>
          <a:p>
            <a:r>
              <a:rPr lang="en-US" i="1" dirty="0" smtClean="0">
                <a:solidFill>
                  <a:schemeClr val="bg1"/>
                </a:solidFill>
                <a:latin typeface="Lucida Console"/>
                <a:cs typeface="Lucida Console"/>
              </a:rPr>
              <a:t>EMA v. Henry </a:t>
            </a:r>
            <a:r>
              <a:rPr lang="en-US" dirty="0" smtClean="0">
                <a:solidFill>
                  <a:schemeClr val="bg1"/>
                </a:solidFill>
                <a:latin typeface="Lucida Console"/>
                <a:cs typeface="Lucida Console"/>
              </a:rPr>
              <a:t>2007 US Dist. (protecting minors)</a:t>
            </a:r>
          </a:p>
          <a:p>
            <a:r>
              <a:rPr lang="en-US" i="1" dirty="0">
                <a:solidFill>
                  <a:schemeClr val="bg1"/>
                </a:solidFill>
                <a:latin typeface="Lucida Console"/>
                <a:cs typeface="Lucida Console"/>
              </a:rPr>
              <a:t>ESA v. Swanson </a:t>
            </a:r>
            <a:r>
              <a:rPr lang="en-US" dirty="0">
                <a:solidFill>
                  <a:schemeClr val="bg1"/>
                </a:solidFill>
                <a:latin typeface="Lucida Console"/>
                <a:cs typeface="Lucida Console"/>
              </a:rPr>
              <a:t>2008 USCA (purchase contrary to </a:t>
            </a:r>
            <a:r>
              <a:rPr lang="en-US" dirty="0" smtClean="0">
                <a:solidFill>
                  <a:schemeClr val="bg1"/>
                </a:solidFill>
                <a:latin typeface="Lucida Console"/>
                <a:cs typeface="Lucida Console"/>
              </a:rPr>
              <a:t>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a:t>
            </a:r>
            <a:r>
              <a:rPr lang="en-US" dirty="0">
                <a:solidFill>
                  <a:schemeClr val="bg1"/>
                </a:solidFill>
                <a:latin typeface="Lucida Console"/>
                <a:cs typeface="Lucida Console"/>
              </a:rPr>
              <a:t>rating”</a:t>
            </a:r>
            <a:r>
              <a:rPr lang="en-US" dirty="0" smtClean="0">
                <a:solidFill>
                  <a:schemeClr val="bg1"/>
                </a:solidFill>
                <a:latin typeface="Lucida Console"/>
                <a:cs typeface="Lucida Console"/>
              </a:rPr>
              <a:t>)</a:t>
            </a:r>
          </a:p>
          <a:p>
            <a:r>
              <a:rPr lang="en-US" i="1" dirty="0" smtClean="0">
                <a:solidFill>
                  <a:schemeClr val="bg1"/>
                </a:solidFill>
                <a:latin typeface="Lucida Console"/>
                <a:cs typeface="Lucida Console"/>
              </a:rPr>
              <a:t>ESA v. Chicago Transit </a:t>
            </a:r>
            <a:r>
              <a:rPr lang="en-US" dirty="0" smtClean="0">
                <a:solidFill>
                  <a:schemeClr val="bg1"/>
                </a:solidFill>
                <a:latin typeface="Lucida Console"/>
                <a:cs typeface="Lucida Console"/>
              </a:rPr>
              <a:t>2010 US Dist. (restricted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“M” game ads on CTA vehicles)</a:t>
            </a:r>
          </a:p>
          <a:p>
            <a:r>
              <a:rPr lang="en-US" b="1" dirty="0" smtClean="0">
                <a:solidFill>
                  <a:schemeClr val="bg1"/>
                </a:solidFill>
                <a:latin typeface="Lucida Console"/>
                <a:cs typeface="Lucida Console"/>
              </a:rPr>
              <a:t>ESA v. Schwarzenegger 2011 SCOTUS (prohibited violent  </a:t>
            </a:r>
          </a:p>
          <a:p>
            <a:pPr marL="0" indent="0">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video games) - </a:t>
            </a:r>
            <a:r>
              <a:rPr lang="en-US" i="1" dirty="0" smtClean="0">
                <a:solidFill>
                  <a:schemeClr val="bg1"/>
                </a:solidFill>
                <a:latin typeface="Lucida Console"/>
                <a:cs typeface="Lucida Console"/>
              </a:rPr>
              <a:t>Class 12 upcoming</a:t>
            </a:r>
            <a:endParaRPr lang="en-US" i="1" dirty="0">
              <a:solidFill>
                <a:schemeClr val="bg1"/>
              </a:solidFill>
              <a:latin typeface="Lucida Console"/>
              <a:cs typeface="Lucida Console"/>
            </a:endParaRPr>
          </a:p>
        </p:txBody>
      </p:sp>
    </p:spTree>
    <p:extLst>
      <p:ext uri="{BB962C8B-B14F-4D97-AF65-F5344CB8AC3E}">
        <p14:creationId xmlns:p14="http://schemas.microsoft.com/office/powerpoint/2010/main" val="120834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556"/>
            <a:ext cx="9144000" cy="1016000"/>
          </a:xfrm>
        </p:spPr>
        <p:txBody>
          <a:bodyPr>
            <a:normAutofit fontScale="90000"/>
          </a:bodyPr>
          <a:lstStyle/>
          <a:p>
            <a:r>
              <a:rPr lang="en-US" sz="3200" b="1" dirty="0" smtClean="0">
                <a:solidFill>
                  <a:srgbClr val="FFFF00"/>
                </a:solidFill>
                <a:latin typeface="+mn-lt"/>
              </a:rPr>
              <a:t>  Violent </a:t>
            </a:r>
            <a:r>
              <a:rPr lang="en-US" sz="3200" b="1" dirty="0">
                <a:solidFill>
                  <a:srgbClr val="FFFF00"/>
                </a:solidFill>
                <a:latin typeface="+mn-lt"/>
              </a:rPr>
              <a:t>Games, Liability &amp; Regulation: </a:t>
            </a:r>
            <a:r>
              <a:rPr lang="en-US" sz="3200" b="1" dirty="0" smtClean="0">
                <a:solidFill>
                  <a:srgbClr val="FF6600"/>
                </a:solidFill>
                <a:latin typeface="+mn-lt"/>
              </a:rPr>
              <a:t>Rationales</a:t>
            </a:r>
            <a:endParaRPr lang="en-US" sz="3200" b="1" dirty="0">
              <a:solidFill>
                <a:srgbClr val="FF6600"/>
              </a:solidFill>
              <a:latin typeface="+mn-lt"/>
            </a:endParaRPr>
          </a:p>
        </p:txBody>
      </p:sp>
      <p:sp>
        <p:nvSpPr>
          <p:cNvPr id="3" name="Content Placeholder 2"/>
          <p:cNvSpPr>
            <a:spLocks noGrp="1"/>
          </p:cNvSpPr>
          <p:nvPr>
            <p:ph sz="quarter" idx="10"/>
          </p:nvPr>
        </p:nvSpPr>
        <p:spPr>
          <a:xfrm>
            <a:off x="0" y="1047557"/>
            <a:ext cx="9144000" cy="4904488"/>
          </a:xfrm>
        </p:spPr>
        <p:txBody>
          <a:bodyPr>
            <a:normAutofit fontScale="92500"/>
          </a:bodyPr>
          <a:lstStyle/>
          <a:p>
            <a:r>
              <a:rPr lang="en-US" dirty="0" smtClean="0">
                <a:solidFill>
                  <a:schemeClr val="bg1"/>
                </a:solidFill>
                <a:latin typeface="Lucida Console"/>
                <a:cs typeface="Lucida Console"/>
              </a:rPr>
              <a:t>Proximate cause (civil) not demonstrated - not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foreseeable - studies ambiguous re “actual harm”</a:t>
            </a:r>
          </a:p>
          <a:p>
            <a:r>
              <a:rPr lang="en-US" dirty="0" smtClean="0">
                <a:solidFill>
                  <a:schemeClr val="bg1"/>
                </a:solidFill>
                <a:latin typeface="Lucida Console"/>
                <a:cs typeface="Lucida Console"/>
              </a:rPr>
              <a:t>Products liability claims inapplicable</a:t>
            </a:r>
          </a:p>
          <a:p>
            <a:r>
              <a:rPr lang="en-US" dirty="0" smtClean="0">
                <a:solidFill>
                  <a:schemeClr val="bg1"/>
                </a:solidFill>
                <a:latin typeface="Lucida Console"/>
                <a:cs typeface="Lucida Console"/>
              </a:rPr>
              <a:t>Duty to exercise ordinary care</a:t>
            </a:r>
          </a:p>
          <a:p>
            <a:pPr marL="0" indent="0">
              <a:buNone/>
            </a:pPr>
            <a:r>
              <a:rPr lang="en-US" dirty="0" smtClean="0">
                <a:solidFill>
                  <a:schemeClr val="bg1"/>
                </a:solidFill>
                <a:latin typeface="Lucida Console"/>
                <a:cs typeface="Lucida Console"/>
              </a:rPr>
              <a:t>-----------------------------------------------------</a:t>
            </a:r>
          </a:p>
          <a:p>
            <a:r>
              <a:rPr lang="en-US" dirty="0" smtClean="0">
                <a:solidFill>
                  <a:schemeClr val="bg1"/>
                </a:solidFill>
                <a:latin typeface="Lucida Console"/>
                <a:cs typeface="Lucida Console"/>
              </a:rPr>
              <a:t>Link of </a:t>
            </a:r>
            <a:r>
              <a:rPr lang="en-US" dirty="0">
                <a:solidFill>
                  <a:schemeClr val="bg1"/>
                </a:solidFill>
                <a:latin typeface="Lucida Console"/>
                <a:cs typeface="Lucida Console"/>
              </a:rPr>
              <a:t>violent games to violence </a:t>
            </a:r>
            <a:r>
              <a:rPr lang="en-US" dirty="0" smtClean="0">
                <a:solidFill>
                  <a:schemeClr val="bg1"/>
                </a:solidFill>
                <a:latin typeface="Lucida Console"/>
                <a:cs typeface="Lucida Console"/>
              </a:rPr>
              <a:t>unproven – causality not demonstrated; </a:t>
            </a:r>
            <a:r>
              <a:rPr lang="en-US" b="1" dirty="0" smtClean="0">
                <a:solidFill>
                  <a:schemeClr val="bg1"/>
                </a:solidFill>
                <a:latin typeface="Lucida Console"/>
                <a:cs typeface="Lucida Console"/>
              </a:rPr>
              <a:t>correlation not cause</a:t>
            </a:r>
          </a:p>
          <a:p>
            <a:r>
              <a:rPr lang="en-US" dirty="0" smtClean="0">
                <a:solidFill>
                  <a:schemeClr val="bg1"/>
                </a:solidFill>
                <a:latin typeface="Lucida Console"/>
                <a:cs typeface="Lucida Console"/>
              </a:rPr>
              <a:t>Thought control = totalitarianism = family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responsibility</a:t>
            </a:r>
          </a:p>
          <a:p>
            <a:r>
              <a:rPr lang="en-US" dirty="0" smtClean="0">
                <a:solidFill>
                  <a:schemeClr val="bg1"/>
                </a:solidFill>
                <a:latin typeface="Lucida Console"/>
                <a:cs typeface="Lucida Console"/>
              </a:rPr>
              <a:t>Drafting not narrowly tailored to objective</a:t>
            </a:r>
          </a:p>
          <a:p>
            <a:r>
              <a:rPr lang="en-US" dirty="0" smtClean="0">
                <a:solidFill>
                  <a:schemeClr val="bg1"/>
                </a:solidFill>
                <a:latin typeface="Lucida Console"/>
                <a:cs typeface="Lucida Console"/>
              </a:rPr>
              <a:t>Vague &amp; ambiguous definitions/provisions</a:t>
            </a:r>
          </a:p>
          <a:p>
            <a:r>
              <a:rPr lang="en-US" b="1" dirty="0" smtClean="0">
                <a:solidFill>
                  <a:schemeClr val="bg1"/>
                </a:solidFill>
                <a:latin typeface="Lucida Console"/>
                <a:cs typeface="Lucida Console"/>
              </a:rPr>
              <a:t>Classic literature/film, Bible, fairy-tale  </a:t>
            </a:r>
          </a:p>
          <a:p>
            <a:pPr marL="0" indent="0">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comparisons</a:t>
            </a:r>
            <a:endParaRPr lang="en-US" b="1" dirty="0">
              <a:solidFill>
                <a:schemeClr val="bg1"/>
              </a:solidFill>
              <a:latin typeface="Lucida Console"/>
              <a:cs typeface="Lucida Console"/>
            </a:endParaRPr>
          </a:p>
          <a:p>
            <a:endParaRPr lang="en-US" dirty="0" smtClean="0"/>
          </a:p>
          <a:p>
            <a:pPr marL="0" indent="0">
              <a:buNone/>
            </a:pPr>
            <a:endParaRPr lang="en-US" dirty="0"/>
          </a:p>
        </p:txBody>
      </p:sp>
    </p:spTree>
    <p:extLst>
      <p:ext uri="{BB962C8B-B14F-4D97-AF65-F5344CB8AC3E}">
        <p14:creationId xmlns:p14="http://schemas.microsoft.com/office/powerpoint/2010/main" val="391701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729"/>
            <a:ext cx="9144000" cy="1016000"/>
          </a:xfrm>
        </p:spPr>
        <p:txBody>
          <a:bodyPr>
            <a:normAutofit fontScale="90000"/>
          </a:bodyPr>
          <a:lstStyle/>
          <a:p>
            <a:r>
              <a:rPr lang="en-US" sz="4900" b="1" dirty="0" smtClean="0">
                <a:solidFill>
                  <a:srgbClr val="8A2233"/>
                </a:solidFill>
                <a:latin typeface="+mn-lt"/>
              </a:rPr>
              <a:t>Canada</a:t>
            </a:r>
            <a:r>
              <a:rPr lang="en-US" dirty="0" smtClean="0">
                <a:latin typeface="+mn-lt"/>
              </a:rPr>
              <a:t> </a:t>
            </a:r>
            <a:r>
              <a:rPr lang="en-US" dirty="0" smtClean="0">
                <a:solidFill>
                  <a:srgbClr val="FFFF00"/>
                </a:solidFill>
                <a:latin typeface="+mn-lt"/>
              </a:rPr>
              <a:t>- </a:t>
            </a:r>
            <a:r>
              <a:rPr lang="en-US" sz="3600" dirty="0" smtClean="0">
                <a:solidFill>
                  <a:srgbClr val="FFFF00"/>
                </a:solidFill>
                <a:latin typeface="+mn-lt"/>
              </a:rPr>
              <a:t>potentially quite different </a:t>
            </a:r>
            <a:r>
              <a:rPr lang="en-US" sz="2800" dirty="0" smtClean="0">
                <a:solidFill>
                  <a:srgbClr val="FFFF00"/>
                </a:solidFill>
                <a:latin typeface="+mn-lt"/>
              </a:rPr>
              <a:t>(if tested)</a:t>
            </a:r>
            <a:endParaRPr lang="en-US" sz="2800" dirty="0">
              <a:solidFill>
                <a:srgbClr val="FFFF00"/>
              </a:solidFill>
              <a:latin typeface="+mn-lt"/>
            </a:endParaRPr>
          </a:p>
        </p:txBody>
      </p:sp>
      <p:sp>
        <p:nvSpPr>
          <p:cNvPr id="3" name="Content Placeholder 2"/>
          <p:cNvSpPr>
            <a:spLocks noGrp="1"/>
          </p:cNvSpPr>
          <p:nvPr>
            <p:ph sz="quarter" idx="10"/>
          </p:nvPr>
        </p:nvSpPr>
        <p:spPr>
          <a:xfrm>
            <a:off x="0" y="1141664"/>
            <a:ext cx="9144000" cy="4584470"/>
          </a:xfrm>
        </p:spPr>
        <p:txBody>
          <a:bodyPr/>
          <a:lstStyle/>
          <a:p>
            <a:r>
              <a:rPr lang="en-US" i="1" dirty="0" smtClean="0">
                <a:solidFill>
                  <a:schemeClr val="bg1"/>
                </a:solidFill>
                <a:latin typeface="Lucida Console"/>
                <a:cs typeface="Lucida Console"/>
              </a:rPr>
              <a:t>Montreal v. Arcade Amusements </a:t>
            </a:r>
            <a:r>
              <a:rPr lang="en-US" dirty="0" smtClean="0">
                <a:solidFill>
                  <a:schemeClr val="bg1"/>
                </a:solidFill>
                <a:latin typeface="Lucida Console"/>
                <a:cs typeface="Lucida Console"/>
              </a:rPr>
              <a:t>1985 SCC – City By-Law 5156 (1977) cannot discriminate based on age (under 18) prohibiting entry to video arcade (narrowly construed decision)</a:t>
            </a:r>
          </a:p>
          <a:p>
            <a:r>
              <a:rPr lang="en-US" i="1" dirty="0" smtClean="0">
                <a:solidFill>
                  <a:schemeClr val="bg1"/>
                </a:solidFill>
                <a:latin typeface="Lucida Console"/>
                <a:cs typeface="Lucida Console"/>
              </a:rPr>
              <a:t>Irwin Toy v. Quebec </a:t>
            </a:r>
            <a:r>
              <a:rPr lang="en-US" dirty="0" smtClean="0">
                <a:solidFill>
                  <a:schemeClr val="bg1"/>
                </a:solidFill>
                <a:latin typeface="Lucida Console"/>
                <a:cs typeface="Lucida Console"/>
              </a:rPr>
              <a:t>1989 SCC - constitutionality of ban on commercial advertising  directed at children under 13 upheld (no evidence or </a:t>
            </a:r>
            <a:r>
              <a:rPr lang="en-US" u="sng" dirty="0" smtClean="0">
                <a:solidFill>
                  <a:schemeClr val="bg1"/>
                </a:solidFill>
                <a:latin typeface="Lucida Console"/>
                <a:cs typeface="Lucida Console"/>
              </a:rPr>
              <a:t>discussion of direct harm</a:t>
            </a:r>
            <a:r>
              <a:rPr lang="en-US" dirty="0" smtClean="0">
                <a:solidFill>
                  <a:schemeClr val="bg1"/>
                </a:solidFill>
                <a:latin typeface="Lucida Console"/>
                <a:cs typeface="Lucida Console"/>
              </a:rPr>
              <a:t>)</a:t>
            </a:r>
          </a:p>
          <a:p>
            <a:r>
              <a:rPr lang="en-US" i="1" dirty="0" smtClean="0">
                <a:solidFill>
                  <a:schemeClr val="bg1"/>
                </a:solidFill>
                <a:latin typeface="Lucida Console"/>
                <a:cs typeface="Lucida Console"/>
              </a:rPr>
              <a:t>R. v. Sharpe </a:t>
            </a:r>
            <a:r>
              <a:rPr lang="en-US" dirty="0" smtClean="0">
                <a:solidFill>
                  <a:schemeClr val="bg1"/>
                </a:solidFill>
                <a:latin typeface="Lucida Console"/>
                <a:cs typeface="Lucida Console"/>
              </a:rPr>
              <a:t>2001 SCC - reasoned apprehension of harm to children is sufficient (child pornography)</a:t>
            </a:r>
          </a:p>
          <a:p>
            <a:pPr marL="0" indent="0">
              <a:buNone/>
            </a:pPr>
            <a:r>
              <a:rPr lang="en-US" dirty="0" smtClean="0"/>
              <a:t> </a:t>
            </a:r>
            <a:endParaRPr lang="en-US" dirty="0"/>
          </a:p>
        </p:txBody>
      </p:sp>
      <p:pic>
        <p:nvPicPr>
          <p:cNvPr id="4" name="Content Placeholder 3" descr="file8211250007582.jpg"/>
          <p:cNvPicPr>
            <a:picLocks noChangeAspect="1"/>
          </p:cNvPicPr>
          <p:nvPr/>
        </p:nvPicPr>
        <p:blipFill rotWithShape="1">
          <a:blip r:embed="rId2" cstate="print">
            <a:extLst>
              <a:ext uri="{28A0092B-C50C-407E-A947-70E740481C1C}">
                <a14:useLocalDpi xmlns:a14="http://schemas.microsoft.com/office/drawing/2010/main"/>
              </a:ext>
            </a:extLst>
          </a:blip>
          <a:srcRect l="-283"/>
          <a:stretch/>
        </p:blipFill>
        <p:spPr>
          <a:xfrm>
            <a:off x="3003384" y="4680883"/>
            <a:ext cx="1845192" cy="1235719"/>
          </a:xfrm>
          <a:prstGeom prst="rect">
            <a:avLst/>
          </a:prstGeom>
        </p:spPr>
      </p:pic>
      <p:pic>
        <p:nvPicPr>
          <p:cNvPr id="5" name="Content Placeholder 5" descr="file0001613366855.jpg"/>
          <p:cNvPicPr>
            <a:picLocks noChangeAspect="1"/>
          </p:cNvPicPr>
          <p:nvPr/>
        </p:nvPicPr>
        <p:blipFill rotWithShape="1">
          <a:blip r:embed="rId3" cstate="print">
            <a:extLst>
              <a:ext uri="{28A0092B-C50C-407E-A947-70E740481C1C}">
                <a14:useLocalDpi xmlns:a14="http://schemas.microsoft.com/office/drawing/2010/main"/>
              </a:ext>
            </a:extLst>
          </a:blip>
          <a:srcRect l="-7"/>
          <a:stretch/>
        </p:blipFill>
        <p:spPr>
          <a:xfrm>
            <a:off x="7877118" y="4376615"/>
            <a:ext cx="1266882" cy="1904631"/>
          </a:xfrm>
          <a:prstGeom prst="rect">
            <a:avLst/>
          </a:prstGeom>
        </p:spPr>
      </p:pic>
      <p:pic>
        <p:nvPicPr>
          <p:cNvPr id="6" name="Content Placeholder 7" descr="220px-Mspacman_and_galaga_act_like_israel_and_palestine.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59965" y="4680884"/>
            <a:ext cx="2245004" cy="1494240"/>
          </a:xfrm>
          <a:prstGeom prst="rect">
            <a:avLst/>
          </a:prstGeom>
        </p:spPr>
      </p:pic>
    </p:spTree>
    <p:extLst>
      <p:ext uri="{BB962C8B-B14F-4D97-AF65-F5344CB8AC3E}">
        <p14:creationId xmlns:p14="http://schemas.microsoft.com/office/powerpoint/2010/main" val="169541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5523"/>
          </a:xfrm>
        </p:spPr>
        <p:txBody>
          <a:bodyPr>
            <a:normAutofit fontScale="90000"/>
          </a:bodyPr>
          <a:lstStyle/>
          <a:p>
            <a:r>
              <a:rPr lang="en-US" dirty="0" smtClean="0"/>
              <a:t>   </a:t>
            </a:r>
            <a:r>
              <a:rPr lang="en-US" sz="4400" b="1" dirty="0" smtClean="0">
                <a:solidFill>
                  <a:srgbClr val="FFFF00"/>
                </a:solidFill>
                <a:latin typeface="+mn-lt"/>
              </a:rPr>
              <a:t>The Political Issue</a:t>
            </a:r>
            <a:endParaRPr lang="en-US" sz="4400" b="1" dirty="0">
              <a:solidFill>
                <a:srgbClr val="FFFF00"/>
              </a:solidFill>
              <a:latin typeface="+mn-lt"/>
            </a:endParaRPr>
          </a:p>
        </p:txBody>
      </p:sp>
      <p:sp>
        <p:nvSpPr>
          <p:cNvPr id="3" name="Content Placeholder 2"/>
          <p:cNvSpPr>
            <a:spLocks noGrp="1"/>
          </p:cNvSpPr>
          <p:nvPr>
            <p:ph sz="quarter" idx="10"/>
          </p:nvPr>
        </p:nvSpPr>
        <p:spPr>
          <a:xfrm>
            <a:off x="0" y="705524"/>
            <a:ext cx="9144000" cy="6031954"/>
          </a:xfrm>
        </p:spPr>
        <p:txBody>
          <a:bodyPr>
            <a:normAutofit fontScale="92500" lnSpcReduction="20000"/>
          </a:bodyPr>
          <a:lstStyle/>
          <a:p>
            <a:pPr marL="0" indent="0">
              <a:buNone/>
            </a:pPr>
            <a:r>
              <a:rPr lang="en-US" sz="2200" dirty="0" smtClean="0">
                <a:solidFill>
                  <a:schemeClr val="bg1"/>
                </a:solidFill>
                <a:latin typeface="Lucida Console"/>
                <a:cs typeface="Lucida Console"/>
              </a:rPr>
              <a:t>Majority </a:t>
            </a:r>
            <a:r>
              <a:rPr lang="en-US" sz="2200" dirty="0">
                <a:solidFill>
                  <a:schemeClr val="bg1"/>
                </a:solidFill>
                <a:latin typeface="Lucida Console"/>
                <a:cs typeface="Lucida Console"/>
              </a:rPr>
              <a:t>of Americans Believe Games Contribute to </a:t>
            </a:r>
            <a:endParaRPr lang="en-US" sz="2200" dirty="0" smtClean="0">
              <a:solidFill>
                <a:schemeClr val="bg1"/>
              </a:solidFill>
              <a:latin typeface="Lucida Console"/>
              <a:cs typeface="Lucida Console"/>
            </a:endParaRPr>
          </a:p>
          <a:p>
            <a:pPr marL="0" indent="0">
              <a:buNone/>
            </a:pPr>
            <a:r>
              <a:rPr lang="en-US" sz="2200" dirty="0" smtClean="0">
                <a:solidFill>
                  <a:schemeClr val="bg1"/>
                </a:solidFill>
                <a:latin typeface="Lucida Console"/>
                <a:cs typeface="Lucida Console"/>
              </a:rPr>
              <a:t>Violence</a:t>
            </a:r>
            <a:r>
              <a:rPr lang="en-US" sz="2200" dirty="0">
                <a:solidFill>
                  <a:schemeClr val="bg1"/>
                </a:solidFill>
                <a:latin typeface="Lucida Console"/>
                <a:cs typeface="Lucida Console"/>
              </a:rPr>
              <a:t> </a:t>
            </a:r>
            <a:r>
              <a:rPr lang="en-US" sz="1100" u="sng" dirty="0">
                <a:solidFill>
                  <a:schemeClr val="bg1"/>
                </a:solidFill>
                <a:latin typeface="Lucida Console"/>
                <a:cs typeface="Lucida Console"/>
                <a:hlinkClick r:id="rId2"/>
              </a:rPr>
              <a:t>http://www.escapistmagazine.com/news/view/122351-Majority-of-Americans-Believe-Games-Contribute-to-</a:t>
            </a:r>
            <a:r>
              <a:rPr lang="en-US" sz="1100" u="sng" dirty="0" smtClean="0">
                <a:solidFill>
                  <a:schemeClr val="bg1"/>
                </a:solidFill>
                <a:latin typeface="Lucida Console"/>
                <a:cs typeface="Lucida Console"/>
                <a:hlinkClick r:id="rId2"/>
              </a:rPr>
              <a:t>Violence</a:t>
            </a:r>
            <a:endParaRPr lang="en-US" sz="1100" u="sng" dirty="0" smtClean="0">
              <a:solidFill>
                <a:schemeClr val="bg1"/>
              </a:solidFill>
              <a:latin typeface="Lucida Console"/>
              <a:cs typeface="Lucida Console"/>
            </a:endParaRPr>
          </a:p>
          <a:p>
            <a:pPr marL="0" indent="0">
              <a:buNone/>
            </a:pPr>
            <a:r>
              <a:rPr lang="en-US" sz="2200" b="1" dirty="0" smtClean="0">
                <a:solidFill>
                  <a:schemeClr val="bg1"/>
                </a:solidFill>
                <a:latin typeface="Lucida Console"/>
                <a:cs typeface="Lucida Console"/>
              </a:rPr>
              <a:t>Sen</a:t>
            </a:r>
            <a:r>
              <a:rPr lang="en-US" sz="2200" b="1" dirty="0">
                <a:solidFill>
                  <a:schemeClr val="bg1"/>
                </a:solidFill>
                <a:latin typeface="Lucida Console"/>
                <a:cs typeface="Lucida Console"/>
              </a:rPr>
              <a:t>. Lamar Alexander: Games are a Bigger Problem Than </a:t>
            </a:r>
            <a:r>
              <a:rPr lang="en-US" sz="2200" b="1" dirty="0" smtClean="0">
                <a:solidFill>
                  <a:schemeClr val="bg1"/>
                </a:solidFill>
                <a:latin typeface="Lucida Console"/>
                <a:cs typeface="Lucida Console"/>
              </a:rPr>
              <a:t>Guns</a:t>
            </a:r>
            <a:endParaRPr lang="en-US" sz="2200" b="1" dirty="0">
              <a:solidFill>
                <a:schemeClr val="bg1"/>
              </a:solidFill>
              <a:latin typeface="Lucida Console"/>
              <a:cs typeface="Lucida Console"/>
            </a:endParaRPr>
          </a:p>
          <a:p>
            <a:pPr marL="0" indent="0">
              <a:buNone/>
            </a:pPr>
            <a:r>
              <a:rPr lang="en-US" sz="1100" dirty="0">
                <a:solidFill>
                  <a:schemeClr val="bg1"/>
                </a:solidFill>
                <a:latin typeface="Lucida Console"/>
                <a:cs typeface="Lucida Console"/>
                <a:hlinkClick r:id="rId3"/>
              </a:rPr>
              <a:t>http://www.gamepolitics.com/2013/01/30/sen-lamar-alexander-games-are-bigger-problem-</a:t>
            </a:r>
            <a:r>
              <a:rPr lang="en-US" sz="1100" dirty="0" smtClean="0">
                <a:solidFill>
                  <a:schemeClr val="bg1"/>
                </a:solidFill>
                <a:latin typeface="Lucida Console"/>
                <a:cs typeface="Lucida Console"/>
                <a:hlinkClick r:id="rId3"/>
              </a:rPr>
              <a:t>guns</a:t>
            </a:r>
            <a:endParaRPr lang="en-US" sz="1100" dirty="0" smtClean="0">
              <a:solidFill>
                <a:schemeClr val="bg1"/>
              </a:solidFill>
              <a:latin typeface="Lucida Console"/>
              <a:cs typeface="Lucida Console"/>
            </a:endParaRPr>
          </a:p>
          <a:p>
            <a:pPr marL="0" indent="0">
              <a:buNone/>
            </a:pPr>
            <a:endParaRPr lang="en-US" sz="1100" dirty="0">
              <a:solidFill>
                <a:schemeClr val="bg1"/>
              </a:solidFill>
              <a:latin typeface="Lucida Console"/>
              <a:cs typeface="Lucida Console"/>
            </a:endParaRPr>
          </a:p>
          <a:p>
            <a:pPr marL="0" indent="0">
              <a:buNone/>
            </a:pPr>
            <a:r>
              <a:rPr lang="en-US" sz="2600" b="1" i="1" u="sng" dirty="0" smtClean="0">
                <a:solidFill>
                  <a:srgbClr val="FF6600"/>
                </a:solidFill>
                <a:latin typeface="Lucida Console"/>
                <a:cs typeface="Lucida Console"/>
              </a:rPr>
              <a:t>VERSUS</a:t>
            </a:r>
          </a:p>
          <a:p>
            <a:pPr marL="0" indent="0">
              <a:buNone/>
            </a:pPr>
            <a:endParaRPr lang="en-US" sz="2600" b="1" i="1" u="sng" dirty="0" smtClean="0">
              <a:solidFill>
                <a:srgbClr val="FF6600"/>
              </a:solidFill>
              <a:latin typeface="Lucida Console"/>
              <a:cs typeface="Lucida Console"/>
            </a:endParaRPr>
          </a:p>
          <a:p>
            <a:pPr marL="0" indent="0">
              <a:buNone/>
            </a:pPr>
            <a:r>
              <a:rPr lang="en-US" sz="2200" b="1" dirty="0" smtClean="0">
                <a:solidFill>
                  <a:srgbClr val="FFFFFF"/>
                </a:solidFill>
                <a:latin typeface="Lucida Console"/>
                <a:cs typeface="Lucida Console"/>
              </a:rPr>
              <a:t>Former </a:t>
            </a:r>
            <a:r>
              <a:rPr lang="en-US" sz="2200" b="1" dirty="0">
                <a:solidFill>
                  <a:srgbClr val="FFFFFF"/>
                </a:solidFill>
                <a:latin typeface="Lucida Console"/>
                <a:cs typeface="Lucida Console"/>
              </a:rPr>
              <a:t>FBI Profiler: Video Games Do Not Cause </a:t>
            </a:r>
            <a:r>
              <a:rPr lang="en-US" sz="2200" b="1" dirty="0" smtClean="0">
                <a:solidFill>
                  <a:srgbClr val="FFFFFF"/>
                </a:solidFill>
                <a:latin typeface="Lucida Console"/>
                <a:cs typeface="Lucida Console"/>
              </a:rPr>
              <a:t>Violence</a:t>
            </a:r>
          </a:p>
          <a:p>
            <a:pPr marL="0" indent="0">
              <a:buNone/>
            </a:pPr>
            <a:r>
              <a:rPr lang="en-US" sz="1100" b="1" dirty="0" smtClean="0">
                <a:solidFill>
                  <a:srgbClr val="FFFFFF"/>
                </a:solidFill>
                <a:latin typeface="Lucida Console"/>
                <a:cs typeface="Lucida Console"/>
                <a:hlinkClick r:id="rId4"/>
              </a:rPr>
              <a:t>http</a:t>
            </a:r>
            <a:r>
              <a:rPr lang="en-US" sz="1100" b="1" dirty="0">
                <a:solidFill>
                  <a:srgbClr val="FFFFFF"/>
                </a:solidFill>
                <a:latin typeface="Lucida Console"/>
                <a:cs typeface="Lucida Console"/>
                <a:hlinkClick r:id="rId4"/>
              </a:rPr>
              <a:t>://gamepolitics.com/2013/02/25/former-fbi-profiler-video-games-do-not-cause-violence#.</a:t>
            </a:r>
            <a:r>
              <a:rPr lang="en-US" sz="1100" b="1" dirty="0" smtClean="0">
                <a:solidFill>
                  <a:srgbClr val="FFFFFF"/>
                </a:solidFill>
                <a:latin typeface="Lucida Console"/>
                <a:cs typeface="Lucida Console"/>
                <a:hlinkClick r:id="rId4"/>
              </a:rPr>
              <a:t>USwJD6XR0m0</a:t>
            </a:r>
            <a:endParaRPr lang="en-US" sz="1100" b="1" dirty="0" smtClean="0">
              <a:solidFill>
                <a:srgbClr val="FFFFFF"/>
              </a:solidFill>
              <a:latin typeface="Lucida Console"/>
              <a:cs typeface="Lucida Console"/>
            </a:endParaRPr>
          </a:p>
          <a:p>
            <a:pPr marL="0" indent="0">
              <a:buNone/>
            </a:pPr>
            <a:r>
              <a:rPr lang="en-US" sz="2200" b="1" dirty="0" smtClean="0">
                <a:solidFill>
                  <a:srgbClr val="FFFFFF"/>
                </a:solidFill>
                <a:latin typeface="Lucida Console"/>
                <a:cs typeface="Lucida Console"/>
              </a:rPr>
              <a:t>25 </a:t>
            </a:r>
            <a:r>
              <a:rPr lang="en-US" sz="2200" b="1" dirty="0">
                <a:solidFill>
                  <a:srgbClr val="FFFFFF"/>
                </a:solidFill>
                <a:latin typeface="Lucida Console"/>
                <a:cs typeface="Lucida Console"/>
              </a:rPr>
              <a:t>Video Game Violence Studies, </a:t>
            </a:r>
            <a:r>
              <a:rPr lang="en-US" sz="2200" b="1" dirty="0" smtClean="0">
                <a:solidFill>
                  <a:srgbClr val="FFFFFF"/>
                </a:solidFill>
                <a:latin typeface="Lucida Console"/>
                <a:cs typeface="Lucida Console"/>
              </a:rPr>
              <a:t>Summarized</a:t>
            </a:r>
            <a:r>
              <a:rPr lang="en-US" sz="2300" b="1" dirty="0">
                <a:solidFill>
                  <a:srgbClr val="FFFFFF"/>
                </a:solidFill>
                <a:latin typeface="Lucida Console"/>
                <a:cs typeface="Lucida Console"/>
              </a:rPr>
              <a:t> </a:t>
            </a:r>
            <a:r>
              <a:rPr lang="en-US" sz="1100" dirty="0">
                <a:solidFill>
                  <a:schemeClr val="bg1"/>
                </a:solidFill>
                <a:latin typeface="Lucida Console"/>
                <a:cs typeface="Lucida Console"/>
                <a:hlinkClick r:id="rId5"/>
              </a:rPr>
              <a:t>http://kotaku.com/5976781/25-video-game-violence-studies-</a:t>
            </a:r>
            <a:r>
              <a:rPr lang="en-US" sz="1100" dirty="0" smtClean="0">
                <a:solidFill>
                  <a:schemeClr val="bg1"/>
                </a:solidFill>
                <a:latin typeface="Lucida Console"/>
                <a:cs typeface="Lucida Console"/>
                <a:hlinkClick r:id="rId5"/>
              </a:rPr>
              <a:t>summarized</a:t>
            </a:r>
            <a:endParaRPr lang="en-US" sz="1100" dirty="0" smtClean="0">
              <a:solidFill>
                <a:schemeClr val="bg1"/>
              </a:solidFill>
              <a:latin typeface="Lucida Console"/>
              <a:cs typeface="Lucida Console"/>
            </a:endParaRPr>
          </a:p>
          <a:p>
            <a:pPr marL="0" indent="0" fontAlgn="base">
              <a:buNone/>
            </a:pPr>
            <a:r>
              <a:rPr lang="en-US" sz="2200" b="1" dirty="0" smtClean="0">
                <a:solidFill>
                  <a:schemeClr val="bg1"/>
                </a:solidFill>
                <a:latin typeface="Lucida Console"/>
                <a:cs typeface="Lucida Console"/>
              </a:rPr>
              <a:t>I’m </a:t>
            </a:r>
            <a:r>
              <a:rPr lang="en-US" sz="2200" b="1" dirty="0">
                <a:solidFill>
                  <a:schemeClr val="bg1"/>
                </a:solidFill>
                <a:latin typeface="Lucida Console"/>
                <a:cs typeface="Lucida Console"/>
              </a:rPr>
              <a:t>Mentally Ill, I Love Violent Video Games, And They’ve </a:t>
            </a:r>
            <a:endParaRPr lang="en-US" sz="2200" b="1" dirty="0" smtClean="0">
              <a:solidFill>
                <a:schemeClr val="bg1"/>
              </a:solidFill>
              <a:latin typeface="Lucida Console"/>
              <a:cs typeface="Lucida Console"/>
            </a:endParaRPr>
          </a:p>
          <a:p>
            <a:pPr marL="0" indent="0" fontAlgn="base">
              <a:buNone/>
            </a:pPr>
            <a:r>
              <a:rPr lang="en-US" sz="2200" b="1" dirty="0" smtClean="0">
                <a:solidFill>
                  <a:schemeClr val="bg1"/>
                </a:solidFill>
                <a:latin typeface="Lucida Console"/>
                <a:cs typeface="Lucida Console"/>
              </a:rPr>
              <a:t>Never Made </a:t>
            </a:r>
            <a:r>
              <a:rPr lang="en-US" sz="2200" b="1" dirty="0">
                <a:solidFill>
                  <a:schemeClr val="bg1"/>
                </a:solidFill>
                <a:latin typeface="Lucida Console"/>
                <a:cs typeface="Lucida Console"/>
              </a:rPr>
              <a:t>Me Feel </a:t>
            </a:r>
            <a:r>
              <a:rPr lang="en-US" sz="2200" b="1" dirty="0" smtClean="0">
                <a:solidFill>
                  <a:schemeClr val="bg1"/>
                </a:solidFill>
                <a:latin typeface="Lucida Console"/>
                <a:cs typeface="Lucida Console"/>
              </a:rPr>
              <a:t>Like Killing Anyone</a:t>
            </a:r>
            <a:r>
              <a:rPr lang="en-US" sz="2600" b="1" dirty="0">
                <a:solidFill>
                  <a:schemeClr val="bg1"/>
                </a:solidFill>
                <a:latin typeface="Lucida Console"/>
                <a:cs typeface="Lucida Console"/>
              </a:rPr>
              <a:t> </a:t>
            </a:r>
            <a:endParaRPr lang="en-US" sz="2600" b="1" dirty="0" smtClean="0">
              <a:solidFill>
                <a:schemeClr val="bg1"/>
              </a:solidFill>
              <a:latin typeface="Lucida Console"/>
              <a:cs typeface="Lucida Console"/>
            </a:endParaRPr>
          </a:p>
          <a:p>
            <a:pPr marL="0" indent="0" fontAlgn="base">
              <a:buNone/>
            </a:pPr>
            <a:r>
              <a:rPr lang="en-US" sz="1100" u="sng" dirty="0" smtClean="0">
                <a:solidFill>
                  <a:schemeClr val="bg1"/>
                </a:solidFill>
                <a:latin typeface="Lucida Console"/>
                <a:cs typeface="Lucida Console"/>
                <a:hlinkClick r:id="rId6"/>
              </a:rPr>
              <a:t>http</a:t>
            </a:r>
            <a:r>
              <a:rPr lang="en-US" sz="1100" u="sng" dirty="0">
                <a:solidFill>
                  <a:schemeClr val="bg1"/>
                </a:solidFill>
                <a:latin typeface="Lucida Console"/>
                <a:cs typeface="Lucida Console"/>
                <a:hlinkClick r:id="rId6"/>
              </a:rPr>
              <a:t>://kotaku.com/5976286/im-mentally-ill-i-love-violent-video-games-and-theyve-never-made-me-feel-like-killing</a:t>
            </a:r>
            <a:r>
              <a:rPr lang="en-US" sz="1100" u="sng" dirty="0" smtClean="0">
                <a:solidFill>
                  <a:schemeClr val="bg1"/>
                </a:solidFill>
                <a:latin typeface="Lucida Console"/>
                <a:cs typeface="Lucida Console"/>
                <a:hlinkClick r:id="rId6"/>
              </a:rPr>
              <a:t>-Anyone</a:t>
            </a:r>
            <a:endParaRPr lang="en-US" sz="1100" u="sng" dirty="0" smtClean="0">
              <a:solidFill>
                <a:schemeClr val="bg1"/>
              </a:solidFill>
              <a:latin typeface="Lucida Console"/>
              <a:cs typeface="Lucida Console"/>
            </a:endParaRPr>
          </a:p>
          <a:p>
            <a:pPr marL="0" indent="0">
              <a:buNone/>
            </a:pPr>
            <a:r>
              <a:rPr lang="en-US" sz="2200" b="1" dirty="0" smtClean="0">
                <a:solidFill>
                  <a:schemeClr val="bg1"/>
                </a:solidFill>
                <a:latin typeface="Lucida Console"/>
                <a:cs typeface="Lucida Console"/>
              </a:rPr>
              <a:t>Video </a:t>
            </a:r>
            <a:r>
              <a:rPr lang="en-US" sz="2200" b="1" dirty="0">
                <a:solidFill>
                  <a:schemeClr val="bg1"/>
                </a:solidFill>
                <a:latin typeface="Lucida Console"/>
                <a:cs typeface="Lucida Console"/>
              </a:rPr>
              <a:t>Games Hold No </a:t>
            </a:r>
            <a:r>
              <a:rPr lang="en-US" sz="2200" b="1" dirty="0" smtClean="0">
                <a:solidFill>
                  <a:schemeClr val="bg1"/>
                </a:solidFill>
                <a:latin typeface="Lucida Console"/>
                <a:cs typeface="Lucida Console"/>
              </a:rPr>
              <a:t>Answers </a:t>
            </a:r>
            <a:r>
              <a:rPr lang="en-US" sz="1100" dirty="0" smtClean="0">
                <a:solidFill>
                  <a:schemeClr val="bg1"/>
                </a:solidFill>
                <a:latin typeface="Lucida Console"/>
                <a:cs typeface="Lucida Console"/>
                <a:hlinkClick r:id="rId7"/>
              </a:rPr>
              <a:t>http</a:t>
            </a:r>
            <a:r>
              <a:rPr lang="en-US" sz="1100" dirty="0">
                <a:solidFill>
                  <a:schemeClr val="bg1"/>
                </a:solidFill>
                <a:latin typeface="Lucida Console"/>
                <a:cs typeface="Lucida Console"/>
                <a:hlinkClick r:id="rId7"/>
              </a:rPr>
              <a:t>://www.huffingtonpost.com/paul-mones/video-games-violence_b_2480823.</a:t>
            </a:r>
            <a:r>
              <a:rPr lang="en-US" sz="1100" dirty="0" smtClean="0">
                <a:solidFill>
                  <a:schemeClr val="bg1"/>
                </a:solidFill>
                <a:latin typeface="Lucida Console"/>
                <a:cs typeface="Lucida Console"/>
                <a:hlinkClick r:id="rId7"/>
              </a:rPr>
              <a:t>html</a:t>
            </a:r>
            <a:endParaRPr lang="en-US" sz="1100" dirty="0" smtClean="0">
              <a:solidFill>
                <a:schemeClr val="bg1"/>
              </a:solidFill>
              <a:latin typeface="Lucida Console"/>
              <a:cs typeface="Lucida Console"/>
            </a:endParaRPr>
          </a:p>
          <a:p>
            <a:pPr marL="0" indent="0">
              <a:buNone/>
            </a:pPr>
            <a:r>
              <a:rPr lang="en-US" sz="2200" b="1" dirty="0" smtClean="0">
                <a:solidFill>
                  <a:schemeClr val="bg1"/>
                </a:solidFill>
                <a:latin typeface="Lucida Console"/>
                <a:cs typeface="Lucida Console"/>
              </a:rPr>
              <a:t>I </a:t>
            </a:r>
            <a:r>
              <a:rPr lang="en-US" sz="2200" b="1" dirty="0">
                <a:solidFill>
                  <a:schemeClr val="bg1"/>
                </a:solidFill>
                <a:latin typeface="Lucida Console"/>
                <a:cs typeface="Lucida Console"/>
              </a:rPr>
              <a:t>was Adam </a:t>
            </a:r>
            <a:r>
              <a:rPr lang="en-US" sz="2200" b="1" dirty="0" err="1" smtClean="0">
                <a:solidFill>
                  <a:schemeClr val="bg1"/>
                </a:solidFill>
                <a:latin typeface="Lucida Console"/>
                <a:cs typeface="Lucida Console"/>
              </a:rPr>
              <a:t>Lanza</a:t>
            </a:r>
            <a:r>
              <a:rPr lang="en-US" sz="2000" dirty="0">
                <a:solidFill>
                  <a:schemeClr val="bg1"/>
                </a:solidFill>
                <a:latin typeface="Lucida Console"/>
                <a:cs typeface="Lucida Console"/>
              </a:rPr>
              <a:t> </a:t>
            </a:r>
            <a:r>
              <a:rPr lang="en-US" sz="1100" u="sng" dirty="0">
                <a:solidFill>
                  <a:schemeClr val="bg1"/>
                </a:solidFill>
                <a:latin typeface="Lucida Console"/>
                <a:cs typeface="Lucida Console"/>
                <a:hlinkClick r:id="rId8"/>
              </a:rPr>
              <a:t>http://www.thedailybeast.com/articles/2012/12/22/i-was-adam-</a:t>
            </a:r>
            <a:r>
              <a:rPr lang="en-US" sz="1100" u="sng" dirty="0" smtClean="0">
                <a:solidFill>
                  <a:schemeClr val="bg1"/>
                </a:solidFill>
                <a:latin typeface="Lucida Console"/>
                <a:cs typeface="Lucida Console"/>
                <a:hlinkClick r:id="rId8"/>
              </a:rPr>
              <a:t>lanza.html</a:t>
            </a:r>
            <a:endParaRPr lang="en-US" sz="1100" u="sng" dirty="0" smtClean="0">
              <a:solidFill>
                <a:schemeClr val="bg1"/>
              </a:solidFill>
              <a:latin typeface="Lucida Console"/>
              <a:cs typeface="Lucida Console"/>
            </a:endParaRPr>
          </a:p>
          <a:p>
            <a:pPr marL="0" indent="0">
              <a:buNone/>
            </a:pPr>
            <a:r>
              <a:rPr lang="en-US" sz="2200" b="1" dirty="0" smtClean="0">
                <a:solidFill>
                  <a:schemeClr val="bg1"/>
                </a:solidFill>
                <a:latin typeface="Lucida Console"/>
                <a:cs typeface="Lucida Console"/>
              </a:rPr>
              <a:t>Report: International Data Shows No Correlation Between Video Game Spending and Gun-Related Homicides</a:t>
            </a:r>
          </a:p>
          <a:p>
            <a:pPr marL="0" indent="0">
              <a:buNone/>
            </a:pPr>
            <a:r>
              <a:rPr lang="en-US" sz="1100" dirty="0">
                <a:latin typeface="Lucida Grande"/>
                <a:cs typeface="Lucida Grande"/>
                <a:hlinkClick r:id="rId9"/>
              </a:rPr>
              <a:t>http://www.gamepolitics.com/2012/12/18/report-international-data-shows-no-correlation-between-video-game-spending-and-gun-relate#.UoG-</a:t>
            </a:r>
            <a:r>
              <a:rPr lang="en-US" sz="1100" dirty="0" smtClean="0">
                <a:latin typeface="Lucida Grande"/>
                <a:cs typeface="Lucida Grande"/>
                <a:hlinkClick r:id="rId9"/>
              </a:rPr>
              <a:t>hJRAShY</a:t>
            </a:r>
            <a:endParaRPr lang="en-US" sz="1100" dirty="0" smtClean="0">
              <a:latin typeface="Lucida Grande"/>
              <a:cs typeface="Lucida Grande"/>
            </a:endParaRPr>
          </a:p>
          <a:p>
            <a:pPr marL="0" indent="0">
              <a:buNone/>
            </a:pPr>
            <a:r>
              <a:rPr lang="en-US" sz="2200" b="1" dirty="0" smtClean="0">
                <a:solidFill>
                  <a:srgbClr val="FFFFFF"/>
                </a:solidFill>
                <a:latin typeface="Lucida Console"/>
                <a:cs typeface="Lucida Console"/>
              </a:rPr>
              <a:t>The Truth About Video Games and Gun Violence</a:t>
            </a:r>
          </a:p>
          <a:p>
            <a:pPr marL="0" indent="0">
              <a:buNone/>
            </a:pPr>
            <a:r>
              <a:rPr lang="en-US" sz="1100" dirty="0">
                <a:solidFill>
                  <a:schemeClr val="bg1"/>
                </a:solidFill>
                <a:latin typeface="Lucida Grande"/>
                <a:cs typeface="Lucida Grande"/>
                <a:hlinkClick r:id="rId10"/>
              </a:rPr>
              <a:t>http://www.motherjones.com/politics/2013/06/video-games-violence-guns-</a:t>
            </a:r>
            <a:r>
              <a:rPr lang="en-US" sz="1100" dirty="0" smtClean="0">
                <a:solidFill>
                  <a:schemeClr val="bg1"/>
                </a:solidFill>
                <a:latin typeface="Lucida Grande"/>
                <a:cs typeface="Lucida Grande"/>
                <a:hlinkClick r:id="rId10"/>
              </a:rPr>
              <a:t>explainer</a:t>
            </a:r>
            <a:endParaRPr lang="en-US" sz="1100" dirty="0" smtClean="0">
              <a:solidFill>
                <a:schemeClr val="bg1"/>
              </a:solidFill>
              <a:latin typeface="Lucida Grande"/>
              <a:cs typeface="Lucida Grande"/>
            </a:endParaRPr>
          </a:p>
          <a:p>
            <a:pPr marL="0" indent="0">
              <a:buNone/>
            </a:pPr>
            <a:r>
              <a:rPr lang="en-US" sz="2200" b="1" dirty="0" smtClean="0">
                <a:solidFill>
                  <a:schemeClr val="bg1"/>
                </a:solidFill>
                <a:latin typeface="Lucida Console"/>
                <a:cs typeface="Lucida Console"/>
              </a:rPr>
              <a:t>Video games don’t create violence in society, they reflect it</a:t>
            </a:r>
          </a:p>
          <a:p>
            <a:pPr marL="0" indent="0">
              <a:buNone/>
            </a:pPr>
            <a:r>
              <a:rPr lang="en-US" sz="1100" dirty="0">
                <a:solidFill>
                  <a:schemeClr val="bg1"/>
                </a:solidFill>
                <a:latin typeface="Lucida Grande"/>
                <a:cs typeface="Lucida Grande"/>
                <a:hlinkClick r:id="rId11"/>
              </a:rPr>
              <a:t>http://www.polygon.com/2013/1/14/3875420/video-game-</a:t>
            </a:r>
            <a:r>
              <a:rPr lang="en-US" sz="1100" dirty="0" smtClean="0">
                <a:solidFill>
                  <a:schemeClr val="bg1"/>
                </a:solidFill>
                <a:latin typeface="Lucida Grande"/>
                <a:cs typeface="Lucida Grande"/>
                <a:hlinkClick r:id="rId11"/>
              </a:rPr>
              <a:t>violence</a:t>
            </a:r>
            <a:endParaRPr lang="en-US" sz="1100" dirty="0" smtClean="0">
              <a:solidFill>
                <a:schemeClr val="bg1"/>
              </a:solidFill>
              <a:latin typeface="Lucida Grande"/>
              <a:cs typeface="Lucida Grande"/>
            </a:endParaRPr>
          </a:p>
          <a:p>
            <a:pPr marL="0" indent="0">
              <a:buNone/>
            </a:pPr>
            <a:endParaRPr lang="en-US" sz="1100" dirty="0" smtClean="0">
              <a:solidFill>
                <a:schemeClr val="bg1"/>
              </a:solidFill>
              <a:latin typeface="Lucida Grande"/>
              <a:cs typeface="Lucida Grande"/>
            </a:endParaRPr>
          </a:p>
          <a:p>
            <a:pPr marL="0" indent="0">
              <a:buNone/>
            </a:pPr>
            <a:endParaRPr lang="en-US" sz="1100" dirty="0">
              <a:solidFill>
                <a:schemeClr val="bg1"/>
              </a:solidFill>
              <a:latin typeface="Lucida Grande"/>
              <a:cs typeface="Lucida Grande"/>
            </a:endParaRPr>
          </a:p>
          <a:p>
            <a:pPr marL="0" indent="0">
              <a:buNone/>
            </a:pPr>
            <a:endParaRPr lang="en-US" sz="1100" dirty="0">
              <a:solidFill>
                <a:schemeClr val="bg1"/>
              </a:solidFill>
              <a:latin typeface="Lucida Grande"/>
              <a:cs typeface="Lucida Grande"/>
            </a:endParaRPr>
          </a:p>
          <a:p>
            <a:pPr marL="0" indent="0">
              <a:buNone/>
            </a:pPr>
            <a:r>
              <a:rPr lang="en-US" dirty="0"/>
              <a:t> </a:t>
            </a:r>
          </a:p>
          <a:p>
            <a:endParaRPr lang="en-US" dirty="0"/>
          </a:p>
        </p:txBody>
      </p:sp>
    </p:spTree>
    <p:extLst>
      <p:ext uri="{BB962C8B-B14F-4D97-AF65-F5344CB8AC3E}">
        <p14:creationId xmlns:p14="http://schemas.microsoft.com/office/powerpoint/2010/main" val="2027282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9661"/>
          </a:xfrm>
        </p:spPr>
        <p:txBody>
          <a:bodyPr>
            <a:noAutofit/>
          </a:bodyPr>
          <a:lstStyle/>
          <a:p>
            <a:r>
              <a:rPr lang="en-US" sz="2800" dirty="0" smtClean="0">
                <a:solidFill>
                  <a:srgbClr val="FFFF00"/>
                </a:solidFill>
                <a:latin typeface="Lucida Console"/>
                <a:cs typeface="Lucida Console"/>
              </a:rPr>
              <a:t> Evolving </a:t>
            </a:r>
            <a:r>
              <a:rPr lang="en-US" sz="2800" dirty="0">
                <a:solidFill>
                  <a:srgbClr val="FFFF00"/>
                </a:solidFill>
                <a:latin typeface="Lucida Console"/>
                <a:cs typeface="Lucida Console"/>
              </a:rPr>
              <a:t>Memes &amp;</a:t>
            </a:r>
            <a:r>
              <a:rPr lang="en-US" sz="2800" dirty="0" smtClean="0">
                <a:solidFill>
                  <a:srgbClr val="FFFF00"/>
                </a:solidFill>
                <a:latin typeface="Lucida Console"/>
                <a:cs typeface="Lucida Console"/>
              </a:rPr>
              <a:t> </a:t>
            </a:r>
            <a:r>
              <a:rPr lang="en-US" sz="2800" dirty="0">
                <a:solidFill>
                  <a:srgbClr val="FFFF00"/>
                </a:solidFill>
                <a:latin typeface="Lucida Console"/>
                <a:cs typeface="Lucida Console"/>
              </a:rPr>
              <a:t>Cultural/Legal </a:t>
            </a:r>
            <a:r>
              <a:rPr lang="en-US" sz="2800" dirty="0" smtClean="0">
                <a:solidFill>
                  <a:srgbClr val="FFFF00"/>
                </a:solidFill>
                <a:latin typeface="Lucida Console"/>
                <a:cs typeface="Lucida Console"/>
              </a:rPr>
              <a:t>Choices</a:t>
            </a:r>
            <a:endParaRPr lang="en-US" sz="2800" dirty="0">
              <a:solidFill>
                <a:srgbClr val="FFFF00"/>
              </a:solidFill>
              <a:latin typeface="Lucida Console"/>
              <a:cs typeface="Lucida Console"/>
            </a:endParaRPr>
          </a:p>
        </p:txBody>
      </p:sp>
      <p:sp>
        <p:nvSpPr>
          <p:cNvPr id="5" name="Content Placeholder 4"/>
          <p:cNvSpPr>
            <a:spLocks noGrp="1"/>
          </p:cNvSpPr>
          <p:nvPr>
            <p:ph sz="half" idx="1"/>
          </p:nvPr>
        </p:nvSpPr>
        <p:spPr>
          <a:xfrm>
            <a:off x="0" y="894523"/>
            <a:ext cx="3776870" cy="5085590"/>
          </a:xfrm>
        </p:spPr>
        <p:txBody>
          <a:bodyPr>
            <a:normAutofit fontScale="70000" lnSpcReduction="20000"/>
          </a:bodyPr>
          <a:lstStyle/>
          <a:p>
            <a:pPr marL="0" indent="0">
              <a:buNone/>
            </a:pPr>
            <a:r>
              <a:rPr lang="en-US" sz="2000" dirty="0" smtClean="0">
                <a:latin typeface="+mn-lt"/>
              </a:rPr>
              <a:t>   </a:t>
            </a:r>
            <a:r>
              <a:rPr lang="en-US" sz="2000" dirty="0" err="1" smtClean="0">
                <a:solidFill>
                  <a:schemeClr val="bg1"/>
                </a:solidFill>
                <a:latin typeface="+mn-lt"/>
              </a:rPr>
              <a:t>Areopagitica</a:t>
            </a:r>
            <a:r>
              <a:rPr lang="en-US" sz="2000" dirty="0" smtClean="0">
                <a:solidFill>
                  <a:schemeClr val="bg1"/>
                </a:solidFill>
                <a:latin typeface="+mn-lt"/>
              </a:rPr>
              <a:t> </a:t>
            </a:r>
            <a:r>
              <a:rPr lang="en-US" sz="2000" dirty="0">
                <a:solidFill>
                  <a:schemeClr val="bg1"/>
                </a:solidFill>
                <a:latin typeface="+mn-lt"/>
              </a:rPr>
              <a:t>- John Milton </a:t>
            </a:r>
            <a:r>
              <a:rPr lang="en-US" sz="2000" dirty="0" smtClean="0">
                <a:solidFill>
                  <a:schemeClr val="bg1"/>
                </a:solidFill>
                <a:latin typeface="+mn-lt"/>
              </a:rPr>
              <a:t>1644</a:t>
            </a:r>
          </a:p>
          <a:p>
            <a:pPr marL="0" indent="0">
              <a:buNone/>
            </a:pPr>
            <a:endParaRPr lang="en-US" sz="2000" dirty="0">
              <a:solidFill>
                <a:schemeClr val="bg1"/>
              </a:solidFill>
              <a:latin typeface="+mn-lt"/>
            </a:endParaRPr>
          </a:p>
          <a:p>
            <a:pPr marL="0" indent="0">
              <a:buNone/>
            </a:pPr>
            <a:r>
              <a:rPr lang="en-US" sz="2000" dirty="0" smtClean="0">
                <a:solidFill>
                  <a:schemeClr val="bg1"/>
                </a:solidFill>
                <a:latin typeface="+mn-lt"/>
              </a:rPr>
              <a:t>   Lady </a:t>
            </a:r>
            <a:r>
              <a:rPr lang="en-US" sz="2000" dirty="0">
                <a:solidFill>
                  <a:schemeClr val="bg1"/>
                </a:solidFill>
                <a:latin typeface="+mn-lt"/>
              </a:rPr>
              <a:t>Chatterley’s Lover – D.H. </a:t>
            </a:r>
            <a:endParaRPr lang="en-US" sz="2000" dirty="0" smtClean="0">
              <a:solidFill>
                <a:schemeClr val="bg1"/>
              </a:solidFill>
              <a:latin typeface="+mn-lt"/>
            </a:endParaRPr>
          </a:p>
          <a:p>
            <a:pPr marL="0" indent="0">
              <a:buNone/>
            </a:pPr>
            <a:r>
              <a:rPr lang="en-US" sz="2000" dirty="0" smtClean="0">
                <a:solidFill>
                  <a:schemeClr val="bg1"/>
                </a:solidFill>
                <a:latin typeface="+mn-lt"/>
              </a:rPr>
              <a:t>   Lawrence </a:t>
            </a:r>
            <a:r>
              <a:rPr lang="en-US" sz="2000" dirty="0">
                <a:solidFill>
                  <a:schemeClr val="bg1"/>
                </a:solidFill>
                <a:latin typeface="+mn-lt"/>
              </a:rPr>
              <a:t>1928</a:t>
            </a:r>
          </a:p>
          <a:p>
            <a:endParaRPr lang="en-US" sz="2000" dirty="0" smtClean="0">
              <a:solidFill>
                <a:schemeClr val="bg1"/>
              </a:solidFill>
              <a:latin typeface="+mn-lt"/>
            </a:endParaRPr>
          </a:p>
          <a:p>
            <a:pPr marL="0" indent="0">
              <a:buNone/>
            </a:pPr>
            <a:r>
              <a:rPr lang="en-US" sz="2000" dirty="0" smtClean="0">
                <a:solidFill>
                  <a:schemeClr val="bg1"/>
                </a:solidFill>
                <a:latin typeface="+mn-lt"/>
              </a:rPr>
              <a:t>   Elvis </a:t>
            </a:r>
            <a:r>
              <a:rPr lang="en-US" sz="2000" dirty="0">
                <a:solidFill>
                  <a:schemeClr val="bg1"/>
                </a:solidFill>
                <a:latin typeface="+mn-lt"/>
              </a:rPr>
              <a:t>on Ed Sullivan 1956</a:t>
            </a:r>
          </a:p>
          <a:p>
            <a:endParaRPr lang="en-US" sz="2000" dirty="0" smtClean="0">
              <a:solidFill>
                <a:schemeClr val="bg1"/>
              </a:solidFill>
              <a:latin typeface="+mn-lt"/>
            </a:endParaRPr>
          </a:p>
          <a:p>
            <a:pPr marL="0" indent="0">
              <a:buNone/>
            </a:pPr>
            <a:r>
              <a:rPr lang="en-US" sz="2000" dirty="0" smtClean="0">
                <a:solidFill>
                  <a:schemeClr val="bg1"/>
                </a:solidFill>
                <a:latin typeface="+mn-lt"/>
              </a:rPr>
              <a:t>   Lenny </a:t>
            </a:r>
            <a:r>
              <a:rPr lang="en-US" sz="2000" dirty="0">
                <a:solidFill>
                  <a:schemeClr val="bg1"/>
                </a:solidFill>
                <a:latin typeface="+mn-lt"/>
              </a:rPr>
              <a:t>Bruce convicted for obscenity </a:t>
            </a:r>
            <a:endParaRPr lang="en-US" sz="2000" dirty="0" smtClean="0">
              <a:solidFill>
                <a:schemeClr val="bg1"/>
              </a:solidFill>
              <a:latin typeface="+mn-lt"/>
            </a:endParaRPr>
          </a:p>
          <a:p>
            <a:pPr marL="0" indent="0">
              <a:buNone/>
            </a:pPr>
            <a:r>
              <a:rPr lang="en-US" sz="2000" dirty="0" smtClean="0">
                <a:solidFill>
                  <a:schemeClr val="bg1"/>
                </a:solidFill>
                <a:latin typeface="+mn-lt"/>
              </a:rPr>
              <a:t>   1964 </a:t>
            </a:r>
            <a:r>
              <a:rPr lang="en-US" sz="2000" dirty="0">
                <a:solidFill>
                  <a:schemeClr val="bg1"/>
                </a:solidFill>
                <a:latin typeface="+mn-lt"/>
              </a:rPr>
              <a:t>(posthumously pardoned)</a:t>
            </a:r>
          </a:p>
          <a:p>
            <a:endParaRPr lang="en-US" sz="2000" dirty="0" smtClean="0">
              <a:solidFill>
                <a:schemeClr val="bg1"/>
              </a:solidFill>
              <a:latin typeface="+mn-lt"/>
            </a:endParaRPr>
          </a:p>
          <a:p>
            <a:pPr marL="0" indent="0">
              <a:buNone/>
            </a:pPr>
            <a:r>
              <a:rPr lang="en-US" sz="2000" dirty="0" smtClean="0">
                <a:solidFill>
                  <a:schemeClr val="bg1"/>
                </a:solidFill>
                <a:latin typeface="+mn-lt"/>
              </a:rPr>
              <a:t>   The Pentagon </a:t>
            </a:r>
            <a:r>
              <a:rPr lang="en-US" sz="2000" dirty="0">
                <a:solidFill>
                  <a:schemeClr val="bg1"/>
                </a:solidFill>
                <a:latin typeface="+mn-lt"/>
              </a:rPr>
              <a:t>Papers 1971</a:t>
            </a:r>
          </a:p>
          <a:p>
            <a:endParaRPr lang="en-US" sz="2000" dirty="0" smtClean="0">
              <a:solidFill>
                <a:schemeClr val="bg1"/>
              </a:solidFill>
              <a:latin typeface="+mn-lt"/>
            </a:endParaRPr>
          </a:p>
          <a:p>
            <a:pPr marL="0" indent="0">
              <a:buNone/>
            </a:pPr>
            <a:r>
              <a:rPr lang="en-US" sz="2000" dirty="0" smtClean="0">
                <a:solidFill>
                  <a:schemeClr val="bg1"/>
                </a:solidFill>
                <a:latin typeface="+mn-lt"/>
              </a:rPr>
              <a:t>   All </a:t>
            </a:r>
            <a:r>
              <a:rPr lang="en-US" sz="2000" dirty="0">
                <a:solidFill>
                  <a:schemeClr val="bg1"/>
                </a:solidFill>
                <a:latin typeface="+mn-lt"/>
              </a:rPr>
              <a:t>in the Family 1971</a:t>
            </a:r>
          </a:p>
          <a:p>
            <a:pPr marL="0" indent="0">
              <a:buNone/>
            </a:pPr>
            <a:endParaRPr lang="en-US" sz="2000" dirty="0" smtClean="0">
              <a:solidFill>
                <a:schemeClr val="bg1"/>
              </a:solidFill>
              <a:latin typeface="+mn-lt"/>
            </a:endParaRPr>
          </a:p>
          <a:p>
            <a:pPr marL="0" indent="0">
              <a:buNone/>
            </a:pPr>
            <a:r>
              <a:rPr lang="en-US" sz="2000" dirty="0" smtClean="0">
                <a:solidFill>
                  <a:schemeClr val="bg1"/>
                </a:solidFill>
                <a:latin typeface="+mn-lt"/>
              </a:rPr>
              <a:t>   Sony </a:t>
            </a:r>
            <a:r>
              <a:rPr lang="en-US" sz="2000" dirty="0">
                <a:solidFill>
                  <a:schemeClr val="bg1"/>
                </a:solidFill>
                <a:latin typeface="+mn-lt"/>
              </a:rPr>
              <a:t>Betamax 1977 (Sony v. Universal </a:t>
            </a:r>
            <a:endParaRPr lang="en-US" sz="2000" dirty="0" smtClean="0">
              <a:solidFill>
                <a:schemeClr val="bg1"/>
              </a:solidFill>
              <a:latin typeface="+mn-lt"/>
            </a:endParaRPr>
          </a:p>
          <a:p>
            <a:pPr marL="0" indent="0">
              <a:buNone/>
            </a:pPr>
            <a:r>
              <a:rPr lang="en-US" sz="2000" dirty="0" smtClean="0">
                <a:solidFill>
                  <a:schemeClr val="bg1"/>
                </a:solidFill>
                <a:latin typeface="+mn-lt"/>
              </a:rPr>
              <a:t>   SCOTUS1984</a:t>
            </a:r>
            <a:r>
              <a:rPr lang="en-US" sz="2000" dirty="0">
                <a:solidFill>
                  <a:schemeClr val="bg1"/>
                </a:solidFill>
                <a:latin typeface="+mn-lt"/>
              </a:rPr>
              <a:t>)</a:t>
            </a:r>
          </a:p>
          <a:p>
            <a:pPr marL="0" indent="0">
              <a:buNone/>
            </a:pPr>
            <a:endParaRPr lang="en-US" sz="2000" dirty="0" smtClean="0">
              <a:solidFill>
                <a:schemeClr val="bg1"/>
              </a:solidFill>
              <a:latin typeface="+mn-lt"/>
            </a:endParaRPr>
          </a:p>
          <a:p>
            <a:pPr marL="0" indent="0">
              <a:buNone/>
            </a:pPr>
            <a:r>
              <a:rPr lang="en-US" sz="2000" dirty="0" smtClean="0">
                <a:solidFill>
                  <a:schemeClr val="bg1"/>
                </a:solidFill>
                <a:latin typeface="+mn-lt"/>
              </a:rPr>
              <a:t>   The </a:t>
            </a:r>
            <a:r>
              <a:rPr lang="en-US" sz="2000" dirty="0">
                <a:solidFill>
                  <a:schemeClr val="bg1"/>
                </a:solidFill>
                <a:latin typeface="+mn-lt"/>
              </a:rPr>
              <a:t>Satanic Verses Salmon Rushdie 1988</a:t>
            </a:r>
          </a:p>
          <a:p>
            <a:endParaRPr lang="en-US" sz="2000" dirty="0" smtClean="0">
              <a:solidFill>
                <a:schemeClr val="bg1"/>
              </a:solidFill>
              <a:latin typeface="+mn-lt"/>
            </a:endParaRPr>
          </a:p>
          <a:p>
            <a:pPr marL="0" indent="0">
              <a:buNone/>
            </a:pPr>
            <a:r>
              <a:rPr lang="en-US" sz="2000" dirty="0" smtClean="0">
                <a:solidFill>
                  <a:schemeClr val="bg1"/>
                </a:solidFill>
                <a:latin typeface="+mn-lt"/>
              </a:rPr>
              <a:t>   Madonna </a:t>
            </a:r>
            <a:r>
              <a:rPr lang="en-US" sz="2000" dirty="0">
                <a:solidFill>
                  <a:schemeClr val="bg1"/>
                </a:solidFill>
                <a:latin typeface="+mn-lt"/>
              </a:rPr>
              <a:t>“Like a Prayer” 1989</a:t>
            </a:r>
          </a:p>
          <a:p>
            <a:endParaRPr lang="en-US" sz="2000" dirty="0" smtClean="0">
              <a:solidFill>
                <a:schemeClr val="bg1"/>
              </a:solidFill>
              <a:latin typeface="+mn-lt"/>
            </a:endParaRPr>
          </a:p>
          <a:p>
            <a:pPr marL="0" indent="0">
              <a:buNone/>
            </a:pPr>
            <a:r>
              <a:rPr lang="en-US" sz="2000" dirty="0" smtClean="0">
                <a:solidFill>
                  <a:schemeClr val="bg1"/>
                </a:solidFill>
                <a:latin typeface="+mn-lt"/>
              </a:rPr>
              <a:t>   Anonymous </a:t>
            </a:r>
            <a:r>
              <a:rPr lang="en-US" sz="2000" dirty="0">
                <a:solidFill>
                  <a:schemeClr val="bg1"/>
                </a:solidFill>
                <a:latin typeface="+mn-lt"/>
              </a:rPr>
              <a:t>2003</a:t>
            </a:r>
          </a:p>
          <a:p>
            <a:endParaRPr lang="en-US" sz="2000" dirty="0" smtClean="0">
              <a:solidFill>
                <a:schemeClr val="bg1"/>
              </a:solidFill>
              <a:latin typeface="+mn-lt"/>
            </a:endParaRPr>
          </a:p>
          <a:p>
            <a:pPr marL="0" indent="0">
              <a:buNone/>
            </a:pPr>
            <a:r>
              <a:rPr lang="en-US" sz="2000" dirty="0" smtClean="0">
                <a:solidFill>
                  <a:schemeClr val="bg1"/>
                </a:solidFill>
                <a:latin typeface="+mn-lt"/>
              </a:rPr>
              <a:t>   GTA</a:t>
            </a:r>
            <a:r>
              <a:rPr lang="en-US" sz="2000" dirty="0">
                <a:solidFill>
                  <a:schemeClr val="bg1"/>
                </a:solidFill>
                <a:latin typeface="+mn-lt"/>
              </a:rPr>
              <a:t>/Hot Coffee </a:t>
            </a:r>
            <a:r>
              <a:rPr lang="en-US" sz="2000" dirty="0" smtClean="0">
                <a:solidFill>
                  <a:schemeClr val="bg1"/>
                </a:solidFill>
                <a:latin typeface="+mn-lt"/>
              </a:rPr>
              <a:t>2004</a:t>
            </a:r>
          </a:p>
          <a:p>
            <a:pPr marL="0" indent="0">
              <a:buNone/>
            </a:pPr>
            <a:endParaRPr lang="en-US" sz="2000" dirty="0">
              <a:solidFill>
                <a:schemeClr val="bg1"/>
              </a:solidFill>
              <a:latin typeface="+mn-lt"/>
            </a:endParaRPr>
          </a:p>
          <a:p>
            <a:pPr marL="0" indent="0">
              <a:buNone/>
            </a:pPr>
            <a:r>
              <a:rPr lang="en-US" sz="2000" dirty="0" smtClean="0">
                <a:solidFill>
                  <a:schemeClr val="bg1"/>
                </a:solidFill>
                <a:latin typeface="+mn-lt"/>
              </a:rPr>
              <a:t>   Aaron </a:t>
            </a:r>
            <a:r>
              <a:rPr lang="en-US" sz="2000" dirty="0">
                <a:solidFill>
                  <a:schemeClr val="bg1"/>
                </a:solidFill>
                <a:latin typeface="+mn-lt"/>
              </a:rPr>
              <a:t>Swartz (1986 -2013</a:t>
            </a:r>
            <a:r>
              <a:rPr lang="en-US" sz="2000" dirty="0" smtClean="0">
                <a:solidFill>
                  <a:schemeClr val="bg1"/>
                </a:solidFill>
                <a:latin typeface="+mn-lt"/>
              </a:rPr>
              <a:t>)</a:t>
            </a:r>
          </a:p>
          <a:p>
            <a:pPr marL="0" indent="0">
              <a:buNone/>
            </a:pPr>
            <a:endParaRPr lang="en-US" sz="2000" dirty="0">
              <a:solidFill>
                <a:schemeClr val="bg1"/>
              </a:solidFill>
              <a:latin typeface="+mn-lt"/>
            </a:endParaRPr>
          </a:p>
          <a:p>
            <a:pPr marL="0" indent="0">
              <a:buNone/>
            </a:pPr>
            <a:endParaRPr lang="en-US" sz="2000" b="1" dirty="0" smtClean="0">
              <a:solidFill>
                <a:schemeClr val="bg1"/>
              </a:solidFill>
              <a:latin typeface="+mn-lt"/>
            </a:endParaRPr>
          </a:p>
          <a:p>
            <a:pPr marL="0" indent="0">
              <a:buNone/>
            </a:pPr>
            <a:r>
              <a:rPr lang="en-US" sz="2000" b="1" dirty="0" smtClean="0">
                <a:solidFill>
                  <a:schemeClr val="bg1"/>
                </a:solidFill>
                <a:latin typeface="+mn-lt"/>
              </a:rPr>
              <a:t>  WE LOOK BACK and LAUGH (&amp; CRY)</a:t>
            </a:r>
            <a:endParaRPr lang="en-US" sz="2000" b="1" dirty="0">
              <a:solidFill>
                <a:schemeClr val="bg1"/>
              </a:solidFill>
              <a:latin typeface="+mn-lt"/>
            </a:endParaRPr>
          </a:p>
        </p:txBody>
      </p:sp>
      <p:sp>
        <p:nvSpPr>
          <p:cNvPr id="6" name="Content Placeholder 5"/>
          <p:cNvSpPr>
            <a:spLocks noGrp="1"/>
          </p:cNvSpPr>
          <p:nvPr>
            <p:ph sz="half" idx="2"/>
          </p:nvPr>
        </p:nvSpPr>
        <p:spPr>
          <a:xfrm>
            <a:off x="3931478" y="894523"/>
            <a:ext cx="5212522" cy="5786781"/>
          </a:xfrm>
        </p:spPr>
        <p:txBody>
          <a:bodyPr>
            <a:normAutofit fontScale="70000" lnSpcReduction="20000"/>
          </a:bodyPr>
          <a:lstStyle/>
          <a:p>
            <a:pPr marL="0" indent="0">
              <a:buNone/>
            </a:pPr>
            <a:r>
              <a:rPr lang="en-US" sz="2000" u="sng" dirty="0">
                <a:solidFill>
                  <a:srgbClr val="FFFFFF"/>
                </a:solidFill>
              </a:rPr>
              <a:t>Re Alberta Legislation </a:t>
            </a:r>
            <a:r>
              <a:rPr lang="en-US" sz="2000" dirty="0">
                <a:solidFill>
                  <a:srgbClr val="FFFFFF"/>
                </a:solidFill>
              </a:rPr>
              <a:t>(Alberta Press Act unconstitutional) SCC </a:t>
            </a:r>
            <a:endParaRPr lang="en-US" sz="2000" dirty="0" smtClean="0">
              <a:solidFill>
                <a:srgbClr val="FFFFFF"/>
              </a:solidFill>
            </a:endParaRPr>
          </a:p>
          <a:p>
            <a:pPr marL="0" indent="0">
              <a:buNone/>
            </a:pPr>
            <a:r>
              <a:rPr lang="en-US" sz="2000" dirty="0" smtClean="0">
                <a:solidFill>
                  <a:srgbClr val="FFFFFF"/>
                </a:solidFill>
              </a:rPr>
              <a:t>1938</a:t>
            </a:r>
            <a:endParaRPr lang="en-US" sz="2000" dirty="0">
              <a:solidFill>
                <a:srgbClr val="FFFFFF"/>
              </a:solidFill>
            </a:endParaRPr>
          </a:p>
          <a:p>
            <a:pPr marL="0" indent="0">
              <a:buNone/>
            </a:pPr>
            <a:endParaRPr lang="en-US" sz="2000" u="sng" dirty="0" smtClean="0">
              <a:solidFill>
                <a:srgbClr val="FFFFFF"/>
              </a:solidFill>
            </a:endParaRPr>
          </a:p>
          <a:p>
            <a:pPr marL="0" indent="0">
              <a:buNone/>
            </a:pPr>
            <a:r>
              <a:rPr lang="en-US" sz="2000" u="sng" dirty="0" err="1" smtClean="0">
                <a:solidFill>
                  <a:srgbClr val="FFFFFF"/>
                </a:solidFill>
              </a:rPr>
              <a:t>Roncarelli</a:t>
            </a:r>
            <a:r>
              <a:rPr lang="en-US" sz="2000" u="sng" dirty="0" smtClean="0">
                <a:solidFill>
                  <a:srgbClr val="FFFFFF"/>
                </a:solidFill>
              </a:rPr>
              <a:t> </a:t>
            </a:r>
            <a:r>
              <a:rPr lang="en-US" sz="2000" u="sng" dirty="0">
                <a:solidFill>
                  <a:srgbClr val="FFFFFF"/>
                </a:solidFill>
              </a:rPr>
              <a:t>v. </a:t>
            </a:r>
            <a:r>
              <a:rPr lang="en-US" sz="2000" u="sng" dirty="0" err="1">
                <a:solidFill>
                  <a:srgbClr val="FFFFFF"/>
                </a:solidFill>
              </a:rPr>
              <a:t>Duplessis</a:t>
            </a:r>
            <a:r>
              <a:rPr lang="en-US" sz="2000" u="sng" dirty="0">
                <a:solidFill>
                  <a:srgbClr val="FFFFFF"/>
                </a:solidFill>
              </a:rPr>
              <a:t> </a:t>
            </a:r>
            <a:r>
              <a:rPr lang="en-US" sz="2000" dirty="0">
                <a:solidFill>
                  <a:srgbClr val="FFFFFF"/>
                </a:solidFill>
              </a:rPr>
              <a:t>(revoking liquor license of Jehovah’s </a:t>
            </a:r>
            <a:endParaRPr lang="en-US" sz="2000" dirty="0" smtClean="0">
              <a:solidFill>
                <a:srgbClr val="FFFFFF"/>
              </a:solidFill>
            </a:endParaRPr>
          </a:p>
          <a:p>
            <a:pPr marL="0" indent="0">
              <a:buNone/>
            </a:pPr>
            <a:r>
              <a:rPr lang="en-US" sz="2000" dirty="0" smtClean="0">
                <a:solidFill>
                  <a:srgbClr val="FFFFFF"/>
                </a:solidFill>
              </a:rPr>
              <a:t>witness </a:t>
            </a:r>
            <a:r>
              <a:rPr lang="en-US" sz="2000" dirty="0">
                <a:solidFill>
                  <a:srgbClr val="FFFFFF"/>
                </a:solidFill>
              </a:rPr>
              <a:t>unconstitutional) SCC 1959</a:t>
            </a:r>
          </a:p>
          <a:p>
            <a:endParaRPr lang="en-US" sz="2000" u="sng" dirty="0" smtClean="0">
              <a:solidFill>
                <a:srgbClr val="FFFFFF"/>
              </a:solidFill>
            </a:endParaRPr>
          </a:p>
          <a:p>
            <a:pPr marL="0" indent="0">
              <a:buNone/>
            </a:pPr>
            <a:r>
              <a:rPr lang="en-US" sz="2000" u="sng" dirty="0" smtClean="0">
                <a:solidFill>
                  <a:srgbClr val="FFFFFF"/>
                </a:solidFill>
              </a:rPr>
              <a:t>Irwin </a:t>
            </a:r>
            <a:r>
              <a:rPr lang="en-US" sz="2000" u="sng" dirty="0">
                <a:solidFill>
                  <a:srgbClr val="FFFFFF"/>
                </a:solidFill>
              </a:rPr>
              <a:t>Toy </a:t>
            </a:r>
            <a:r>
              <a:rPr lang="en-US" sz="2000" dirty="0">
                <a:solidFill>
                  <a:srgbClr val="FFFFFF"/>
                </a:solidFill>
              </a:rPr>
              <a:t>(advertising directed at children constitutional) SCC </a:t>
            </a:r>
            <a:endParaRPr lang="en-US" sz="2000" dirty="0" smtClean="0">
              <a:solidFill>
                <a:srgbClr val="FFFFFF"/>
              </a:solidFill>
            </a:endParaRPr>
          </a:p>
          <a:p>
            <a:pPr marL="0" indent="0">
              <a:buNone/>
            </a:pPr>
            <a:r>
              <a:rPr lang="en-US" sz="2000" dirty="0" smtClean="0">
                <a:solidFill>
                  <a:srgbClr val="FFFFFF"/>
                </a:solidFill>
              </a:rPr>
              <a:t>1989</a:t>
            </a:r>
            <a:endParaRPr lang="en-US" sz="2000" dirty="0">
              <a:solidFill>
                <a:srgbClr val="FFFFFF"/>
              </a:solidFill>
            </a:endParaRPr>
          </a:p>
          <a:p>
            <a:endParaRPr lang="en-US" sz="2000" u="sng" dirty="0" smtClean="0">
              <a:solidFill>
                <a:srgbClr val="FFFFFF"/>
              </a:solidFill>
            </a:endParaRPr>
          </a:p>
          <a:p>
            <a:pPr marL="0" indent="0">
              <a:buNone/>
            </a:pPr>
            <a:r>
              <a:rPr lang="en-US" sz="2000" u="sng" dirty="0" smtClean="0">
                <a:solidFill>
                  <a:srgbClr val="FFFFFF"/>
                </a:solidFill>
              </a:rPr>
              <a:t>R</a:t>
            </a:r>
            <a:r>
              <a:rPr lang="en-US" sz="2000" u="sng" dirty="0">
                <a:solidFill>
                  <a:srgbClr val="FFFFFF"/>
                </a:solidFill>
              </a:rPr>
              <a:t>. v. Butler </a:t>
            </a:r>
            <a:r>
              <a:rPr lang="en-US" sz="2000" dirty="0">
                <a:solidFill>
                  <a:srgbClr val="FFFFFF"/>
                </a:solidFill>
              </a:rPr>
              <a:t>(sex with violence obscene) SCC 1992 </a:t>
            </a:r>
          </a:p>
          <a:p>
            <a:pPr marL="0" indent="0">
              <a:buNone/>
            </a:pPr>
            <a:endParaRPr lang="en-US" sz="2000" u="sng" dirty="0" smtClean="0">
              <a:solidFill>
                <a:srgbClr val="FFFFFF"/>
              </a:solidFill>
            </a:endParaRPr>
          </a:p>
          <a:p>
            <a:pPr marL="0" indent="0">
              <a:buNone/>
            </a:pPr>
            <a:r>
              <a:rPr lang="en-US" sz="2000" u="sng" dirty="0" smtClean="0">
                <a:solidFill>
                  <a:srgbClr val="FFFFFF"/>
                </a:solidFill>
              </a:rPr>
              <a:t>Dagenais </a:t>
            </a:r>
            <a:r>
              <a:rPr lang="en-US" sz="2000" u="sng" dirty="0">
                <a:solidFill>
                  <a:srgbClr val="FFFFFF"/>
                </a:solidFill>
              </a:rPr>
              <a:t>v. CBC </a:t>
            </a:r>
            <a:r>
              <a:rPr lang="en-US" sz="2000" dirty="0">
                <a:solidFill>
                  <a:srgbClr val="FFFFFF"/>
                </a:solidFill>
              </a:rPr>
              <a:t>(publication bans limited) SCC1994</a:t>
            </a:r>
          </a:p>
          <a:p>
            <a:pPr marL="0" indent="0">
              <a:buNone/>
            </a:pPr>
            <a:endParaRPr lang="en-US" sz="2000" u="sng" dirty="0" smtClean="0">
              <a:solidFill>
                <a:srgbClr val="FFFFFF"/>
              </a:solidFill>
            </a:endParaRPr>
          </a:p>
          <a:p>
            <a:pPr marL="0" indent="0">
              <a:buNone/>
            </a:pPr>
            <a:r>
              <a:rPr lang="en-US" sz="2000" u="sng" dirty="0" smtClean="0">
                <a:solidFill>
                  <a:srgbClr val="FFFFFF"/>
                </a:solidFill>
              </a:rPr>
              <a:t>Little </a:t>
            </a:r>
            <a:r>
              <a:rPr lang="en-US" sz="2000" u="sng" dirty="0">
                <a:solidFill>
                  <a:srgbClr val="FFFFFF"/>
                </a:solidFill>
              </a:rPr>
              <a:t>Sisters </a:t>
            </a:r>
            <a:r>
              <a:rPr lang="en-US" sz="2000" dirty="0">
                <a:solidFill>
                  <a:srgbClr val="FFFFFF"/>
                </a:solidFill>
              </a:rPr>
              <a:t>(Customs Act power to exclude obscenity upheld </a:t>
            </a:r>
            <a:endParaRPr lang="en-US" sz="2000" dirty="0" smtClean="0">
              <a:solidFill>
                <a:srgbClr val="FFFFFF"/>
              </a:solidFill>
            </a:endParaRPr>
          </a:p>
          <a:p>
            <a:pPr marL="0" indent="0">
              <a:buNone/>
            </a:pPr>
            <a:r>
              <a:rPr lang="en-US" sz="2000" dirty="0" smtClean="0">
                <a:solidFill>
                  <a:srgbClr val="FFFFFF"/>
                </a:solidFill>
              </a:rPr>
              <a:t>but </a:t>
            </a:r>
            <a:r>
              <a:rPr lang="en-US" sz="2000" dirty="0">
                <a:solidFill>
                  <a:srgbClr val="FFFFFF"/>
                </a:solidFill>
              </a:rPr>
              <a:t>implementation was discriminatory) SCC 2000</a:t>
            </a:r>
          </a:p>
          <a:p>
            <a:pPr marL="0" indent="0">
              <a:buNone/>
            </a:pPr>
            <a:endParaRPr lang="en-US" sz="2000" u="sng" dirty="0" smtClean="0">
              <a:solidFill>
                <a:srgbClr val="FFFFFF"/>
              </a:solidFill>
            </a:endParaRPr>
          </a:p>
          <a:p>
            <a:pPr marL="0" indent="0">
              <a:buNone/>
            </a:pPr>
            <a:r>
              <a:rPr lang="en-US" sz="2000" u="sng" dirty="0" smtClean="0">
                <a:solidFill>
                  <a:srgbClr val="FFFFFF"/>
                </a:solidFill>
              </a:rPr>
              <a:t>Crookes </a:t>
            </a:r>
            <a:r>
              <a:rPr lang="en-US" sz="2000" u="sng" dirty="0">
                <a:solidFill>
                  <a:srgbClr val="FFFFFF"/>
                </a:solidFill>
              </a:rPr>
              <a:t>v. Newton </a:t>
            </a:r>
            <a:r>
              <a:rPr lang="en-US" sz="2000" dirty="0">
                <a:solidFill>
                  <a:srgbClr val="FFFFFF"/>
                </a:solidFill>
              </a:rPr>
              <a:t>(hyperlinking allowed) SCC 2011</a:t>
            </a:r>
          </a:p>
          <a:p>
            <a:pPr marL="0" indent="0">
              <a:buNone/>
            </a:pPr>
            <a:endParaRPr lang="en-US" sz="2000" u="sng" dirty="0" smtClean="0">
              <a:solidFill>
                <a:srgbClr val="FFFFFF"/>
              </a:solidFill>
            </a:endParaRPr>
          </a:p>
          <a:p>
            <a:pPr marL="0" indent="0">
              <a:buNone/>
            </a:pPr>
            <a:r>
              <a:rPr lang="en-US" sz="2000" u="sng" dirty="0" smtClean="0">
                <a:solidFill>
                  <a:srgbClr val="FFFFFF"/>
                </a:solidFill>
              </a:rPr>
              <a:t>ESA </a:t>
            </a:r>
            <a:r>
              <a:rPr lang="en-US" sz="2000" u="sng" dirty="0">
                <a:solidFill>
                  <a:srgbClr val="FFFFFF"/>
                </a:solidFill>
              </a:rPr>
              <a:t>v. SOCAN </a:t>
            </a:r>
            <a:r>
              <a:rPr lang="en-US" sz="2000" dirty="0">
                <a:solidFill>
                  <a:srgbClr val="FFFFFF"/>
                </a:solidFill>
              </a:rPr>
              <a:t>(tech neutrality/fair dealing expansions &amp; </a:t>
            </a:r>
            <a:endParaRPr lang="en-US" sz="2000" dirty="0" smtClean="0">
              <a:solidFill>
                <a:srgbClr val="FFFFFF"/>
              </a:solidFill>
            </a:endParaRPr>
          </a:p>
          <a:p>
            <a:pPr marL="0" indent="0">
              <a:buNone/>
            </a:pPr>
            <a:r>
              <a:rPr lang="en-US" sz="2000" dirty="0" err="1" smtClean="0">
                <a:solidFill>
                  <a:srgbClr val="FFFFFF"/>
                </a:solidFill>
              </a:rPr>
              <a:t>Pentalogy</a:t>
            </a:r>
            <a:r>
              <a:rPr lang="en-US" sz="2000" dirty="0">
                <a:solidFill>
                  <a:srgbClr val="FFFFFF"/>
                </a:solidFill>
              </a:rPr>
              <a:t>) SCC </a:t>
            </a:r>
            <a:r>
              <a:rPr lang="en-US" sz="2000" dirty="0" smtClean="0">
                <a:solidFill>
                  <a:srgbClr val="FFFFFF"/>
                </a:solidFill>
              </a:rPr>
              <a:t>2012</a:t>
            </a:r>
          </a:p>
          <a:p>
            <a:pPr marL="0" indent="0">
              <a:buNone/>
            </a:pPr>
            <a:endParaRPr lang="en-US" sz="2000" u="sng" dirty="0">
              <a:solidFill>
                <a:srgbClr val="FFFFFF"/>
              </a:solidFill>
            </a:endParaRPr>
          </a:p>
          <a:p>
            <a:pPr marL="0" indent="0">
              <a:buNone/>
            </a:pPr>
            <a:r>
              <a:rPr lang="en-US" sz="2000" u="sng" dirty="0" smtClean="0">
                <a:solidFill>
                  <a:srgbClr val="FFFFFF"/>
                </a:solidFill>
              </a:rPr>
              <a:t>A.B </a:t>
            </a:r>
            <a:r>
              <a:rPr lang="en-US" sz="2000" u="sng" dirty="0" err="1" smtClean="0">
                <a:solidFill>
                  <a:srgbClr val="FFFFFF"/>
                </a:solidFill>
              </a:rPr>
              <a:t>v.Bragg</a:t>
            </a:r>
            <a:r>
              <a:rPr lang="en-US" sz="2000" dirty="0" smtClean="0">
                <a:solidFill>
                  <a:srgbClr val="FFFFFF"/>
                </a:solidFill>
              </a:rPr>
              <a:t> (anonymity for bullied complainant) SCC 2012</a:t>
            </a:r>
            <a:endParaRPr lang="en-US" sz="2000" dirty="0">
              <a:solidFill>
                <a:srgbClr val="FFFFFF"/>
              </a:solidFill>
            </a:endParaRPr>
          </a:p>
          <a:p>
            <a:endParaRPr lang="en-US" sz="2000" dirty="0" smtClean="0">
              <a:solidFill>
                <a:srgbClr val="3366FF"/>
              </a:solidFill>
            </a:endParaRPr>
          </a:p>
          <a:p>
            <a:pPr marL="0" indent="0">
              <a:buNone/>
            </a:pPr>
            <a:r>
              <a:rPr lang="en-US" sz="2000" dirty="0" smtClean="0">
                <a:solidFill>
                  <a:schemeClr val="tx2">
                    <a:lumMod val="40000"/>
                    <a:lumOff val="60000"/>
                  </a:schemeClr>
                </a:solidFill>
              </a:rPr>
              <a:t>Privacy</a:t>
            </a:r>
            <a:r>
              <a:rPr lang="en-US" sz="2000" dirty="0">
                <a:solidFill>
                  <a:schemeClr val="tx2">
                    <a:lumMod val="40000"/>
                    <a:lumOff val="60000"/>
                  </a:schemeClr>
                </a:solidFill>
              </a:rPr>
              <a:t>?</a:t>
            </a:r>
          </a:p>
          <a:p>
            <a:pPr marL="0" indent="0">
              <a:buNone/>
            </a:pPr>
            <a:r>
              <a:rPr lang="en-US" sz="2000" dirty="0">
                <a:solidFill>
                  <a:schemeClr val="tx2">
                    <a:lumMod val="40000"/>
                    <a:lumOff val="60000"/>
                  </a:schemeClr>
                </a:solidFill>
              </a:rPr>
              <a:t>Remixing?</a:t>
            </a:r>
          </a:p>
          <a:p>
            <a:pPr marL="0" indent="0">
              <a:buNone/>
            </a:pPr>
            <a:r>
              <a:rPr lang="en-US" sz="2000" dirty="0">
                <a:solidFill>
                  <a:schemeClr val="tx2">
                    <a:lumMod val="40000"/>
                    <a:lumOff val="60000"/>
                  </a:schemeClr>
                </a:solidFill>
              </a:rPr>
              <a:t>Interoperability?</a:t>
            </a:r>
          </a:p>
          <a:p>
            <a:pPr marL="0" indent="0">
              <a:buNone/>
            </a:pPr>
            <a:r>
              <a:rPr lang="en-US" sz="2000" dirty="0">
                <a:solidFill>
                  <a:schemeClr val="tx2">
                    <a:lumMod val="40000"/>
                    <a:lumOff val="60000"/>
                  </a:schemeClr>
                </a:solidFill>
              </a:rPr>
              <a:t>Net Neutrality?</a:t>
            </a:r>
          </a:p>
          <a:p>
            <a:pPr marL="0" indent="0">
              <a:lnSpc>
                <a:spcPct val="70000"/>
              </a:lnSpc>
              <a:buNone/>
            </a:pPr>
            <a:r>
              <a:rPr lang="en-US" sz="2600" b="1" i="1" dirty="0" smtClean="0">
                <a:solidFill>
                  <a:srgbClr val="660066"/>
                </a:solidFill>
              </a:rPr>
              <a:t>                                                                    </a:t>
            </a:r>
            <a:r>
              <a:rPr lang="en-US" sz="1300" b="1" i="1" dirty="0" smtClean="0">
                <a:solidFill>
                  <a:schemeClr val="accent4">
                    <a:lumMod val="20000"/>
                    <a:lumOff val="80000"/>
                  </a:schemeClr>
                </a:solidFill>
              </a:rPr>
              <a:t> </a:t>
            </a:r>
            <a:r>
              <a:rPr lang="en-US" sz="1300" dirty="0" smtClean="0">
                <a:solidFill>
                  <a:schemeClr val="accent4">
                    <a:lumMod val="20000"/>
                    <a:lumOff val="80000"/>
                  </a:schemeClr>
                </a:solidFill>
              </a:rPr>
              <a:t>* </a:t>
            </a:r>
            <a:r>
              <a:rPr lang="en-US" sz="1000" dirty="0" smtClean="0">
                <a:solidFill>
                  <a:schemeClr val="accent4">
                    <a:lumMod val="20000"/>
                    <a:lumOff val="80000"/>
                  </a:schemeClr>
                </a:solidFill>
              </a:rPr>
              <a:t>part of cover</a:t>
            </a:r>
          </a:p>
          <a:p>
            <a:pPr marL="0" indent="0">
              <a:lnSpc>
                <a:spcPct val="70000"/>
              </a:lnSpc>
              <a:buNone/>
            </a:pPr>
            <a:r>
              <a:rPr lang="en-US" sz="1000" dirty="0" smtClean="0">
                <a:solidFill>
                  <a:schemeClr val="accent4">
                    <a:lumMod val="20000"/>
                    <a:lumOff val="80000"/>
                  </a:schemeClr>
                </a:solidFill>
              </a:rPr>
              <a:t>                                                                                                                                                                              “The Selfish Gene” </a:t>
            </a:r>
          </a:p>
          <a:p>
            <a:pPr marL="0" indent="0">
              <a:lnSpc>
                <a:spcPct val="70000"/>
              </a:lnSpc>
              <a:buNone/>
            </a:pPr>
            <a:r>
              <a:rPr lang="en-US" sz="1000" dirty="0" smtClean="0">
                <a:solidFill>
                  <a:schemeClr val="accent4">
                    <a:lumMod val="20000"/>
                    <a:lumOff val="80000"/>
                  </a:schemeClr>
                </a:solidFill>
              </a:rPr>
              <a:t>                                                                                                                                                                                 Richard Dawkins</a:t>
            </a:r>
          </a:p>
          <a:p>
            <a:pPr marL="0" indent="0">
              <a:buNone/>
            </a:pPr>
            <a:r>
              <a:rPr lang="en-US" sz="2600" b="1" i="1" dirty="0" smtClean="0">
                <a:solidFill>
                  <a:schemeClr val="accent4">
                    <a:lumMod val="20000"/>
                    <a:lumOff val="80000"/>
                  </a:schemeClr>
                </a:solidFill>
              </a:rPr>
              <a:t> </a:t>
            </a:r>
          </a:p>
          <a:p>
            <a:pPr marL="0" indent="0">
              <a:buNone/>
            </a:pPr>
            <a:r>
              <a:rPr lang="en-US" sz="2600" b="1" i="1" dirty="0">
                <a:solidFill>
                  <a:srgbClr val="008000"/>
                </a:solidFill>
              </a:rPr>
              <a:t> </a:t>
            </a:r>
            <a:r>
              <a:rPr lang="en-US" sz="2600" b="1" i="1" dirty="0" smtClean="0">
                <a:solidFill>
                  <a:srgbClr val="008000"/>
                </a:solidFill>
              </a:rPr>
              <a:t>         TRAJECTORY </a:t>
            </a:r>
            <a:r>
              <a:rPr lang="en-US" sz="2600" b="1" i="1" dirty="0">
                <a:solidFill>
                  <a:srgbClr val="008000"/>
                </a:solidFill>
              </a:rPr>
              <a:t>OF OPENNESS?</a:t>
            </a:r>
          </a:p>
        </p:txBody>
      </p:sp>
      <p:pic>
        <p:nvPicPr>
          <p:cNvPr id="7" name="Content Placeholder 6" descr="200px-The_Selfish_Gene3.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10288" y="4748695"/>
            <a:ext cx="2340650" cy="1109939"/>
          </a:xfrm>
          <a:prstGeom prst="rect">
            <a:avLst/>
          </a:prstGeom>
        </p:spPr>
      </p:pic>
    </p:spTree>
    <p:extLst>
      <p:ext uri="{BB962C8B-B14F-4D97-AF65-F5344CB8AC3E}">
        <p14:creationId xmlns:p14="http://schemas.microsoft.com/office/powerpoint/2010/main" val="234917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01"/>
            <a:ext cx="8229600" cy="917692"/>
          </a:xfrm>
        </p:spPr>
        <p:txBody>
          <a:bodyPr>
            <a:normAutofit/>
          </a:bodyPr>
          <a:lstStyle/>
          <a:p>
            <a:r>
              <a:rPr lang="en-US" sz="4800" b="1" dirty="0" smtClean="0">
                <a:latin typeface="+mn-lt"/>
              </a:rPr>
              <a:t>  </a:t>
            </a:r>
            <a:r>
              <a:rPr lang="en-US" sz="4800" b="1" dirty="0" smtClean="0">
                <a:solidFill>
                  <a:srgbClr val="FFFF00"/>
                </a:solidFill>
                <a:latin typeface="+mn-lt"/>
              </a:rPr>
              <a:t>Updates </a:t>
            </a:r>
            <a:endParaRPr lang="en-US" sz="4800" b="1" dirty="0">
              <a:solidFill>
                <a:srgbClr val="FFFF00"/>
              </a:solidFill>
              <a:latin typeface="+mn-lt"/>
            </a:endParaRPr>
          </a:p>
        </p:txBody>
      </p:sp>
      <p:pic>
        <p:nvPicPr>
          <p:cNvPr id="4" name="Content Placeholder 3" descr="Screen Shot 2013-11-11 at 3.34.43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232" r="-288" b="19128"/>
          <a:stretch/>
        </p:blipFill>
        <p:spPr>
          <a:xfrm>
            <a:off x="419498" y="923593"/>
            <a:ext cx="8267302" cy="5011847"/>
          </a:xfrm>
        </p:spPr>
      </p:pic>
    </p:spTree>
    <p:extLst>
      <p:ext uri="{BB962C8B-B14F-4D97-AF65-F5344CB8AC3E}">
        <p14:creationId xmlns:p14="http://schemas.microsoft.com/office/powerpoint/2010/main" val="20573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88348"/>
            <a:ext cx="9144000" cy="927653"/>
          </a:xfrm>
        </p:spPr>
        <p:txBody>
          <a:bodyPr>
            <a:normAutofit fontScale="90000"/>
          </a:bodyPr>
          <a:lstStyle/>
          <a:p>
            <a:r>
              <a:rPr lang="en-US" sz="3600" b="1" dirty="0"/>
              <a:t/>
            </a:r>
            <a:br>
              <a:rPr lang="en-US" sz="3600" b="1" dirty="0"/>
            </a:br>
            <a:r>
              <a:rPr lang="en-US" b="1" dirty="0" smtClean="0">
                <a:solidFill>
                  <a:srgbClr val="FFFF00"/>
                </a:solidFill>
                <a:latin typeface="+mn-lt"/>
              </a:rPr>
              <a:t>Perspective:  A </a:t>
            </a:r>
            <a:r>
              <a:rPr lang="en-US" b="1" dirty="0">
                <a:solidFill>
                  <a:srgbClr val="FFFF00"/>
                </a:solidFill>
                <a:latin typeface="+mn-lt"/>
              </a:rPr>
              <a:t>Law to know </a:t>
            </a:r>
            <a:r>
              <a:rPr lang="en-US" b="1" dirty="0" smtClean="0">
                <a:solidFill>
                  <a:srgbClr val="FFFF00"/>
                </a:solidFill>
                <a:latin typeface="+mn-lt"/>
              </a:rPr>
              <a:t>– </a:t>
            </a:r>
            <a:br>
              <a:rPr lang="en-US" b="1" dirty="0" smtClean="0">
                <a:solidFill>
                  <a:srgbClr val="FFFF00"/>
                </a:solidFill>
                <a:latin typeface="+mn-lt"/>
              </a:rPr>
            </a:br>
            <a:r>
              <a:rPr lang="en-US" b="1" dirty="0" smtClean="0">
                <a:solidFill>
                  <a:srgbClr val="FFFF00"/>
                </a:solidFill>
                <a:latin typeface="+mn-lt"/>
              </a:rPr>
              <a:t>but </a:t>
            </a:r>
            <a:r>
              <a:rPr lang="en-US" b="1" dirty="0">
                <a:solidFill>
                  <a:srgbClr val="FFFF00"/>
                </a:solidFill>
                <a:latin typeface="+mn-lt"/>
              </a:rPr>
              <a:t>not a Legal  Principle</a:t>
            </a:r>
            <a:br>
              <a:rPr lang="en-US" b="1" dirty="0">
                <a:solidFill>
                  <a:srgbClr val="FFFF00"/>
                </a:solidFill>
                <a:latin typeface="+mn-lt"/>
              </a:rPr>
            </a:br>
            <a:endParaRPr lang="en-US" dirty="0">
              <a:solidFill>
                <a:srgbClr val="FFFF00"/>
              </a:solidFill>
              <a:latin typeface="+mn-lt"/>
            </a:endParaRPr>
          </a:p>
        </p:txBody>
      </p:sp>
      <p:sp>
        <p:nvSpPr>
          <p:cNvPr id="6" name="Content Placeholder 5"/>
          <p:cNvSpPr>
            <a:spLocks noGrp="1"/>
          </p:cNvSpPr>
          <p:nvPr>
            <p:ph sz="quarter" idx="10"/>
          </p:nvPr>
        </p:nvSpPr>
        <p:spPr>
          <a:xfrm>
            <a:off x="0" y="1127342"/>
            <a:ext cx="9144000" cy="4988815"/>
          </a:xfrm>
        </p:spPr>
        <p:txBody>
          <a:bodyPr>
            <a:normAutofit fontScale="85000" lnSpcReduction="20000"/>
          </a:bodyPr>
          <a:lstStyle/>
          <a:p>
            <a:pPr marL="0" indent="0">
              <a:buNone/>
            </a:pPr>
            <a:r>
              <a:rPr lang="en-US" dirty="0" smtClean="0">
                <a:latin typeface="Lucida Console"/>
                <a:cs typeface="Lucida Console"/>
              </a:rPr>
              <a:t>         </a:t>
            </a:r>
            <a:endParaRPr lang="en-US" dirty="0">
              <a:solidFill>
                <a:srgbClr val="FF0000"/>
              </a:solidFill>
              <a:latin typeface="Lucida Console"/>
              <a:cs typeface="Lucida Console"/>
            </a:endParaRPr>
          </a:p>
          <a:p>
            <a:pPr marL="0" indent="0">
              <a:buNone/>
            </a:pPr>
            <a:r>
              <a:rPr lang="en-US" b="1" dirty="0" smtClean="0">
                <a:solidFill>
                  <a:srgbClr val="FF0000"/>
                </a:solidFill>
                <a:latin typeface="Lucida Console"/>
                <a:cs typeface="Lucida Console"/>
              </a:rPr>
              <a:t>2</a:t>
            </a:r>
            <a:r>
              <a:rPr lang="en-US" b="1" baseline="30000" dirty="0" smtClean="0">
                <a:solidFill>
                  <a:srgbClr val="FF0000"/>
                </a:solidFill>
                <a:latin typeface="Lucida Console"/>
                <a:cs typeface="Lucida Console"/>
              </a:rPr>
              <a:t>nd</a:t>
            </a:r>
            <a:r>
              <a:rPr lang="en-US" b="1" dirty="0" smtClean="0">
                <a:solidFill>
                  <a:srgbClr val="FF0000"/>
                </a:solidFill>
                <a:latin typeface="Lucida Console"/>
                <a:cs typeface="Lucida Console"/>
              </a:rPr>
              <a:t> LAW OF THEROMODYNAMICS – ENTROPY</a:t>
            </a:r>
          </a:p>
          <a:p>
            <a:pPr marL="0" indent="0">
              <a:buNone/>
            </a:pPr>
            <a:endParaRPr lang="en-US" b="1" dirty="0">
              <a:solidFill>
                <a:srgbClr val="0000FF"/>
              </a:solidFill>
              <a:latin typeface="Lucida Console"/>
              <a:cs typeface="Lucida Console"/>
            </a:endParaRPr>
          </a:p>
          <a:p>
            <a:pPr marL="0" indent="0">
              <a:buNone/>
            </a:pPr>
            <a:r>
              <a:rPr lang="en-US" i="1" dirty="0" smtClean="0">
                <a:solidFill>
                  <a:srgbClr val="FFFFFF"/>
                </a:solidFill>
                <a:latin typeface="Lucida Console"/>
                <a:cs typeface="Lucida Console"/>
              </a:rPr>
              <a:t>The </a:t>
            </a:r>
            <a:r>
              <a:rPr lang="en-US" i="1" dirty="0">
                <a:solidFill>
                  <a:srgbClr val="FFFFFF"/>
                </a:solidFill>
                <a:latin typeface="Lucida Console"/>
                <a:cs typeface="Lucida Console"/>
              </a:rPr>
              <a:t>total entropy of any isolated </a:t>
            </a:r>
            <a:endParaRPr lang="en-US" i="1" dirty="0" smtClean="0">
              <a:solidFill>
                <a:srgbClr val="FFFFFF"/>
              </a:solidFill>
              <a:latin typeface="Lucida Console"/>
              <a:cs typeface="Lucida Console"/>
            </a:endParaRPr>
          </a:p>
          <a:p>
            <a:pPr marL="0" indent="0">
              <a:buNone/>
            </a:pPr>
            <a:r>
              <a:rPr lang="en-US" i="1" dirty="0" smtClean="0">
                <a:solidFill>
                  <a:srgbClr val="FFFFFF"/>
                </a:solidFill>
                <a:latin typeface="Lucida Console"/>
                <a:cs typeface="Lucida Console"/>
              </a:rPr>
              <a:t>thermodynamic </a:t>
            </a:r>
            <a:r>
              <a:rPr lang="en-US" i="1" dirty="0">
                <a:solidFill>
                  <a:srgbClr val="FFFFFF"/>
                </a:solidFill>
                <a:latin typeface="Lucida Console"/>
                <a:cs typeface="Lucida Console"/>
              </a:rPr>
              <a:t>system tends to </a:t>
            </a:r>
            <a:endParaRPr lang="en-US" i="1" dirty="0" smtClean="0">
              <a:solidFill>
                <a:srgbClr val="FFFFFF"/>
              </a:solidFill>
              <a:latin typeface="Lucida Console"/>
              <a:cs typeface="Lucida Console"/>
            </a:endParaRPr>
          </a:p>
          <a:p>
            <a:pPr marL="0" indent="0">
              <a:buNone/>
            </a:pPr>
            <a:r>
              <a:rPr lang="en-US" i="1" dirty="0" smtClean="0">
                <a:solidFill>
                  <a:srgbClr val="FFFFFF"/>
                </a:solidFill>
                <a:latin typeface="Lucida Console"/>
                <a:cs typeface="Lucida Console"/>
              </a:rPr>
              <a:t>increase </a:t>
            </a:r>
            <a:r>
              <a:rPr lang="en-US" i="1" dirty="0">
                <a:solidFill>
                  <a:srgbClr val="FFFFFF"/>
                </a:solidFill>
                <a:latin typeface="Lucida Console"/>
                <a:cs typeface="Lucida Console"/>
              </a:rPr>
              <a:t>over </a:t>
            </a:r>
            <a:r>
              <a:rPr lang="en-US" i="1" dirty="0" smtClean="0">
                <a:solidFill>
                  <a:srgbClr val="FFFFFF"/>
                </a:solidFill>
                <a:latin typeface="Lucida Console"/>
                <a:cs typeface="Lucida Console"/>
              </a:rPr>
              <a:t>time…</a:t>
            </a:r>
            <a:endParaRPr lang="en-US" b="1" dirty="0" smtClean="0">
              <a:solidFill>
                <a:srgbClr val="FFFFFF"/>
              </a:solidFill>
              <a:latin typeface="Lucida Console"/>
              <a:cs typeface="Lucida Console"/>
            </a:endParaRPr>
          </a:p>
          <a:p>
            <a:pPr marL="0" indent="0">
              <a:buNone/>
            </a:pPr>
            <a:endParaRPr lang="en-US" b="1" dirty="0" smtClean="0">
              <a:solidFill>
                <a:srgbClr val="0000FF"/>
              </a:solidFill>
              <a:latin typeface="Lucida Console"/>
              <a:cs typeface="Lucida Console"/>
            </a:endParaRPr>
          </a:p>
          <a:p>
            <a:pPr marL="0" indent="0">
              <a:buNone/>
            </a:pPr>
            <a:r>
              <a:rPr lang="en-US" sz="2000" b="1" dirty="0" smtClean="0">
                <a:solidFill>
                  <a:srgbClr val="FF0000"/>
                </a:solidFill>
                <a:latin typeface="Lucida Console"/>
                <a:cs typeface="Lucida Console"/>
              </a:rPr>
              <a:t>                </a:t>
            </a:r>
          </a:p>
          <a:p>
            <a:pPr marL="0" indent="0">
              <a:buNone/>
            </a:pPr>
            <a:r>
              <a:rPr lang="en-US" sz="3000" b="1" dirty="0" smtClean="0">
                <a:solidFill>
                  <a:srgbClr val="FF0000"/>
                </a:solidFill>
                <a:latin typeface="Lucida Console"/>
                <a:cs typeface="Lucida Console"/>
              </a:rPr>
              <a:t>higher the entropy,</a:t>
            </a:r>
          </a:p>
          <a:p>
            <a:pPr marL="0" indent="0">
              <a:buNone/>
            </a:pPr>
            <a:r>
              <a:rPr lang="en-US" sz="3000" b="1" dirty="0" smtClean="0">
                <a:solidFill>
                  <a:srgbClr val="FF0000"/>
                </a:solidFill>
                <a:latin typeface="Lucida Console"/>
                <a:cs typeface="Lucida Console"/>
              </a:rPr>
              <a:t>higher the chaos (disorder)</a:t>
            </a:r>
            <a:endParaRPr lang="en-US" sz="3000" b="1" dirty="0">
              <a:solidFill>
                <a:srgbClr val="FF0000"/>
              </a:solidFill>
              <a:latin typeface="Lucida Console"/>
              <a:cs typeface="Lucida Console"/>
            </a:endParaRPr>
          </a:p>
          <a:p>
            <a:pPr marL="0" indent="0">
              <a:buNone/>
            </a:pPr>
            <a:endParaRPr lang="en-US" dirty="0">
              <a:latin typeface="Lucida Console"/>
              <a:cs typeface="Lucida Console"/>
            </a:endParaRP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a:t>
            </a:r>
            <a:endParaRPr lang="en-US" sz="3200" b="1" dirty="0" smtClean="0">
              <a:solidFill>
                <a:schemeClr val="bg1"/>
              </a:solidFill>
              <a:latin typeface="Lucida Console"/>
              <a:cs typeface="Lucida Console"/>
            </a:endParaRPr>
          </a:p>
          <a:p>
            <a:pPr marL="0" indent="0">
              <a:buNone/>
            </a:pPr>
            <a:r>
              <a:rPr lang="en-US" sz="3300" b="1" dirty="0" smtClean="0">
                <a:solidFill>
                  <a:schemeClr val="bg1"/>
                </a:solidFill>
                <a:latin typeface="Lucida Console"/>
                <a:cs typeface="Lucida Console"/>
              </a:rPr>
              <a:t>Yes</a:t>
            </a:r>
            <a:r>
              <a:rPr lang="en-US" sz="3300" b="1" dirty="0">
                <a:solidFill>
                  <a:schemeClr val="bg1"/>
                </a:solidFill>
                <a:latin typeface="Lucida Console"/>
                <a:cs typeface="Lucida Console"/>
              </a:rPr>
              <a:t>, we are now in the puddle</a:t>
            </a:r>
            <a:r>
              <a:rPr lang="en-US" sz="3300" b="1" dirty="0" smtClean="0">
                <a:solidFill>
                  <a:schemeClr val="bg1"/>
                </a:solidFill>
                <a:latin typeface="Lucida Console"/>
                <a:cs typeface="Lucida Console"/>
              </a:rPr>
              <a:t>…</a:t>
            </a:r>
          </a:p>
          <a:p>
            <a:pPr marL="0" indent="0">
              <a:buNone/>
            </a:pPr>
            <a:r>
              <a:rPr lang="en-US" sz="3300" b="1" dirty="0" smtClean="0">
                <a:solidFill>
                  <a:schemeClr val="bg1"/>
                </a:solidFill>
                <a:latin typeface="Lucida Console"/>
                <a:cs typeface="Lucida Console"/>
              </a:rPr>
              <a:t>trying </a:t>
            </a:r>
            <a:r>
              <a:rPr lang="en-US" sz="3300" b="1" dirty="0">
                <a:solidFill>
                  <a:schemeClr val="bg1"/>
                </a:solidFill>
                <a:latin typeface="Lucida Console"/>
                <a:cs typeface="Lucida Console"/>
              </a:rPr>
              <a:t>t</a:t>
            </a:r>
            <a:r>
              <a:rPr lang="en-US" sz="3300" b="1" dirty="0" smtClean="0">
                <a:solidFill>
                  <a:schemeClr val="bg1"/>
                </a:solidFill>
                <a:latin typeface="Lucida Console"/>
                <a:cs typeface="Lucida Console"/>
              </a:rPr>
              <a:t>o </a:t>
            </a:r>
            <a:r>
              <a:rPr lang="en-US" sz="3300" b="1" dirty="0">
                <a:solidFill>
                  <a:schemeClr val="bg1"/>
                </a:solidFill>
                <a:latin typeface="Lucida Console"/>
                <a:cs typeface="Lucida Console"/>
              </a:rPr>
              <a:t>make sense of the </a:t>
            </a:r>
            <a:r>
              <a:rPr lang="en-US" sz="3300" b="1" dirty="0" smtClean="0">
                <a:solidFill>
                  <a:schemeClr val="bg1"/>
                </a:solidFill>
                <a:latin typeface="Lucida Console"/>
                <a:cs typeface="Lucida Console"/>
              </a:rPr>
              <a:t>cube…</a:t>
            </a:r>
            <a:endParaRPr lang="en-US" sz="3300" b="1" dirty="0">
              <a:solidFill>
                <a:schemeClr val="bg1"/>
              </a:solidFill>
              <a:latin typeface="Lucida Console"/>
              <a:cs typeface="Lucida Console"/>
            </a:endParaRPr>
          </a:p>
          <a:p>
            <a:pPr marL="0" indent="0">
              <a:buNone/>
            </a:pPr>
            <a:endParaRPr lang="en-US" sz="1600" dirty="0" smtClean="0">
              <a:solidFill>
                <a:schemeClr val="bg1"/>
              </a:solidFill>
              <a:latin typeface="Lucida Console"/>
              <a:cs typeface="Lucida Console"/>
            </a:endParaRPr>
          </a:p>
          <a:p>
            <a:pPr marL="0" indent="0">
              <a:buNone/>
            </a:pPr>
            <a:endParaRPr lang="en-US" sz="1600" dirty="0">
              <a:solidFill>
                <a:schemeClr val="bg1"/>
              </a:solidFill>
              <a:latin typeface="Lucida Console"/>
              <a:cs typeface="Lucida Console"/>
            </a:endParaRPr>
          </a:p>
          <a:p>
            <a:pPr marL="0" indent="0">
              <a:buNone/>
            </a:pPr>
            <a:r>
              <a:rPr lang="en-US" sz="1500" dirty="0" smtClean="0">
                <a:solidFill>
                  <a:schemeClr val="bg1"/>
                </a:solidFill>
                <a:latin typeface="Lucida Console"/>
                <a:cs typeface="Lucida Console"/>
              </a:rPr>
              <a:t>*Entropy = the only quantity </a:t>
            </a:r>
            <a:r>
              <a:rPr lang="en-US" sz="1500" dirty="0">
                <a:solidFill>
                  <a:schemeClr val="bg1"/>
                </a:solidFill>
                <a:latin typeface="Lucida Console"/>
                <a:cs typeface="Lucida Console"/>
              </a:rPr>
              <a:t>in the physical sciences </a:t>
            </a:r>
            <a:r>
              <a:rPr lang="en-US" sz="1500" dirty="0" smtClean="0">
                <a:solidFill>
                  <a:schemeClr val="bg1"/>
                </a:solidFill>
                <a:latin typeface="Lucida Console"/>
                <a:cs typeface="Lucida Console"/>
              </a:rPr>
              <a:t>that implies the arrow of time   </a:t>
            </a:r>
          </a:p>
          <a:p>
            <a:pPr marL="0" indent="0">
              <a:buNone/>
            </a:pPr>
            <a:r>
              <a:rPr lang="en-US" sz="1500" b="1" dirty="0" smtClean="0">
                <a:solidFill>
                  <a:schemeClr val="bg1"/>
                </a:solidFill>
                <a:latin typeface="Lucida Console"/>
                <a:cs typeface="Lucida Console"/>
              </a:rPr>
              <a:t>&gt;&gt;&gt;&gt;&gt;See “Entropy as a Philosophy” George </a:t>
            </a:r>
            <a:r>
              <a:rPr lang="en-US" sz="1500" b="1" dirty="0" err="1" smtClean="0">
                <a:solidFill>
                  <a:schemeClr val="bg1"/>
                </a:solidFill>
                <a:latin typeface="Lucida Console"/>
                <a:cs typeface="Lucida Console"/>
              </a:rPr>
              <a:t>Saridis</a:t>
            </a:r>
            <a:r>
              <a:rPr lang="en-US" sz="1500" b="1" dirty="0">
                <a:solidFill>
                  <a:schemeClr val="bg1"/>
                </a:solidFill>
                <a:latin typeface="Lucida Console"/>
                <a:cs typeface="Lucida Console"/>
              </a:rPr>
              <a:t>: </a:t>
            </a:r>
            <a:r>
              <a:rPr lang="en-US" sz="1500" dirty="0">
                <a:solidFill>
                  <a:schemeClr val="bg1"/>
                </a:solidFill>
                <a:latin typeface="Lucida Console"/>
                <a:cs typeface="Lucida Console"/>
                <a:hlinkClick r:id="rId2"/>
              </a:rPr>
              <a:t>http://www.dtic.mil/cgi-bin/GetTRDoc?AD=</a:t>
            </a:r>
            <a:r>
              <a:rPr lang="en-US" sz="1500" dirty="0" smtClean="0">
                <a:solidFill>
                  <a:schemeClr val="bg1"/>
                </a:solidFill>
                <a:latin typeface="Lucida Console"/>
                <a:cs typeface="Lucida Console"/>
                <a:hlinkClick r:id="rId2"/>
              </a:rPr>
              <a:t>ADA515701</a:t>
            </a:r>
            <a:endParaRPr lang="en-US" sz="1500" dirty="0" smtClean="0">
              <a:solidFill>
                <a:schemeClr val="bg1"/>
              </a:solidFill>
              <a:latin typeface="Lucida Console"/>
              <a:cs typeface="Lucida Console"/>
            </a:endParaRPr>
          </a:p>
          <a:p>
            <a:pPr marL="0" indent="0">
              <a:buNone/>
            </a:pPr>
            <a:endParaRPr lang="en-US" sz="1500" b="1" dirty="0" smtClean="0">
              <a:solidFill>
                <a:srgbClr val="000000"/>
              </a:solidFill>
            </a:endParaRPr>
          </a:p>
        </p:txBody>
      </p:sp>
      <p:pic>
        <p:nvPicPr>
          <p:cNvPr id="8" name="Content Placeholder 3" descr="file0001856376051.jpg"/>
          <p:cNvPicPr>
            <a:picLocks noChangeAspect="1"/>
          </p:cNvPicPr>
          <p:nvPr/>
        </p:nvPicPr>
        <p:blipFill rotWithShape="1">
          <a:blip r:embed="rId3" cstate="print">
            <a:extLst>
              <a:ext uri="{28A0092B-C50C-407E-A947-70E740481C1C}">
                <a14:useLocalDpi xmlns:a14="http://schemas.microsoft.com/office/drawing/2010/main"/>
              </a:ext>
            </a:extLst>
          </a:blip>
          <a:srcRect l="-229"/>
          <a:stretch/>
        </p:blipFill>
        <p:spPr>
          <a:xfrm>
            <a:off x="6415235" y="1127343"/>
            <a:ext cx="2728765" cy="2841650"/>
          </a:xfrm>
          <a:prstGeom prst="rect">
            <a:avLst/>
          </a:prstGeom>
        </p:spPr>
      </p:pic>
    </p:spTree>
    <p:extLst>
      <p:ext uri="{BB962C8B-B14F-4D97-AF65-F5344CB8AC3E}">
        <p14:creationId xmlns:p14="http://schemas.microsoft.com/office/powerpoint/2010/main" val="304089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Autofit/>
          </a:bodyPr>
          <a:lstStyle/>
          <a:p>
            <a:r>
              <a:rPr lang="en-US" sz="3600" b="1" dirty="0" smtClean="0">
                <a:solidFill>
                  <a:srgbClr val="FFFF00"/>
                </a:solidFill>
                <a:latin typeface="+mn-lt"/>
              </a:rPr>
              <a:t> Examining </a:t>
            </a:r>
            <a:r>
              <a:rPr lang="en-US" sz="3600" b="1" i="1" dirty="0" smtClean="0">
                <a:solidFill>
                  <a:srgbClr val="B9CDE5"/>
                </a:solidFill>
                <a:latin typeface="+mn-lt"/>
              </a:rPr>
              <a:t>ENTROPY</a:t>
            </a:r>
            <a:r>
              <a:rPr lang="en-US" sz="3600" dirty="0" smtClean="0">
                <a:solidFill>
                  <a:srgbClr val="B9CDE5"/>
                </a:solidFill>
                <a:latin typeface="+mn-lt"/>
              </a:rPr>
              <a:t> </a:t>
            </a:r>
            <a:r>
              <a:rPr lang="en-US" sz="3600" b="1" dirty="0" smtClean="0">
                <a:solidFill>
                  <a:srgbClr val="FFFF00"/>
                </a:solidFill>
                <a:latin typeface="+mn-lt"/>
              </a:rPr>
              <a:t>starting with…</a:t>
            </a:r>
            <a:br>
              <a:rPr lang="en-US" sz="3600" b="1" dirty="0" smtClean="0">
                <a:solidFill>
                  <a:srgbClr val="FFFF00"/>
                </a:solidFill>
                <a:latin typeface="+mn-lt"/>
              </a:rPr>
            </a:br>
            <a:r>
              <a:rPr lang="en-US" sz="3600" b="1" dirty="0" smtClean="0">
                <a:solidFill>
                  <a:srgbClr val="FFFF00"/>
                </a:solidFill>
                <a:latin typeface="+mn-lt"/>
              </a:rPr>
              <a:t> </a:t>
            </a:r>
            <a:r>
              <a:rPr lang="en-US" sz="3600" b="1" dirty="0" smtClean="0">
                <a:solidFill>
                  <a:srgbClr val="FF0000"/>
                </a:solidFill>
                <a:latin typeface="+mn-lt"/>
              </a:rPr>
              <a:t>The Painful Truth</a:t>
            </a:r>
            <a:endParaRPr lang="en-US" sz="3600" b="1" dirty="0">
              <a:solidFill>
                <a:srgbClr val="FF0000"/>
              </a:solidFill>
              <a:latin typeface="+mn-lt"/>
            </a:endParaRPr>
          </a:p>
        </p:txBody>
      </p:sp>
      <p:sp>
        <p:nvSpPr>
          <p:cNvPr id="3" name="Content Placeholder 2"/>
          <p:cNvSpPr>
            <a:spLocks noGrp="1"/>
          </p:cNvSpPr>
          <p:nvPr>
            <p:ph sz="quarter" idx="10"/>
          </p:nvPr>
        </p:nvSpPr>
        <p:spPr>
          <a:xfrm>
            <a:off x="0" y="1016000"/>
            <a:ext cx="9144000" cy="5060462"/>
          </a:xfrm>
        </p:spPr>
        <p:txBody>
          <a:bodyPr>
            <a:normAutofit lnSpcReduction="10000"/>
          </a:bodyPr>
          <a:lstStyle/>
          <a:p>
            <a:pPr marL="0" indent="0">
              <a:buNone/>
            </a:pPr>
            <a:r>
              <a:rPr lang="en-US" b="1" dirty="0" smtClean="0">
                <a:solidFill>
                  <a:schemeClr val="bg1"/>
                </a:solidFill>
              </a:rPr>
              <a:t>Watters </a:t>
            </a:r>
            <a:r>
              <a:rPr lang="en-US" b="1" dirty="0">
                <a:solidFill>
                  <a:schemeClr val="bg1"/>
                </a:solidFill>
              </a:rPr>
              <a:t>v. TSR, Inc., 904 F. 2d 378 - Court of Appeals, 6th Circuit </a:t>
            </a:r>
            <a:r>
              <a:rPr lang="en-US" b="1" dirty="0" smtClean="0">
                <a:solidFill>
                  <a:schemeClr val="bg1"/>
                </a:solidFill>
              </a:rPr>
              <a:t>1990 </a:t>
            </a:r>
            <a:r>
              <a:rPr lang="en-US" dirty="0" smtClean="0">
                <a:solidFill>
                  <a:srgbClr val="FF0000"/>
                </a:solidFill>
              </a:rPr>
              <a:t>(Dungeons &amp; Dragons)</a:t>
            </a:r>
            <a:r>
              <a:rPr lang="en-US" dirty="0" smtClean="0">
                <a:solidFill>
                  <a:schemeClr val="bg1"/>
                </a:solidFill>
              </a:rPr>
              <a:t>:</a:t>
            </a:r>
          </a:p>
          <a:p>
            <a:pPr marL="0" indent="0">
              <a:buNone/>
            </a:pPr>
            <a:r>
              <a:rPr lang="en-US" i="1" dirty="0" smtClean="0">
                <a:solidFill>
                  <a:schemeClr val="bg1"/>
                </a:solidFill>
              </a:rPr>
              <a:t>“But </a:t>
            </a:r>
            <a:r>
              <a:rPr lang="en-US" i="1" dirty="0">
                <a:solidFill>
                  <a:schemeClr val="bg1"/>
                </a:solidFill>
              </a:rPr>
              <a:t>if Johnny's suicide was not foreseeable to his own mother, there is no reason to suppose that it was foreseeable to defendant </a:t>
            </a:r>
            <a:r>
              <a:rPr lang="en-US" i="1" dirty="0" smtClean="0">
                <a:solidFill>
                  <a:schemeClr val="bg1"/>
                </a:solidFill>
              </a:rPr>
              <a:t>TSR…</a:t>
            </a:r>
          </a:p>
          <a:p>
            <a:pPr marL="0" indent="0">
              <a:buNone/>
            </a:pPr>
            <a:r>
              <a:rPr lang="en-US" i="1" dirty="0">
                <a:solidFill>
                  <a:schemeClr val="bg1"/>
                </a:solidFill>
              </a:rPr>
              <a:t>…The fact is, unfortunately, that youth is not always proof against the strange waves of despair and hopelessness that sometimes sweep seemingly normal people to suicide, and we have no way of knowing that Johnny would not have committed suicide if he had not played Dungeons &amp; </a:t>
            </a:r>
            <a:r>
              <a:rPr lang="en-US" i="1" dirty="0" smtClean="0">
                <a:solidFill>
                  <a:schemeClr val="bg1"/>
                </a:solidFill>
              </a:rPr>
              <a:t>Dragons… </a:t>
            </a:r>
            <a:endParaRPr lang="en-US" i="1" dirty="0">
              <a:solidFill>
                <a:schemeClr val="bg1"/>
              </a:solidFill>
            </a:endParaRPr>
          </a:p>
          <a:p>
            <a:pPr marL="0" indent="0">
              <a:buNone/>
            </a:pPr>
            <a:r>
              <a:rPr lang="en-US" i="1" dirty="0">
                <a:solidFill>
                  <a:schemeClr val="bg1"/>
                </a:solidFill>
              </a:rPr>
              <a:t>…As far as the record discloses, no one had any reason to know that Johnny Burnett was going to take his own life. We cannot tell why he did so or what his mental state was at the time. </a:t>
            </a:r>
            <a:r>
              <a:rPr lang="en-US" i="1" dirty="0">
                <a:solidFill>
                  <a:schemeClr val="accent1">
                    <a:lumMod val="40000"/>
                    <a:lumOff val="60000"/>
                  </a:schemeClr>
                </a:solidFill>
              </a:rPr>
              <a:t>His death surely was not the fault of his mother, or his school, or his friends, or the manufacturer of the game he and his friends so loved to play. Tragedies such as this simply defy rational explanation, and courts should not pretend otherwise</a:t>
            </a:r>
            <a:r>
              <a:rPr lang="en-US" i="1" dirty="0" smtClean="0">
                <a:solidFill>
                  <a:srgbClr val="FFFFFF"/>
                </a:solidFill>
              </a:rPr>
              <a:t>.”</a:t>
            </a:r>
            <a:endParaRPr lang="en-US" i="1" dirty="0">
              <a:solidFill>
                <a:srgbClr val="FFFFFF"/>
              </a:solidFill>
            </a:endParaRPr>
          </a:p>
          <a:p>
            <a:pPr marL="0" indent="0">
              <a:buNone/>
            </a:pPr>
            <a:endParaRPr lang="en-US" i="1" dirty="0"/>
          </a:p>
        </p:txBody>
      </p:sp>
    </p:spTree>
    <p:extLst>
      <p:ext uri="{BB962C8B-B14F-4D97-AF65-F5344CB8AC3E}">
        <p14:creationId xmlns:p14="http://schemas.microsoft.com/office/powerpoint/2010/main" val="185679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20"/>
            <a:ext cx="9144000" cy="1016000"/>
          </a:xfrm>
        </p:spPr>
        <p:txBody>
          <a:bodyPr>
            <a:noAutofit/>
          </a:bodyPr>
          <a:lstStyle/>
          <a:p>
            <a:r>
              <a:rPr lang="en-US" sz="3200" b="1" dirty="0" smtClean="0">
                <a:solidFill>
                  <a:srgbClr val="FFFF00"/>
                </a:solidFill>
                <a:latin typeface="+mn-lt"/>
              </a:rPr>
              <a:t>     A Case For Absolutes (1) </a:t>
            </a:r>
            <a:br>
              <a:rPr lang="en-US" sz="3200" b="1" dirty="0" smtClean="0">
                <a:solidFill>
                  <a:srgbClr val="FFFF00"/>
                </a:solidFill>
                <a:latin typeface="+mn-lt"/>
              </a:rPr>
            </a:br>
            <a:r>
              <a:rPr lang="en-US" sz="3200" b="1" dirty="0">
                <a:solidFill>
                  <a:srgbClr val="FFFF00"/>
                </a:solidFill>
                <a:latin typeface="+mn-lt"/>
              </a:rPr>
              <a:t> </a:t>
            </a:r>
            <a:r>
              <a:rPr lang="en-US" sz="3200" b="1" dirty="0" smtClean="0">
                <a:solidFill>
                  <a:srgbClr val="FFFF00"/>
                </a:solidFill>
                <a:latin typeface="+mn-lt"/>
              </a:rPr>
              <a:t>    (but not the one you expect)</a:t>
            </a:r>
            <a:endParaRPr lang="en-US" sz="3200" b="1" dirty="0">
              <a:solidFill>
                <a:srgbClr val="FFFF00"/>
              </a:solidFill>
              <a:latin typeface="+mn-lt"/>
            </a:endParaRPr>
          </a:p>
        </p:txBody>
      </p:sp>
      <p:sp>
        <p:nvSpPr>
          <p:cNvPr id="3" name="Content Placeholder 2"/>
          <p:cNvSpPr>
            <a:spLocks noGrp="1"/>
          </p:cNvSpPr>
          <p:nvPr>
            <p:ph sz="quarter" idx="10"/>
          </p:nvPr>
        </p:nvSpPr>
        <p:spPr>
          <a:xfrm>
            <a:off x="507999" y="1019321"/>
            <a:ext cx="8636001" cy="5187542"/>
          </a:xfrm>
        </p:spPr>
        <p:txBody>
          <a:bodyPr>
            <a:normAutofit lnSpcReduction="10000"/>
          </a:bodyPr>
          <a:lstStyle/>
          <a:p>
            <a:pPr marL="0" indent="0">
              <a:buNone/>
            </a:pPr>
            <a:r>
              <a:rPr lang="en-US" dirty="0" smtClean="0">
                <a:solidFill>
                  <a:srgbClr val="FFFFFF"/>
                </a:solidFill>
                <a:latin typeface="Lucida Console"/>
                <a:cs typeface="Lucida Console"/>
              </a:rPr>
              <a:t>One</a:t>
            </a:r>
            <a:r>
              <a:rPr lang="en-US" dirty="0" smtClean="0">
                <a:latin typeface="Lucida Console"/>
                <a:cs typeface="Lucida Console"/>
              </a:rPr>
              <a:t> </a:t>
            </a:r>
            <a:r>
              <a:rPr lang="en-US" b="1" dirty="0" smtClean="0">
                <a:solidFill>
                  <a:srgbClr val="D7E4BD"/>
                </a:solidFill>
                <a:latin typeface="Lucida Console"/>
                <a:cs typeface="Lucida Console"/>
              </a:rPr>
              <a:t>good that </a:t>
            </a:r>
            <a:r>
              <a:rPr lang="en-US" i="1" u="sng" dirty="0" smtClean="0">
                <a:solidFill>
                  <a:srgbClr val="FFFFFF"/>
                </a:solidFill>
                <a:latin typeface="Lucida Console"/>
                <a:cs typeface="Lucida Console"/>
              </a:rPr>
              <a:t>appears</a:t>
            </a:r>
            <a:r>
              <a:rPr lang="en-US" b="1" dirty="0" smtClean="0">
                <a:solidFill>
                  <a:srgbClr val="008000"/>
                </a:solidFill>
                <a:latin typeface="Lucida Console"/>
                <a:cs typeface="Lucida Console"/>
              </a:rPr>
              <a:t> </a:t>
            </a:r>
            <a:r>
              <a:rPr lang="en-US" b="1" dirty="0" smtClean="0">
                <a:solidFill>
                  <a:schemeClr val="accent3">
                    <a:lumMod val="40000"/>
                    <a:lumOff val="60000"/>
                  </a:schemeClr>
                </a:solidFill>
                <a:latin typeface="Lucida Console"/>
                <a:cs typeface="Lucida Console"/>
              </a:rPr>
              <a:t>absolute </a:t>
            </a:r>
            <a:r>
              <a:rPr lang="en-US" dirty="0" smtClean="0">
                <a:solidFill>
                  <a:srgbClr val="FFFFFF"/>
                </a:solidFill>
                <a:latin typeface="Lucida Console"/>
                <a:cs typeface="Lucida Console"/>
              </a:rPr>
              <a:t>is…</a:t>
            </a:r>
          </a:p>
          <a:p>
            <a:pPr marL="0" indent="0">
              <a:buNone/>
            </a:pPr>
            <a:r>
              <a:rPr lang="en-US" dirty="0" smtClean="0">
                <a:solidFill>
                  <a:srgbClr val="FFFFFF"/>
                </a:solidFill>
                <a:latin typeface="Lucida Console"/>
                <a:cs typeface="Lucida Console"/>
              </a:rPr>
              <a:t>(drumroll please)...</a:t>
            </a:r>
          </a:p>
          <a:p>
            <a:pPr marL="0" indent="0">
              <a:buNone/>
            </a:pPr>
            <a:r>
              <a:rPr lang="en-US" sz="3200" b="1" dirty="0" smtClean="0">
                <a:solidFill>
                  <a:schemeClr val="accent4">
                    <a:lumMod val="40000"/>
                    <a:lumOff val="60000"/>
                  </a:schemeClr>
                </a:solidFill>
                <a:latin typeface="Lucida Console"/>
                <a:cs typeface="Lucida Console"/>
              </a:rPr>
              <a:t>…dialectics on issues of </a:t>
            </a:r>
          </a:p>
          <a:p>
            <a:pPr marL="0" indent="0">
              <a:buNone/>
            </a:pPr>
            <a:r>
              <a:rPr lang="en-US" sz="3200" b="1" dirty="0" smtClean="0">
                <a:solidFill>
                  <a:srgbClr val="FF0000"/>
                </a:solidFill>
                <a:latin typeface="Lucida Console"/>
                <a:cs typeface="Lucida Console"/>
              </a:rPr>
              <a:t>…violence, censorship &amp; fear</a:t>
            </a:r>
            <a:endParaRPr lang="en-US" b="1" dirty="0" smtClean="0">
              <a:solidFill>
                <a:srgbClr val="FF0000"/>
              </a:solidFill>
              <a:latin typeface="Lucida Console"/>
              <a:cs typeface="Lucida Console"/>
            </a:endParaRPr>
          </a:p>
          <a:p>
            <a:pPr marL="0" indent="0">
              <a:buNone/>
            </a:pPr>
            <a:r>
              <a:rPr lang="en-US" b="1" dirty="0" smtClean="0">
                <a:solidFill>
                  <a:schemeClr val="tx2">
                    <a:lumMod val="40000"/>
                    <a:lumOff val="60000"/>
                  </a:schemeClr>
                </a:solidFill>
                <a:latin typeface="Lucida Console"/>
                <a:cs typeface="Lucida Console"/>
              </a:rPr>
              <a:t>(as well as protecting ourselves from ourselves)</a:t>
            </a:r>
          </a:p>
          <a:p>
            <a:pPr marL="0" indent="0">
              <a:buNone/>
            </a:pPr>
            <a:endParaRPr lang="en-US" dirty="0" smtClean="0">
              <a:latin typeface="Lucida Console"/>
              <a:cs typeface="Lucida Console"/>
            </a:endParaRPr>
          </a:p>
          <a:p>
            <a:pPr marL="0" indent="0">
              <a:buNone/>
            </a:pPr>
            <a:r>
              <a:rPr lang="en-US" b="1" dirty="0" smtClean="0">
                <a:solidFill>
                  <a:srgbClr val="FFFFFF"/>
                </a:solidFill>
                <a:latin typeface="Lucida Console"/>
                <a:cs typeface="Lucida Console"/>
              </a:rPr>
              <a:t>Proof: </a:t>
            </a:r>
            <a:r>
              <a:rPr lang="en-US" dirty="0" smtClean="0">
                <a:solidFill>
                  <a:srgbClr val="FFFFFF"/>
                </a:solidFill>
                <a:latin typeface="Lucida Console"/>
                <a:cs typeface="Lucida Console"/>
              </a:rPr>
              <a:t>INCREASE in debate over censorship/freedom issues </a:t>
            </a:r>
            <a:r>
              <a:rPr lang="en-US" i="1" u="sng" dirty="0" smtClean="0">
                <a:solidFill>
                  <a:srgbClr val="FFFFFF"/>
                </a:solidFill>
                <a:latin typeface="Lucida Console"/>
                <a:cs typeface="Lucida Console"/>
              </a:rPr>
              <a:t>appears to paralle</a:t>
            </a:r>
            <a:r>
              <a:rPr lang="en-US" i="1" dirty="0" smtClean="0">
                <a:solidFill>
                  <a:srgbClr val="FFFFFF"/>
                </a:solidFill>
                <a:latin typeface="Lucida Console"/>
                <a:cs typeface="Lucida Console"/>
              </a:rPr>
              <a:t>l </a:t>
            </a:r>
            <a:r>
              <a:rPr lang="en-US" dirty="0" smtClean="0">
                <a:solidFill>
                  <a:srgbClr val="FFFFFF"/>
                </a:solidFill>
                <a:latin typeface="Lucida Console"/>
                <a:cs typeface="Lucida Console"/>
              </a:rPr>
              <a:t>DECREASE in violence &amp; crime</a:t>
            </a:r>
          </a:p>
          <a:p>
            <a:pPr marL="0" indent="0">
              <a:buNone/>
            </a:pPr>
            <a:endParaRPr lang="en-US" b="1" dirty="0" smtClean="0">
              <a:solidFill>
                <a:schemeClr val="tx1"/>
              </a:solidFill>
              <a:latin typeface="Lucida Console"/>
              <a:cs typeface="Lucida Console"/>
            </a:endParaRPr>
          </a:p>
          <a:p>
            <a:pPr marL="0" indent="0">
              <a:buNone/>
            </a:pPr>
            <a:r>
              <a:rPr lang="en-US" sz="2000" b="1" dirty="0" smtClean="0">
                <a:solidFill>
                  <a:srgbClr val="FFFFFF"/>
                </a:solidFill>
                <a:latin typeface="Lucida Console"/>
                <a:cs typeface="Lucida Console"/>
              </a:rPr>
              <a:t>Parallels:</a:t>
            </a:r>
            <a:r>
              <a:rPr lang="en-US" sz="2000" dirty="0" smtClean="0">
                <a:solidFill>
                  <a:srgbClr val="FFFFFF"/>
                </a:solidFill>
                <a:latin typeface="Lucida Console"/>
                <a:cs typeface="Lucida Console"/>
              </a:rPr>
              <a:t> </a:t>
            </a:r>
            <a:r>
              <a:rPr lang="en-US" sz="2000" dirty="0" smtClean="0">
                <a:solidFill>
                  <a:srgbClr val="FFFF00"/>
                </a:solidFill>
                <a:latin typeface="Lucida Console"/>
                <a:cs typeface="Lucida Console"/>
              </a:rPr>
              <a:t>Steven Pinker </a:t>
            </a:r>
            <a:r>
              <a:rPr lang="en-US" sz="2000" i="1" dirty="0" smtClean="0">
                <a:solidFill>
                  <a:srgbClr val="FFFF00"/>
                </a:solidFill>
                <a:latin typeface="Lucida Console"/>
                <a:cs typeface="Lucida Console"/>
              </a:rPr>
              <a:t>“The Better Angels of Our  </a:t>
            </a:r>
          </a:p>
          <a:p>
            <a:pPr marL="0" indent="0">
              <a:buNone/>
            </a:pPr>
            <a:r>
              <a:rPr lang="en-US" sz="2000" i="1" dirty="0" smtClean="0">
                <a:solidFill>
                  <a:srgbClr val="FFFF00"/>
                </a:solidFill>
                <a:latin typeface="Lucida Console"/>
                <a:cs typeface="Lucida Console"/>
              </a:rPr>
              <a:t>Nature: Why Violence Has Declined” </a:t>
            </a:r>
          </a:p>
          <a:p>
            <a:pPr marL="0" indent="0">
              <a:buNone/>
            </a:pPr>
            <a:r>
              <a:rPr lang="en-US" sz="2000" dirty="0" smtClean="0">
                <a:solidFill>
                  <a:schemeClr val="bg1"/>
                </a:solidFill>
                <a:latin typeface="Lucida Console"/>
                <a:cs typeface="Lucida Console"/>
              </a:rPr>
              <a:t>*to paraphrase - </a:t>
            </a:r>
            <a:r>
              <a:rPr lang="en-US" sz="2000" b="1" dirty="0" smtClean="0">
                <a:solidFill>
                  <a:schemeClr val="bg1"/>
                </a:solidFill>
                <a:latin typeface="Lucida Console"/>
                <a:cs typeface="Lucida Console"/>
              </a:rPr>
              <a:t>our ability to reason has allowed us  </a:t>
            </a:r>
          </a:p>
          <a:p>
            <a:pPr marL="0" indent="0">
              <a:buNone/>
            </a:pPr>
            <a:r>
              <a:rPr lang="en-US" sz="2000" b="1" dirty="0" smtClean="0">
                <a:solidFill>
                  <a:schemeClr val="bg1"/>
                </a:solidFill>
                <a:latin typeface="Lucida Console"/>
                <a:cs typeface="Lucida Console"/>
              </a:rPr>
              <a:t>to curtail the appeals of violence </a:t>
            </a:r>
          </a:p>
          <a:p>
            <a:pPr marL="0" indent="0">
              <a:buNone/>
            </a:pPr>
            <a:r>
              <a:rPr lang="en-US" sz="2000" b="1" dirty="0">
                <a:solidFill>
                  <a:srgbClr val="000000"/>
                </a:solidFill>
                <a:latin typeface="Lucida Console"/>
                <a:cs typeface="Lucida Console"/>
              </a:rPr>
              <a:t> </a:t>
            </a:r>
            <a:r>
              <a:rPr lang="en-US" sz="2000" b="1" dirty="0" smtClean="0">
                <a:solidFill>
                  <a:srgbClr val="000000"/>
                </a:solidFill>
                <a:latin typeface="Lucida Console"/>
                <a:cs typeface="Lucida Console"/>
              </a:rPr>
              <a:t>                                                                  </a:t>
            </a:r>
          </a:p>
        </p:txBody>
      </p:sp>
      <p:pic>
        <p:nvPicPr>
          <p:cNvPr id="4" name="Content Placeholder 3" descr="The_Better_Angels_of_Our_Nature.jpg"/>
          <p:cNvPicPr>
            <a:picLocks noChangeAspect="1"/>
          </p:cNvPicPr>
          <p:nvPr/>
        </p:nvPicPr>
        <p:blipFill rotWithShape="1">
          <a:blip r:embed="rId2" cstate="print">
            <a:extLst>
              <a:ext uri="{28A0092B-C50C-407E-A947-70E740481C1C}">
                <a14:useLocalDpi xmlns:a14="http://schemas.microsoft.com/office/drawing/2010/main"/>
              </a:ext>
            </a:extLst>
          </a:blip>
          <a:srcRect r="-423"/>
          <a:stretch/>
        </p:blipFill>
        <p:spPr>
          <a:xfrm>
            <a:off x="7541978" y="143275"/>
            <a:ext cx="1445487" cy="2176589"/>
          </a:xfrm>
          <a:prstGeom prst="rect">
            <a:avLst/>
          </a:prstGeom>
        </p:spPr>
      </p:pic>
    </p:spTree>
    <p:extLst>
      <p:ext uri="{BB962C8B-B14F-4D97-AF65-F5344CB8AC3E}">
        <p14:creationId xmlns:p14="http://schemas.microsoft.com/office/powerpoint/2010/main" val="116151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217"/>
          </a:xfrm>
        </p:spPr>
        <p:txBody>
          <a:bodyPr>
            <a:normAutofit/>
          </a:bodyPr>
          <a:lstStyle/>
          <a:p>
            <a:r>
              <a:rPr lang="en-US" sz="5400" b="1" dirty="0">
                <a:solidFill>
                  <a:srgbClr val="FFFF00"/>
                </a:solidFill>
                <a:latin typeface="+mn-lt"/>
              </a:rPr>
              <a:t> </a:t>
            </a:r>
            <a:r>
              <a:rPr lang="en-US" sz="5400" b="1" dirty="0" smtClean="0">
                <a:solidFill>
                  <a:srgbClr val="FFFF00"/>
                </a:solidFill>
                <a:latin typeface="+mn-lt"/>
              </a:rPr>
              <a:t>A </a:t>
            </a:r>
            <a:r>
              <a:rPr lang="en-US" sz="5400" b="1" dirty="0">
                <a:solidFill>
                  <a:srgbClr val="FFFF00"/>
                </a:solidFill>
                <a:latin typeface="+mn-lt"/>
              </a:rPr>
              <a:t>Case For Absolutes </a:t>
            </a:r>
            <a:r>
              <a:rPr lang="en-US" sz="2400" b="1" dirty="0" smtClean="0">
                <a:solidFill>
                  <a:srgbClr val="FFFF00"/>
                </a:solidFill>
                <a:latin typeface="+mn-lt"/>
              </a:rPr>
              <a:t>(2)</a:t>
            </a:r>
            <a:endParaRPr lang="en-US" sz="2400" b="1" dirty="0">
              <a:solidFill>
                <a:srgbClr val="FFFF00"/>
              </a:solidFill>
              <a:latin typeface="+mn-lt"/>
            </a:endParaRPr>
          </a:p>
        </p:txBody>
      </p:sp>
      <p:sp>
        <p:nvSpPr>
          <p:cNvPr id="3" name="Content Placeholder 2"/>
          <p:cNvSpPr>
            <a:spLocks noGrp="1"/>
          </p:cNvSpPr>
          <p:nvPr>
            <p:ph sz="quarter" idx="10"/>
          </p:nvPr>
        </p:nvSpPr>
        <p:spPr>
          <a:xfrm>
            <a:off x="259174" y="1071217"/>
            <a:ext cx="8884826" cy="5333999"/>
          </a:xfrm>
        </p:spPr>
        <p:txBody>
          <a:bodyPr>
            <a:normAutofit fontScale="77500" lnSpcReduction="20000"/>
          </a:bodyPr>
          <a:lstStyle/>
          <a:p>
            <a:pPr marL="0" indent="0">
              <a:buNone/>
            </a:pPr>
            <a:r>
              <a:rPr lang="en-US" dirty="0" smtClean="0">
                <a:solidFill>
                  <a:srgbClr val="FFFFFF"/>
                </a:solidFill>
                <a:latin typeface="Lucida Console"/>
                <a:cs typeface="Lucida Console"/>
              </a:rPr>
              <a:t>Another</a:t>
            </a:r>
            <a:r>
              <a:rPr lang="en-US" dirty="0" smtClean="0">
                <a:latin typeface="Lucida Console"/>
                <a:cs typeface="Lucida Console"/>
              </a:rPr>
              <a:t> </a:t>
            </a:r>
            <a:r>
              <a:rPr lang="en-US" b="1" dirty="0">
                <a:solidFill>
                  <a:srgbClr val="D7E4BD"/>
                </a:solidFill>
                <a:latin typeface="Lucida Console"/>
                <a:cs typeface="Lucida Console"/>
              </a:rPr>
              <a:t>good that</a:t>
            </a:r>
            <a:r>
              <a:rPr lang="en-US" b="1" dirty="0">
                <a:solidFill>
                  <a:srgbClr val="008000"/>
                </a:solidFill>
                <a:latin typeface="Lucida Console"/>
                <a:cs typeface="Lucida Console"/>
              </a:rPr>
              <a:t> </a:t>
            </a:r>
            <a:r>
              <a:rPr lang="en-US" i="1" u="sng" dirty="0">
                <a:solidFill>
                  <a:srgbClr val="FFFFFF"/>
                </a:solidFill>
                <a:latin typeface="Lucida Console"/>
                <a:cs typeface="Lucida Console"/>
              </a:rPr>
              <a:t>appears</a:t>
            </a:r>
            <a:r>
              <a:rPr lang="en-US" b="1" dirty="0">
                <a:solidFill>
                  <a:srgbClr val="FFFFFF"/>
                </a:solidFill>
                <a:latin typeface="Lucida Console"/>
                <a:cs typeface="Lucida Console"/>
              </a:rPr>
              <a:t> </a:t>
            </a:r>
            <a:r>
              <a:rPr lang="en-US" b="1" dirty="0">
                <a:solidFill>
                  <a:schemeClr val="accent3">
                    <a:lumMod val="40000"/>
                    <a:lumOff val="60000"/>
                  </a:schemeClr>
                </a:solidFill>
                <a:latin typeface="Lucida Console"/>
                <a:cs typeface="Lucida Console"/>
              </a:rPr>
              <a:t>absolute</a:t>
            </a:r>
            <a:r>
              <a:rPr lang="en-US" b="1" dirty="0">
                <a:solidFill>
                  <a:srgbClr val="008000"/>
                </a:solidFill>
                <a:latin typeface="Lucida Console"/>
                <a:cs typeface="Lucida Console"/>
              </a:rPr>
              <a:t> </a:t>
            </a:r>
            <a:r>
              <a:rPr lang="en-US" dirty="0">
                <a:solidFill>
                  <a:srgbClr val="FFFFFF"/>
                </a:solidFill>
                <a:latin typeface="Lucida Console"/>
                <a:cs typeface="Lucida Console"/>
              </a:rPr>
              <a:t>is that addressing </a:t>
            </a:r>
            <a:r>
              <a:rPr lang="en-US" dirty="0" smtClean="0">
                <a:solidFill>
                  <a:srgbClr val="FFFFFF"/>
                </a:solidFill>
                <a:latin typeface="Lucida Console"/>
                <a:cs typeface="Lucida Console"/>
              </a:rPr>
              <a:t> </a:t>
            </a:r>
          </a:p>
          <a:p>
            <a:pPr marL="0" indent="0">
              <a:buNone/>
            </a:pPr>
            <a:r>
              <a:rPr lang="en-US" dirty="0" smtClean="0">
                <a:solidFill>
                  <a:srgbClr val="FFFFFF"/>
                </a:solidFill>
                <a:latin typeface="Lucida Console"/>
                <a:cs typeface="Lucida Console"/>
              </a:rPr>
              <a:t>problems at their </a:t>
            </a:r>
            <a:r>
              <a:rPr lang="en-US" dirty="0">
                <a:solidFill>
                  <a:srgbClr val="FFFFFF"/>
                </a:solidFill>
                <a:latin typeface="Lucida Console"/>
                <a:cs typeface="Lucida Console"/>
              </a:rPr>
              <a:t>extremes often makes for an odd &amp; </a:t>
            </a:r>
            <a:r>
              <a:rPr lang="en-US" dirty="0" smtClean="0">
                <a:solidFill>
                  <a:srgbClr val="FFFFFF"/>
                </a:solidFill>
                <a:latin typeface="Lucida Console"/>
                <a:cs typeface="Lucida Console"/>
              </a:rPr>
              <a:t> </a:t>
            </a:r>
          </a:p>
          <a:p>
            <a:pPr marL="0" indent="0">
              <a:buNone/>
            </a:pPr>
            <a:r>
              <a:rPr lang="en-US" dirty="0" smtClean="0">
                <a:solidFill>
                  <a:srgbClr val="FFFFFF"/>
                </a:solidFill>
                <a:latin typeface="Lucida Console"/>
                <a:cs typeface="Lucida Console"/>
              </a:rPr>
              <a:t>inappropriate middle</a:t>
            </a:r>
          </a:p>
          <a:p>
            <a:pPr marL="0" indent="0">
              <a:buNone/>
            </a:pPr>
            <a:endParaRPr lang="en-US" dirty="0" smtClean="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Dealing </a:t>
            </a:r>
            <a:r>
              <a:rPr lang="en-US" dirty="0">
                <a:solidFill>
                  <a:srgbClr val="FFFFFF"/>
                </a:solidFill>
                <a:latin typeface="Lucida Console"/>
                <a:cs typeface="Lucida Console"/>
              </a:rPr>
              <a:t>with violent video games with a goal of preventing </a:t>
            </a:r>
            <a:endParaRPr lang="en-US" dirty="0" smtClean="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Further</a:t>
            </a:r>
            <a:r>
              <a:rPr lang="en-US" dirty="0">
                <a:latin typeface="Lucida Console"/>
                <a:cs typeface="Lucida Console"/>
              </a:rPr>
              <a:t> </a:t>
            </a:r>
            <a:r>
              <a:rPr lang="en-US" dirty="0" smtClean="0">
                <a:solidFill>
                  <a:schemeClr val="tx2">
                    <a:lumMod val="40000"/>
                    <a:lumOff val="60000"/>
                  </a:schemeClr>
                </a:solidFill>
                <a:latin typeface="Lucida Console"/>
                <a:cs typeface="Lucida Console"/>
              </a:rPr>
              <a:t>New </a:t>
            </a:r>
            <a:r>
              <a:rPr lang="en-US" dirty="0">
                <a:solidFill>
                  <a:schemeClr val="tx2">
                    <a:lumMod val="40000"/>
                    <a:lumOff val="60000"/>
                  </a:schemeClr>
                </a:solidFill>
                <a:latin typeface="Lucida Console"/>
                <a:cs typeface="Lucida Console"/>
              </a:rPr>
              <a:t>Town’s &amp; Columbine’s </a:t>
            </a:r>
            <a:r>
              <a:rPr lang="en-US" b="1" dirty="0">
                <a:solidFill>
                  <a:schemeClr val="bg1"/>
                </a:solidFill>
                <a:latin typeface="Lucida Console"/>
                <a:cs typeface="Lucida Console"/>
              </a:rPr>
              <a:t>mixes up causality &amp;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Correlation</a:t>
            </a:r>
          </a:p>
          <a:p>
            <a:pPr marL="0" indent="0">
              <a:buNone/>
            </a:pPr>
            <a:endParaRPr lang="en-US" b="1"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Seems </a:t>
            </a:r>
            <a:r>
              <a:rPr lang="en-US" dirty="0">
                <a:solidFill>
                  <a:schemeClr val="bg1"/>
                </a:solidFill>
                <a:latin typeface="Lucida Console"/>
                <a:cs typeface="Lucida Console"/>
              </a:rPr>
              <a:t>likely that games don’t create killers but that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killers </a:t>
            </a:r>
            <a:r>
              <a:rPr lang="en-US" dirty="0">
                <a:solidFill>
                  <a:schemeClr val="bg1"/>
                </a:solidFill>
                <a:latin typeface="Lucida Console"/>
                <a:cs typeface="Lucida Console"/>
              </a:rPr>
              <a:t>seek </a:t>
            </a:r>
            <a:r>
              <a:rPr lang="en-US" dirty="0" smtClean="0">
                <a:solidFill>
                  <a:schemeClr val="bg1"/>
                </a:solidFill>
                <a:latin typeface="Lucida Console"/>
                <a:cs typeface="Lucida Console"/>
              </a:rPr>
              <a:t>out killing </a:t>
            </a:r>
            <a:r>
              <a:rPr lang="en-US" dirty="0">
                <a:solidFill>
                  <a:schemeClr val="bg1"/>
                </a:solidFill>
                <a:latin typeface="Lucida Console"/>
                <a:cs typeface="Lucida Console"/>
              </a:rPr>
              <a:t>games as an outlet (explains study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results </a:t>
            </a:r>
            <a:r>
              <a:rPr lang="en-US" dirty="0">
                <a:solidFill>
                  <a:schemeClr val="bg1"/>
                </a:solidFill>
                <a:latin typeface="Lucida Console"/>
                <a:cs typeface="Lucida Console"/>
              </a:rPr>
              <a:t>where violent </a:t>
            </a:r>
            <a:r>
              <a:rPr lang="en-US" dirty="0" smtClean="0">
                <a:solidFill>
                  <a:schemeClr val="bg1"/>
                </a:solidFill>
                <a:latin typeface="Lucida Console"/>
                <a:cs typeface="Lucida Console"/>
              </a:rPr>
              <a:t>games and </a:t>
            </a:r>
            <a:r>
              <a:rPr lang="en-US" dirty="0">
                <a:solidFill>
                  <a:schemeClr val="bg1"/>
                </a:solidFill>
                <a:latin typeface="Lucida Console"/>
                <a:cs typeface="Lucida Console"/>
              </a:rPr>
              <a:t>sexual outlets </a:t>
            </a:r>
            <a:r>
              <a:rPr lang="en-US" i="1" u="sng" dirty="0">
                <a:solidFill>
                  <a:schemeClr val="bg1"/>
                </a:solidFill>
                <a:latin typeface="Lucida Console"/>
                <a:cs typeface="Lucida Console"/>
              </a:rPr>
              <a:t>appear to</a:t>
            </a:r>
            <a:r>
              <a:rPr lang="en-US" i="1" dirty="0">
                <a:solidFill>
                  <a:schemeClr val="bg1"/>
                </a:solidFill>
                <a:latin typeface="Lucida Console"/>
                <a:cs typeface="Lucida Console"/>
              </a:rPr>
              <a:t> </a:t>
            </a:r>
            <a:endParaRPr lang="en-US" i="1"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decrease </a:t>
            </a:r>
            <a:r>
              <a:rPr lang="en-US" dirty="0">
                <a:solidFill>
                  <a:schemeClr val="bg1"/>
                </a:solidFill>
                <a:latin typeface="Lucida Console"/>
                <a:cs typeface="Lucida Console"/>
              </a:rPr>
              <a:t>“deviance”</a:t>
            </a:r>
            <a:r>
              <a:rPr lang="en-US" dirty="0" smtClean="0">
                <a:solidFill>
                  <a:schemeClr val="bg1"/>
                </a:solidFill>
                <a:latin typeface="Lucida Console"/>
                <a:cs typeface="Lucida Console"/>
              </a:rPr>
              <a:t>)</a:t>
            </a:r>
          </a:p>
          <a:p>
            <a:pPr marL="0" indent="0">
              <a:buNone/>
            </a:pPr>
            <a:endParaRPr lang="en-US" dirty="0" smtClean="0">
              <a:solidFill>
                <a:schemeClr val="bg1"/>
              </a:solidFill>
              <a:latin typeface="Lucida Console"/>
              <a:cs typeface="Lucida Console"/>
            </a:endParaRPr>
          </a:p>
          <a:p>
            <a:pPr marL="0" indent="0">
              <a:buNone/>
            </a:pPr>
            <a:r>
              <a:rPr lang="en-US" sz="2800" b="1" dirty="0" smtClean="0">
                <a:solidFill>
                  <a:schemeClr val="bg1"/>
                </a:solidFill>
                <a:latin typeface="Lucida Console"/>
                <a:cs typeface="Lucida Console"/>
              </a:rPr>
              <a:t>“Gun </a:t>
            </a:r>
            <a:r>
              <a:rPr lang="en-US" sz="2800" b="1" dirty="0">
                <a:solidFill>
                  <a:schemeClr val="bg1"/>
                </a:solidFill>
                <a:latin typeface="Lucida Console"/>
                <a:cs typeface="Lucida Console"/>
              </a:rPr>
              <a:t>Control Debate: Violent Video Games </a:t>
            </a:r>
            <a:r>
              <a:rPr lang="en-US" sz="2800" b="1" dirty="0" smtClean="0">
                <a:solidFill>
                  <a:schemeClr val="bg1"/>
                </a:solidFill>
                <a:latin typeface="Lucida Console"/>
                <a:cs typeface="Lucida Console"/>
              </a:rPr>
              <a:t>Actually</a:t>
            </a:r>
          </a:p>
          <a:p>
            <a:pPr marL="0" indent="0">
              <a:buNone/>
            </a:pPr>
            <a:r>
              <a:rPr lang="en-US" sz="2800" b="1" dirty="0">
                <a:solidFill>
                  <a:schemeClr val="bg1"/>
                </a:solidFill>
                <a:latin typeface="Lucida Console"/>
                <a:cs typeface="Lucida Console"/>
              </a:rPr>
              <a:t> </a:t>
            </a:r>
            <a:r>
              <a:rPr lang="en-US" sz="2800" b="1" dirty="0" smtClean="0">
                <a:solidFill>
                  <a:schemeClr val="bg1"/>
                </a:solidFill>
                <a:latin typeface="Lucida Console"/>
                <a:cs typeface="Lucida Console"/>
              </a:rPr>
              <a:t>Decrease </a:t>
            </a:r>
            <a:r>
              <a:rPr lang="en-US" sz="2800" b="1" dirty="0">
                <a:solidFill>
                  <a:schemeClr val="bg1"/>
                </a:solidFill>
                <a:latin typeface="Lucida Console"/>
                <a:cs typeface="Lucida Console"/>
              </a:rPr>
              <a:t>Violence, </a:t>
            </a:r>
            <a:r>
              <a:rPr lang="en-US" sz="2800" b="1" dirty="0" smtClean="0">
                <a:solidFill>
                  <a:schemeClr val="bg1"/>
                </a:solidFill>
                <a:latin typeface="Lucida Console"/>
                <a:cs typeface="Lucida Console"/>
              </a:rPr>
              <a:t>Study Finds” </a:t>
            </a:r>
            <a:r>
              <a:rPr lang="en-US" sz="2800" b="1" dirty="0">
                <a:solidFill>
                  <a:schemeClr val="bg1"/>
                </a:solidFill>
                <a:latin typeface="Lucida Console"/>
                <a:cs typeface="Lucida Console"/>
              </a:rPr>
              <a:t> </a:t>
            </a:r>
            <a:r>
              <a:rPr lang="en-US" sz="1600" dirty="0">
                <a:solidFill>
                  <a:schemeClr val="bg1"/>
                </a:solidFill>
                <a:latin typeface="Lucida Console"/>
                <a:cs typeface="Lucida Console"/>
                <a:hlinkClick r:id="rId2"/>
              </a:rPr>
              <a:t>http://www.policymic.com/articles/28280/violent-video-games-actually-decrease-violence-study-</a:t>
            </a:r>
            <a:r>
              <a:rPr lang="en-US" sz="1600" dirty="0" smtClean="0">
                <a:solidFill>
                  <a:schemeClr val="bg1"/>
                </a:solidFill>
                <a:latin typeface="Lucida Console"/>
                <a:cs typeface="Lucida Console"/>
                <a:hlinkClick r:id="rId2"/>
              </a:rPr>
              <a:t>finds</a:t>
            </a:r>
            <a:endParaRPr lang="en-US" sz="1600" dirty="0" smtClean="0">
              <a:solidFill>
                <a:schemeClr val="bg1"/>
              </a:solidFill>
              <a:latin typeface="Lucida Console"/>
              <a:cs typeface="Lucida Console"/>
            </a:endParaRPr>
          </a:p>
          <a:p>
            <a:pPr marL="0" indent="0">
              <a:buNone/>
            </a:pPr>
            <a:endParaRPr lang="en-US" sz="1600" dirty="0">
              <a:solidFill>
                <a:schemeClr val="bg1"/>
              </a:solidFill>
              <a:latin typeface="Lucida Console"/>
              <a:cs typeface="Lucida Console"/>
            </a:endParaRPr>
          </a:p>
          <a:p>
            <a:pPr marL="0" indent="0">
              <a:buNone/>
            </a:pPr>
            <a:r>
              <a:rPr lang="en-US" sz="2800" b="1" dirty="0" smtClean="0">
                <a:solidFill>
                  <a:schemeClr val="bg1"/>
                </a:solidFill>
                <a:latin typeface="Lucida Console"/>
                <a:cs typeface="Lucida Console"/>
              </a:rPr>
              <a:t>“Research</a:t>
            </a:r>
            <a:r>
              <a:rPr lang="en-US" sz="2800" b="1" dirty="0">
                <a:solidFill>
                  <a:schemeClr val="bg1"/>
                </a:solidFill>
                <a:latin typeface="Lucida Console"/>
                <a:cs typeface="Lucida Console"/>
              </a:rPr>
              <a:t>: As Violent Video Game Sales Climb</a:t>
            </a:r>
            <a:r>
              <a:rPr lang="en-US" sz="2800" b="1" dirty="0" smtClean="0">
                <a:solidFill>
                  <a:schemeClr val="bg1"/>
                </a:solidFill>
                <a:latin typeface="Lucida Console"/>
                <a:cs typeface="Lucida Console"/>
              </a:rPr>
              <a:t>,</a:t>
            </a:r>
          </a:p>
          <a:p>
            <a:pPr marL="0" indent="0">
              <a:buNone/>
            </a:pPr>
            <a:r>
              <a:rPr lang="en-US" sz="2800" b="1" dirty="0" smtClean="0">
                <a:solidFill>
                  <a:schemeClr val="bg1"/>
                </a:solidFill>
                <a:latin typeface="Lucida Console"/>
                <a:cs typeface="Lucida Console"/>
              </a:rPr>
              <a:t> Violent Crime </a:t>
            </a:r>
            <a:r>
              <a:rPr lang="en-US" sz="2800" b="1" dirty="0">
                <a:solidFill>
                  <a:schemeClr val="bg1"/>
                </a:solidFill>
                <a:latin typeface="Lucida Console"/>
                <a:cs typeface="Lucida Console"/>
              </a:rPr>
              <a:t>Among </a:t>
            </a:r>
            <a:r>
              <a:rPr lang="en-US" sz="2800" b="1" dirty="0" smtClean="0">
                <a:solidFill>
                  <a:schemeClr val="bg1"/>
                </a:solidFill>
                <a:latin typeface="Lucida Console"/>
                <a:cs typeface="Lucida Console"/>
              </a:rPr>
              <a:t>Youths Decreases”</a:t>
            </a:r>
            <a:r>
              <a:rPr lang="en-US" sz="3200" b="1" dirty="0" smtClean="0">
                <a:solidFill>
                  <a:schemeClr val="bg1"/>
                </a:solidFill>
                <a:latin typeface="Lucida Console"/>
                <a:cs typeface="Lucida Console"/>
              </a:rPr>
              <a:t> </a:t>
            </a:r>
            <a:r>
              <a:rPr lang="en-US" sz="1600" dirty="0">
                <a:solidFill>
                  <a:schemeClr val="bg1"/>
                </a:solidFill>
                <a:latin typeface="Lucida Console"/>
                <a:cs typeface="Lucida Console"/>
                <a:hlinkClick r:id="rId3"/>
              </a:rPr>
              <a:t>http://www.gamepolitics.com/2013/02</a:t>
            </a:r>
            <a:r>
              <a:rPr lang="en-US" sz="1600" dirty="0">
                <a:solidFill>
                  <a:schemeClr val="bg1"/>
                </a:solidFill>
                <a:hlinkClick r:id="rId3"/>
              </a:rPr>
              <a:t>/13/research-violent-video-game-sales-climb-crime-among</a:t>
            </a:r>
            <a:r>
              <a:rPr lang="en-US" sz="1600" dirty="0" smtClean="0">
                <a:solidFill>
                  <a:schemeClr val="bg1"/>
                </a:solidFill>
                <a:hlinkClick r:id="rId3"/>
              </a:rPr>
              <a:t>-</a:t>
            </a:r>
          </a:p>
          <a:p>
            <a:pPr marL="0" indent="0">
              <a:buNone/>
            </a:pPr>
            <a:r>
              <a:rPr lang="en-US" sz="1600" dirty="0" smtClean="0">
                <a:solidFill>
                  <a:schemeClr val="bg1"/>
                </a:solidFill>
                <a:hlinkClick r:id="rId3"/>
              </a:rPr>
              <a:t>youths-decreases</a:t>
            </a:r>
            <a:r>
              <a:rPr lang="en-US" sz="1600" dirty="0">
                <a:solidFill>
                  <a:schemeClr val="bg1"/>
                </a:solidFill>
                <a:hlinkClick r:id="rId3"/>
              </a:rPr>
              <a:t>#.UR9AI6XR0m0</a:t>
            </a:r>
            <a:r>
              <a:rPr lang="en-US" sz="1600" dirty="0">
                <a:solidFill>
                  <a:schemeClr val="bg1"/>
                </a:solidFill>
              </a:rPr>
              <a:t>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16584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4680"/>
            <a:ext cx="8229600" cy="1016000"/>
          </a:xfrm>
        </p:spPr>
        <p:txBody>
          <a:bodyPr>
            <a:normAutofit/>
          </a:bodyPr>
          <a:lstStyle/>
          <a:p>
            <a:r>
              <a:rPr lang="en-US" sz="5400" b="1" dirty="0" smtClean="0">
                <a:solidFill>
                  <a:srgbClr val="FFFF00"/>
                </a:solidFill>
              </a:rPr>
              <a:t>A </a:t>
            </a:r>
            <a:r>
              <a:rPr lang="en-US" sz="5400" b="1" dirty="0">
                <a:solidFill>
                  <a:srgbClr val="FFFF00"/>
                </a:solidFill>
              </a:rPr>
              <a:t>Case For </a:t>
            </a:r>
            <a:r>
              <a:rPr lang="en-US" sz="5400" b="1" dirty="0" smtClean="0">
                <a:solidFill>
                  <a:srgbClr val="FFFF00"/>
                </a:solidFill>
              </a:rPr>
              <a:t>Absolutes </a:t>
            </a:r>
            <a:r>
              <a:rPr lang="en-US" sz="2400" b="1" dirty="0" smtClean="0">
                <a:solidFill>
                  <a:srgbClr val="FFFF00"/>
                </a:solidFill>
              </a:rPr>
              <a:t>(3)</a:t>
            </a:r>
            <a:endParaRPr lang="en-US" sz="2400" b="1" dirty="0">
              <a:solidFill>
                <a:srgbClr val="FFFF00"/>
              </a:solidFill>
            </a:endParaRPr>
          </a:p>
        </p:txBody>
      </p:sp>
      <p:sp>
        <p:nvSpPr>
          <p:cNvPr id="3" name="Content Placeholder 2"/>
          <p:cNvSpPr>
            <a:spLocks noGrp="1"/>
          </p:cNvSpPr>
          <p:nvPr>
            <p:ph sz="quarter" idx="10"/>
          </p:nvPr>
        </p:nvSpPr>
        <p:spPr>
          <a:xfrm>
            <a:off x="298051" y="1110680"/>
            <a:ext cx="8845949" cy="5116847"/>
          </a:xfrm>
        </p:spPr>
        <p:txBody>
          <a:bodyPr>
            <a:normAutofit/>
          </a:bodyPr>
          <a:lstStyle/>
          <a:p>
            <a:pPr marL="0" indent="0">
              <a:buNone/>
            </a:pPr>
            <a:r>
              <a:rPr lang="en-US" b="1" dirty="0" smtClean="0">
                <a:solidFill>
                  <a:srgbClr val="8EB4E3"/>
                </a:solidFill>
                <a:latin typeface="Lucida Console"/>
                <a:cs typeface="Lucida Console"/>
              </a:rPr>
              <a:t>3</a:t>
            </a:r>
            <a:r>
              <a:rPr lang="en-US" b="1" baseline="30000" dirty="0" smtClean="0">
                <a:solidFill>
                  <a:srgbClr val="8EB4E3"/>
                </a:solidFill>
                <a:latin typeface="Lucida Console"/>
                <a:cs typeface="Lucida Console"/>
              </a:rPr>
              <a:t>rd</a:t>
            </a:r>
            <a:r>
              <a:rPr lang="en-US" b="1" dirty="0" smtClean="0">
                <a:solidFill>
                  <a:srgbClr val="8EB4E3"/>
                </a:solidFill>
                <a:latin typeface="Lucida Console"/>
                <a:cs typeface="Lucida Console"/>
              </a:rPr>
              <a:t> ABSOLUTE</a:t>
            </a:r>
            <a:r>
              <a:rPr lang="en-US" b="1" dirty="0" smtClean="0">
                <a:solidFill>
                  <a:srgbClr val="FFFFFF"/>
                </a:solidFill>
                <a:latin typeface="Lucida Console"/>
                <a:cs typeface="Lucida Console"/>
              </a:rPr>
              <a:t>: historical truth (?) </a:t>
            </a:r>
            <a:r>
              <a:rPr lang="en-US" dirty="0" smtClean="0">
                <a:solidFill>
                  <a:srgbClr val="FFFFFF"/>
                </a:solidFill>
                <a:latin typeface="Lucida Console"/>
                <a:cs typeface="Lucida Console"/>
              </a:rPr>
              <a:t>that</a:t>
            </a:r>
            <a:r>
              <a:rPr lang="en-US" dirty="0" smtClean="0">
                <a:latin typeface="Lucida Console"/>
                <a:cs typeface="Lucida Console"/>
              </a:rPr>
              <a:t> </a:t>
            </a:r>
            <a:r>
              <a:rPr lang="en-US" i="1" dirty="0" smtClean="0">
                <a:solidFill>
                  <a:srgbClr val="8EB4E3"/>
                </a:solidFill>
                <a:latin typeface="Lucida Console"/>
                <a:cs typeface="Lucida Console"/>
              </a:rPr>
              <a:t>we look back &amp; </a:t>
            </a:r>
            <a:r>
              <a:rPr lang="en-US" i="1" dirty="0" smtClean="0">
                <a:solidFill>
                  <a:srgbClr val="D99694"/>
                </a:solidFill>
                <a:latin typeface="Lucida Console"/>
                <a:cs typeface="Lucida Console"/>
              </a:rPr>
              <a:t>laugh (and cry) </a:t>
            </a:r>
            <a:r>
              <a:rPr lang="en-US" i="1" dirty="0" smtClean="0">
                <a:solidFill>
                  <a:srgbClr val="8EB4E3"/>
                </a:solidFill>
                <a:latin typeface="Lucida Console"/>
                <a:cs typeface="Lucida Console"/>
              </a:rPr>
              <a:t>at</a:t>
            </a:r>
            <a:r>
              <a:rPr lang="en-US" i="1" dirty="0" smtClean="0">
                <a:solidFill>
                  <a:srgbClr val="0000FF"/>
                </a:solidFill>
                <a:latin typeface="Lucida Console"/>
                <a:cs typeface="Lucida Console"/>
              </a:rPr>
              <a:t> </a:t>
            </a:r>
            <a:r>
              <a:rPr lang="en-US" b="1" i="1" dirty="0" smtClean="0">
                <a:solidFill>
                  <a:schemeClr val="accent2">
                    <a:lumMod val="60000"/>
                    <a:lumOff val="40000"/>
                  </a:schemeClr>
                </a:solidFill>
                <a:latin typeface="Lucida Console"/>
                <a:cs typeface="Lucida Console"/>
              </a:rPr>
              <a:t>previous</a:t>
            </a:r>
            <a:r>
              <a:rPr lang="en-US" i="1" dirty="0" smtClean="0">
                <a:solidFill>
                  <a:srgbClr val="0000FF"/>
                </a:solidFill>
                <a:latin typeface="Lucida Console"/>
                <a:cs typeface="Lucida Console"/>
              </a:rPr>
              <a:t> </a:t>
            </a:r>
            <a:r>
              <a:rPr lang="en-US" i="1" dirty="0" smtClean="0">
                <a:solidFill>
                  <a:schemeClr val="tx2">
                    <a:lumMod val="40000"/>
                    <a:lumOff val="60000"/>
                  </a:schemeClr>
                </a:solidFill>
                <a:latin typeface="Lucida Console"/>
                <a:cs typeface="Lucida Console"/>
              </a:rPr>
              <a:t>censorship</a:t>
            </a:r>
          </a:p>
          <a:p>
            <a:endParaRPr lang="en-US" i="1" dirty="0">
              <a:latin typeface="Lucida Console"/>
              <a:cs typeface="Lucida Console"/>
            </a:endParaRPr>
          </a:p>
          <a:p>
            <a:pPr marL="0" indent="0">
              <a:buNone/>
            </a:pPr>
            <a:r>
              <a:rPr lang="en-US" i="1" dirty="0" smtClean="0">
                <a:solidFill>
                  <a:schemeClr val="bg1"/>
                </a:solidFill>
                <a:latin typeface="Lucida Console"/>
                <a:cs typeface="Lucida Console"/>
              </a:rPr>
              <a:t>“</a:t>
            </a:r>
            <a:r>
              <a:rPr lang="en-US" i="1" dirty="0">
                <a:solidFill>
                  <a:schemeClr val="bg1"/>
                </a:solidFill>
                <a:latin typeface="Lucida Console"/>
                <a:cs typeface="Lucida Console"/>
              </a:rPr>
              <a:t>What matters is not what Canadians think is right for themselves to see. What matters is what Canadians would not abide other Canadians seeing because it would be beyond the contemporary Canadian Standard of tolerance to allow them to see it.” </a:t>
            </a:r>
            <a:endParaRPr lang="en-US" i="1" dirty="0" smtClean="0">
              <a:solidFill>
                <a:schemeClr val="bg1"/>
              </a:solidFill>
              <a:latin typeface="Lucida Console"/>
              <a:cs typeface="Lucida Console"/>
            </a:endParaRPr>
          </a:p>
          <a:p>
            <a:pPr marL="0" indent="0">
              <a:buNone/>
            </a:pPr>
            <a:r>
              <a:rPr lang="en-US" sz="2000" dirty="0" smtClean="0">
                <a:solidFill>
                  <a:schemeClr val="bg1"/>
                </a:solidFill>
                <a:latin typeface="Lucida Console"/>
                <a:cs typeface="Lucida Console"/>
              </a:rPr>
              <a:t>(</a:t>
            </a:r>
            <a:r>
              <a:rPr lang="en-US" sz="2000" dirty="0">
                <a:solidFill>
                  <a:schemeClr val="bg1"/>
                </a:solidFill>
                <a:latin typeface="Lucida Console"/>
                <a:cs typeface="Lucida Console"/>
              </a:rPr>
              <a:t>1985 </a:t>
            </a:r>
            <a:r>
              <a:rPr lang="en-US" sz="2000" dirty="0" smtClean="0">
                <a:solidFill>
                  <a:schemeClr val="bg1"/>
                </a:solidFill>
                <a:latin typeface="Lucida Console"/>
                <a:cs typeface="Lucida Console"/>
              </a:rPr>
              <a:t>SCC Dickson CJ </a:t>
            </a:r>
            <a:r>
              <a:rPr lang="en-US" sz="1600" i="1" u="sng" dirty="0" smtClean="0">
                <a:solidFill>
                  <a:schemeClr val="bg1"/>
                </a:solidFill>
                <a:latin typeface="Lucida Console"/>
                <a:cs typeface="Lucida Console"/>
              </a:rPr>
              <a:t>Towne Cinema</a:t>
            </a:r>
            <a:r>
              <a:rPr lang="en-US" sz="2000" dirty="0" smtClean="0">
                <a:solidFill>
                  <a:schemeClr val="bg1"/>
                </a:solidFill>
                <a:latin typeface="Lucida Console"/>
                <a:cs typeface="Lucida Console"/>
              </a:rPr>
              <a:t>)</a:t>
            </a:r>
            <a:endParaRPr lang="en-US" sz="2000" dirty="0">
              <a:solidFill>
                <a:schemeClr val="bg1"/>
              </a:solidFill>
              <a:latin typeface="Lucida Console"/>
              <a:cs typeface="Lucida Console"/>
            </a:endParaRPr>
          </a:p>
          <a:p>
            <a:pPr marL="0" indent="0">
              <a:buNone/>
            </a:pPr>
            <a:r>
              <a:rPr lang="en-US" sz="2800" b="1" i="1" dirty="0" smtClean="0">
                <a:solidFill>
                  <a:srgbClr val="FF0000"/>
                </a:solidFill>
                <a:latin typeface="Lucida Console"/>
                <a:cs typeface="Lucida Console"/>
              </a:rPr>
              <a:t>THE “MRS. SMITH” PRINCIPLE</a:t>
            </a:r>
          </a:p>
          <a:p>
            <a:pPr marL="0" indent="0">
              <a:buNone/>
            </a:pPr>
            <a:endParaRPr lang="en-US" b="1" dirty="0">
              <a:solidFill>
                <a:srgbClr val="FF0000"/>
              </a:solidFill>
              <a:latin typeface="Lucida Console"/>
              <a:cs typeface="Lucida Console"/>
            </a:endParaRPr>
          </a:p>
          <a:p>
            <a:pPr marL="0" indent="0">
              <a:buNone/>
            </a:pPr>
            <a:r>
              <a:rPr lang="en-US" dirty="0" smtClean="0">
                <a:solidFill>
                  <a:srgbClr val="FF6600"/>
                </a:solidFill>
                <a:latin typeface="Lucida Console"/>
                <a:cs typeface="Lucida Console"/>
              </a:rPr>
              <a:t>Human </a:t>
            </a:r>
            <a:r>
              <a:rPr lang="en-US" dirty="0">
                <a:solidFill>
                  <a:srgbClr val="FF6600"/>
                </a:solidFill>
                <a:latin typeface="Lucida Console"/>
                <a:cs typeface="Lucida Console"/>
              </a:rPr>
              <a:t>Instinct to </a:t>
            </a:r>
            <a:r>
              <a:rPr lang="en-US" dirty="0" smtClean="0">
                <a:solidFill>
                  <a:srgbClr val="FF6600"/>
                </a:solidFill>
                <a:latin typeface="Lucida Console"/>
                <a:cs typeface="Lucida Console"/>
              </a:rPr>
              <a:t>Censor?</a:t>
            </a:r>
            <a:endParaRPr lang="en-US" dirty="0">
              <a:solidFill>
                <a:srgbClr val="FF6600"/>
              </a:solidFill>
              <a:latin typeface="Lucida Console"/>
              <a:cs typeface="Lucida Console"/>
            </a:endParaRPr>
          </a:p>
          <a:p>
            <a:pPr marL="0" indent="0">
              <a:buNone/>
            </a:pPr>
            <a:r>
              <a:rPr lang="en-US" b="1" dirty="0" smtClean="0">
                <a:solidFill>
                  <a:srgbClr val="FFFFFF"/>
                </a:solidFill>
                <a:latin typeface="Lucida Console"/>
                <a:cs typeface="Lucida Console"/>
              </a:rPr>
              <a:t>(</a:t>
            </a:r>
            <a:r>
              <a:rPr lang="en-US" sz="2000" b="1" dirty="0" smtClean="0">
                <a:solidFill>
                  <a:srgbClr val="FFFFFF"/>
                </a:solidFill>
                <a:latin typeface="Lucida Console"/>
                <a:cs typeface="Lucida Console"/>
              </a:rPr>
              <a:t>non-dialectical- impedes </a:t>
            </a:r>
            <a:r>
              <a:rPr lang="en-US" sz="2000" b="1" dirty="0" smtClean="0">
                <a:solidFill>
                  <a:srgbClr val="008000"/>
                </a:solidFill>
                <a:latin typeface="Lucida Console"/>
                <a:cs typeface="Lucida Console"/>
              </a:rPr>
              <a:t>progress</a:t>
            </a:r>
            <a:r>
              <a:rPr lang="en-US" sz="2000" b="1" dirty="0" smtClean="0">
                <a:solidFill>
                  <a:srgbClr val="FFFFFF"/>
                </a:solidFill>
                <a:latin typeface="Lucida Console"/>
                <a:cs typeface="Lucida Console"/>
              </a:rPr>
              <a:t>)</a:t>
            </a:r>
            <a:endParaRPr lang="en-US" b="1" dirty="0">
              <a:solidFill>
                <a:srgbClr val="FFFFFF"/>
              </a:solidFill>
              <a:latin typeface="Lucida Console"/>
              <a:cs typeface="Lucida Console"/>
            </a:endParaRPr>
          </a:p>
        </p:txBody>
      </p:sp>
      <p:pic>
        <p:nvPicPr>
          <p:cNvPr id="4"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23316" y="4135873"/>
            <a:ext cx="2230783" cy="2091655"/>
          </a:xfrm>
          <a:prstGeom prst="rect">
            <a:avLst/>
          </a:prstGeom>
        </p:spPr>
      </p:pic>
    </p:spTree>
    <p:extLst>
      <p:ext uri="{BB962C8B-B14F-4D97-AF65-F5344CB8AC3E}">
        <p14:creationId xmlns:p14="http://schemas.microsoft.com/office/powerpoint/2010/main" val="155512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a:bodyPr>
          <a:lstStyle/>
          <a:p>
            <a:r>
              <a:rPr lang="en-US" b="1" dirty="0" smtClean="0">
                <a:solidFill>
                  <a:schemeClr val="tx1"/>
                </a:solidFill>
              </a:rPr>
              <a:t>  </a:t>
            </a:r>
            <a:r>
              <a:rPr lang="en-US" sz="5400" b="1" dirty="0" smtClean="0">
                <a:solidFill>
                  <a:srgbClr val="FFFF00"/>
                </a:solidFill>
                <a:latin typeface="+mn-lt"/>
              </a:rPr>
              <a:t>A </a:t>
            </a:r>
            <a:r>
              <a:rPr lang="en-US" sz="5400" b="1" dirty="0">
                <a:solidFill>
                  <a:srgbClr val="FFFF00"/>
                </a:solidFill>
                <a:latin typeface="+mn-lt"/>
              </a:rPr>
              <a:t>Case For Absolutes </a:t>
            </a:r>
            <a:r>
              <a:rPr lang="en-US" sz="1800" b="1" dirty="0" smtClean="0">
                <a:solidFill>
                  <a:srgbClr val="FFFF00"/>
                </a:solidFill>
                <a:latin typeface="+mn-lt"/>
              </a:rPr>
              <a:t>(4)</a:t>
            </a:r>
            <a:endParaRPr lang="en-US" dirty="0">
              <a:solidFill>
                <a:srgbClr val="FFFF00"/>
              </a:solidFill>
              <a:latin typeface="+mn-lt"/>
            </a:endParaRPr>
          </a:p>
        </p:txBody>
      </p:sp>
      <p:sp>
        <p:nvSpPr>
          <p:cNvPr id="3" name="Content Placeholder 2"/>
          <p:cNvSpPr>
            <a:spLocks noGrp="1"/>
          </p:cNvSpPr>
          <p:nvPr>
            <p:ph sz="quarter" idx="10"/>
          </p:nvPr>
        </p:nvSpPr>
        <p:spPr>
          <a:xfrm>
            <a:off x="0" y="1408134"/>
            <a:ext cx="9144000" cy="4318000"/>
          </a:xfrm>
        </p:spPr>
        <p:txBody>
          <a:bodyPr/>
          <a:lstStyle/>
          <a:p>
            <a:pPr marL="0" indent="0">
              <a:buNone/>
            </a:pPr>
            <a:r>
              <a:rPr lang="en-US" b="1" dirty="0" smtClean="0">
                <a:solidFill>
                  <a:srgbClr val="000090"/>
                </a:solidFill>
              </a:rPr>
              <a:t>            </a:t>
            </a:r>
            <a:r>
              <a:rPr lang="en-US" sz="2800" b="1" dirty="0" smtClean="0">
                <a:solidFill>
                  <a:srgbClr val="000090"/>
                </a:solidFill>
                <a:latin typeface="Lucida Console"/>
                <a:cs typeface="Lucida Console"/>
              </a:rPr>
              <a:t>     </a:t>
            </a:r>
            <a:r>
              <a:rPr lang="en-US" sz="4000" b="1" dirty="0" smtClean="0">
                <a:solidFill>
                  <a:schemeClr val="tx2">
                    <a:lumMod val="40000"/>
                    <a:lumOff val="60000"/>
                  </a:schemeClr>
                </a:solidFill>
                <a:latin typeface="Lucida Console"/>
                <a:cs typeface="Lucida Console"/>
              </a:rPr>
              <a:t>A BOLD QUESTION </a:t>
            </a:r>
          </a:p>
          <a:p>
            <a:pPr marL="0" indent="0">
              <a:buNone/>
            </a:pPr>
            <a:r>
              <a:rPr lang="en-US" sz="2800" b="1" i="1" dirty="0" smtClean="0">
                <a:solidFill>
                  <a:srgbClr val="FFFFFF"/>
                </a:solidFill>
                <a:latin typeface="Lucida Console"/>
                <a:cs typeface="Lucida Console"/>
              </a:rPr>
              <a:t>Is all </a:t>
            </a:r>
            <a:r>
              <a:rPr lang="en-US" sz="2800" b="1" i="1" dirty="0">
                <a:solidFill>
                  <a:srgbClr val="FFFFFF"/>
                </a:solidFill>
                <a:latin typeface="Lucida Console"/>
                <a:cs typeface="Lucida Console"/>
              </a:rPr>
              <a:t>speech &amp; </a:t>
            </a:r>
            <a:r>
              <a:rPr lang="en-US" sz="2800" b="1" i="1" u="sng" dirty="0" smtClean="0">
                <a:solidFill>
                  <a:schemeClr val="accent4">
                    <a:lumMod val="40000"/>
                    <a:lumOff val="60000"/>
                  </a:schemeClr>
                </a:solidFill>
                <a:latin typeface="Lucida Console"/>
                <a:cs typeface="Lucida Console"/>
              </a:rPr>
              <a:t>creativit</a:t>
            </a:r>
            <a:r>
              <a:rPr lang="en-US" sz="2800" b="1" i="1" dirty="0" smtClean="0">
                <a:solidFill>
                  <a:schemeClr val="accent4">
                    <a:lumMod val="40000"/>
                    <a:lumOff val="60000"/>
                  </a:schemeClr>
                </a:solidFill>
                <a:latin typeface="Lucida Console"/>
                <a:cs typeface="Lucida Console"/>
              </a:rPr>
              <a:t>y </a:t>
            </a:r>
            <a:r>
              <a:rPr lang="en-US" sz="2800" b="1" i="1" dirty="0">
                <a:solidFill>
                  <a:schemeClr val="bg1"/>
                </a:solidFill>
                <a:latin typeface="Lucida Console"/>
                <a:cs typeface="Lucida Console"/>
              </a:rPr>
              <a:t>“political</a:t>
            </a:r>
            <a:r>
              <a:rPr lang="en-US" sz="2800" b="1" i="1" dirty="0" smtClean="0">
                <a:solidFill>
                  <a:schemeClr val="bg1"/>
                </a:solidFill>
                <a:latin typeface="Lucida Console"/>
                <a:cs typeface="Lucida Console"/>
              </a:rPr>
              <a:t>”?</a:t>
            </a:r>
            <a:r>
              <a:rPr lang="en-US" sz="2800" dirty="0" smtClean="0">
                <a:solidFill>
                  <a:schemeClr val="bg1"/>
                </a:solidFill>
                <a:latin typeface="Lucida Console"/>
                <a:cs typeface="Lucida Console"/>
              </a:rPr>
              <a:t> </a:t>
            </a:r>
          </a:p>
          <a:p>
            <a:pPr marL="0" indent="0">
              <a:buNone/>
            </a:pPr>
            <a:r>
              <a:rPr lang="en-US" sz="2800" b="1" dirty="0" smtClean="0">
                <a:solidFill>
                  <a:schemeClr val="tx1">
                    <a:lumMod val="65000"/>
                    <a:lumOff val="35000"/>
                  </a:schemeClr>
                </a:solidFill>
                <a:latin typeface="Lucida Console"/>
                <a:cs typeface="Lucida Console"/>
              </a:rPr>
              <a:t>          </a:t>
            </a:r>
            <a:r>
              <a:rPr lang="en-US" sz="2800" dirty="0" smtClean="0">
                <a:solidFill>
                  <a:schemeClr val="bg1">
                    <a:lumMod val="75000"/>
                  </a:schemeClr>
                </a:solidFill>
                <a:latin typeface="Lucida Console"/>
                <a:cs typeface="Lucida Console"/>
              </a:rPr>
              <a:t>(</a:t>
            </a:r>
            <a:r>
              <a:rPr lang="en-US" sz="2800" dirty="0">
                <a:solidFill>
                  <a:schemeClr val="bg1">
                    <a:lumMod val="75000"/>
                  </a:schemeClr>
                </a:solidFill>
                <a:latin typeface="Lucida Console"/>
                <a:cs typeface="Lucida Console"/>
              </a:rPr>
              <a:t>in the digital age)</a:t>
            </a:r>
          </a:p>
          <a:p>
            <a:pPr marL="0" indent="0">
              <a:buNone/>
            </a:pPr>
            <a:endParaRPr lang="en-US" dirty="0"/>
          </a:p>
          <a:p>
            <a:pPr marL="0" indent="0">
              <a:buNone/>
            </a:pPr>
            <a:r>
              <a:rPr lang="en-US" b="1" dirty="0">
                <a:solidFill>
                  <a:srgbClr val="0000FF"/>
                </a:solidFill>
              </a:rPr>
              <a: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82722" y="3955449"/>
            <a:ext cx="3761278" cy="1966378"/>
          </a:xfrm>
          <a:prstGeom prst="rect">
            <a:avLst/>
          </a:prstGeom>
        </p:spPr>
      </p:pic>
      <p:pic>
        <p:nvPicPr>
          <p:cNvPr id="6" name="Content Placeholder 5" descr="517GHADAS0L._SL500_AA300_.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71324" y="3158435"/>
            <a:ext cx="1811398" cy="2763393"/>
          </a:xfrm>
          <a:prstGeom prst="rect">
            <a:avLst/>
          </a:prstGeom>
        </p:spPr>
      </p:pic>
      <p:pic>
        <p:nvPicPr>
          <p:cNvPr id="7" name="Content Placeholder 3" descr="Breakout2600.png"/>
          <p:cNvPicPr>
            <a:picLocks noChangeAspect="1"/>
          </p:cNvPicPr>
          <p:nvPr/>
        </p:nvPicPr>
        <p:blipFill rotWithShape="1">
          <a:blip r:embed="rId4" cstate="print">
            <a:extLst>
              <a:ext uri="{28A0092B-C50C-407E-A947-70E740481C1C}">
                <a14:useLocalDpi xmlns:a14="http://schemas.microsoft.com/office/drawing/2010/main"/>
              </a:ext>
            </a:extLst>
          </a:blip>
          <a:srcRect l="152" r="319"/>
          <a:stretch/>
        </p:blipFill>
        <p:spPr>
          <a:xfrm>
            <a:off x="0" y="3567042"/>
            <a:ext cx="3571324" cy="2354785"/>
          </a:xfrm>
          <a:prstGeom prst="rect">
            <a:avLst/>
          </a:prstGeom>
        </p:spPr>
      </p:pic>
    </p:spTree>
    <p:extLst>
      <p:ext uri="{BB962C8B-B14F-4D97-AF65-F5344CB8AC3E}">
        <p14:creationId xmlns:p14="http://schemas.microsoft.com/office/powerpoint/2010/main" val="3741268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9"/>
            <a:ext cx="9144000" cy="1016000"/>
          </a:xfrm>
        </p:spPr>
        <p:txBody>
          <a:bodyPr>
            <a:noAutofit/>
          </a:bodyPr>
          <a:lstStyle/>
          <a:p>
            <a:r>
              <a:rPr lang="en-US" sz="3200" b="1" dirty="0" smtClean="0">
                <a:solidFill>
                  <a:srgbClr val="FFFF00"/>
                </a:solidFill>
                <a:latin typeface="+mn-lt"/>
              </a:rPr>
              <a:t> Virtual v. Real </a:t>
            </a:r>
            <a:r>
              <a:rPr lang="en-US" sz="3200" b="1" i="1" dirty="0" smtClean="0">
                <a:solidFill>
                  <a:srgbClr val="FFFF00"/>
                </a:solidFill>
                <a:latin typeface="+mn-lt"/>
              </a:rPr>
              <a:t>GUNS</a:t>
            </a:r>
            <a:r>
              <a:rPr lang="en-US" sz="3200" b="1" dirty="0" smtClean="0">
                <a:solidFill>
                  <a:srgbClr val="FFFF00"/>
                </a:solidFill>
                <a:latin typeface="+mn-lt"/>
              </a:rPr>
              <a:t>: </a:t>
            </a:r>
            <a:r>
              <a:rPr lang="en-US" sz="3200" b="1" dirty="0" smtClean="0">
                <a:solidFill>
                  <a:srgbClr val="FFFFFF"/>
                </a:solidFill>
                <a:latin typeface="+mn-lt"/>
              </a:rPr>
              <a:t>the obvious distinction</a:t>
            </a:r>
            <a:endParaRPr lang="en-US" sz="3200" b="1" dirty="0">
              <a:solidFill>
                <a:srgbClr val="FFFFFF"/>
              </a:solidFill>
              <a:latin typeface="+mn-lt"/>
            </a:endParaRPr>
          </a:p>
        </p:txBody>
      </p:sp>
      <p:sp>
        <p:nvSpPr>
          <p:cNvPr id="3" name="Content Placeholder 2"/>
          <p:cNvSpPr>
            <a:spLocks noGrp="1"/>
          </p:cNvSpPr>
          <p:nvPr>
            <p:ph sz="quarter" idx="10"/>
          </p:nvPr>
        </p:nvSpPr>
        <p:spPr>
          <a:xfrm>
            <a:off x="77304" y="1044419"/>
            <a:ext cx="9066696" cy="4681715"/>
          </a:xfrm>
        </p:spPr>
        <p:txBody>
          <a:bodyPr>
            <a:normAutofit/>
          </a:bodyPr>
          <a:lstStyle/>
          <a:p>
            <a:pPr marL="0" indent="0">
              <a:buNone/>
            </a:pPr>
            <a:r>
              <a:rPr lang="en-US" sz="3000" b="1" dirty="0" smtClean="0">
                <a:solidFill>
                  <a:srgbClr val="FFFFFF"/>
                </a:solidFill>
                <a:latin typeface="Lucida Console"/>
                <a:cs typeface="Lucida Console"/>
              </a:rPr>
              <a:t> Guns </a:t>
            </a:r>
            <a:r>
              <a:rPr lang="en-US" sz="3000" b="1" dirty="0">
                <a:solidFill>
                  <a:srgbClr val="FFFFFF"/>
                </a:solidFill>
                <a:latin typeface="Lucida Console"/>
                <a:cs typeface="Lucida Console"/>
              </a:rPr>
              <a:t>are not the cause of violence </a:t>
            </a:r>
            <a:r>
              <a:rPr lang="en-US" sz="3000" b="1" dirty="0" smtClean="0">
                <a:solidFill>
                  <a:srgbClr val="FFFFFF"/>
                </a:solidFill>
                <a:latin typeface="Lucida Console"/>
                <a:cs typeface="Lucida Console"/>
              </a:rPr>
              <a:t> </a:t>
            </a:r>
          </a:p>
          <a:p>
            <a:pPr marL="0" indent="0">
              <a:buNone/>
            </a:pPr>
            <a:r>
              <a:rPr lang="en-US" sz="3000" b="1" dirty="0" smtClean="0">
                <a:solidFill>
                  <a:srgbClr val="FFFFFF"/>
                </a:solidFill>
                <a:latin typeface="Lucida Console"/>
                <a:cs typeface="Lucida Console"/>
              </a:rPr>
              <a:t> They are </a:t>
            </a:r>
            <a:r>
              <a:rPr lang="en-US" sz="3000" b="1" dirty="0">
                <a:solidFill>
                  <a:srgbClr val="FFFFFF"/>
                </a:solidFill>
                <a:latin typeface="Lucida Console"/>
                <a:cs typeface="Lucida Console"/>
              </a:rPr>
              <a:t>actually </a:t>
            </a:r>
            <a:r>
              <a:rPr lang="en-US" sz="3000" b="1" dirty="0">
                <a:solidFill>
                  <a:srgbClr val="FF0000"/>
                </a:solidFill>
                <a:latin typeface="Lucida Console"/>
                <a:cs typeface="Lucida Console"/>
              </a:rPr>
              <a:t>a part of </a:t>
            </a:r>
            <a:r>
              <a:rPr lang="en-US" sz="3000" b="1" dirty="0">
                <a:solidFill>
                  <a:srgbClr val="FFFFFF"/>
                </a:solidFill>
                <a:latin typeface="Lucida Console"/>
                <a:cs typeface="Lucida Console"/>
              </a:rPr>
              <a:t>the </a:t>
            </a:r>
            <a:r>
              <a:rPr lang="en-US" sz="3000" b="1" dirty="0" smtClean="0">
                <a:solidFill>
                  <a:srgbClr val="FFFFFF"/>
                </a:solidFill>
                <a:latin typeface="Lucida Console"/>
                <a:cs typeface="Lucida Console"/>
              </a:rPr>
              <a:t> </a:t>
            </a:r>
          </a:p>
          <a:p>
            <a:pPr marL="0" indent="0">
              <a:buNone/>
            </a:pPr>
            <a:r>
              <a:rPr lang="en-US" sz="3000" b="1" dirty="0" smtClean="0">
                <a:solidFill>
                  <a:srgbClr val="FFFFFF"/>
                </a:solidFill>
                <a:latin typeface="Lucida Console"/>
                <a:cs typeface="Lucida Console"/>
              </a:rPr>
              <a:t> violence</a:t>
            </a:r>
            <a:r>
              <a:rPr lang="en-US" sz="3000" b="1" dirty="0">
                <a:solidFill>
                  <a:srgbClr val="FFFFFF"/>
                </a:solidFill>
                <a:latin typeface="Lucida Console"/>
                <a:cs typeface="Lucida Console"/>
              </a:rPr>
              <a:t>. </a:t>
            </a:r>
            <a:endParaRPr lang="en-US" sz="3000" b="1" dirty="0" smtClean="0">
              <a:solidFill>
                <a:srgbClr val="FFFFFF"/>
              </a:solidFill>
              <a:latin typeface="Lucida Console"/>
              <a:cs typeface="Lucida Console"/>
            </a:endParaRPr>
          </a:p>
          <a:p>
            <a:pPr marL="0" indent="0">
              <a:buNone/>
            </a:pPr>
            <a:endParaRPr lang="en-US" b="1" dirty="0">
              <a:solidFill>
                <a:srgbClr val="FFFFFF"/>
              </a:solidFill>
              <a:latin typeface="Lucida Console"/>
              <a:cs typeface="Lucida Console"/>
            </a:endParaRPr>
          </a:p>
          <a:p>
            <a:pPr marL="0" indent="0">
              <a:buNone/>
            </a:pPr>
            <a:r>
              <a:rPr lang="en-US" b="1" dirty="0" smtClean="0">
                <a:solidFill>
                  <a:srgbClr val="FFFFFF"/>
                </a:solidFill>
                <a:latin typeface="Lucida Console"/>
                <a:cs typeface="Lucida Console"/>
              </a:rPr>
              <a:t>It is for </a:t>
            </a:r>
            <a:r>
              <a:rPr lang="en-US" b="1" dirty="0">
                <a:solidFill>
                  <a:srgbClr val="FFFFFF"/>
                </a:solidFill>
                <a:latin typeface="Lucida Console"/>
                <a:cs typeface="Lucida Console"/>
              </a:rPr>
              <a:t>that </a:t>
            </a:r>
            <a:r>
              <a:rPr lang="en-US" b="1" dirty="0" smtClean="0">
                <a:solidFill>
                  <a:srgbClr val="FFFFFF"/>
                </a:solidFill>
                <a:latin typeface="Lucida Console"/>
                <a:cs typeface="Lucida Console"/>
              </a:rPr>
              <a:t>reason </a:t>
            </a:r>
            <a:r>
              <a:rPr lang="en-US" sz="3200" b="1" dirty="0" smtClean="0">
                <a:solidFill>
                  <a:srgbClr val="FF0000"/>
                </a:solidFill>
                <a:latin typeface="P22 Typewriter"/>
                <a:cs typeface="P22 Typewriter"/>
              </a:rPr>
              <a:t>guns</a:t>
            </a:r>
            <a:r>
              <a:rPr lang="en-US" b="1" dirty="0" smtClean="0">
                <a:solidFill>
                  <a:srgbClr val="FFFFFF"/>
                </a:solidFill>
                <a:latin typeface="Lucida Console"/>
                <a:cs typeface="Lucida Console"/>
              </a:rPr>
              <a:t> are </a:t>
            </a:r>
            <a:r>
              <a:rPr lang="en-US" b="1" dirty="0">
                <a:solidFill>
                  <a:srgbClr val="FFFFFF"/>
                </a:solidFill>
                <a:latin typeface="Lucida Console"/>
                <a:cs typeface="Lucida Console"/>
              </a:rPr>
              <a:t>different from </a:t>
            </a:r>
            <a:r>
              <a:rPr lang="en-US" b="1" dirty="0" smtClean="0">
                <a:solidFill>
                  <a:srgbClr val="FFFFFF"/>
                </a:solidFill>
                <a:latin typeface="Lucida Console"/>
                <a:cs typeface="Lucida Console"/>
              </a:rPr>
              <a:t>media influences, video</a:t>
            </a:r>
            <a:r>
              <a:rPr lang="en-US" b="1" dirty="0">
                <a:solidFill>
                  <a:srgbClr val="FFFFFF"/>
                </a:solidFill>
                <a:latin typeface="Lucida Console"/>
                <a:cs typeface="Lucida Console"/>
              </a:rPr>
              <a:t>-games and the rest. </a:t>
            </a:r>
          </a:p>
          <a:p>
            <a:pPr marL="0" indent="0">
              <a:buNone/>
            </a:pPr>
            <a:endParaRPr lang="en-US" b="1" dirty="0">
              <a:solidFill>
                <a:srgbClr val="FFFFFF"/>
              </a:solidFill>
              <a:latin typeface="Lucida Console"/>
              <a:cs typeface="Lucida Console"/>
            </a:endParaRPr>
          </a:p>
          <a:p>
            <a:pPr marL="0" indent="0">
              <a:buNone/>
            </a:pPr>
            <a:r>
              <a:rPr lang="en-US" b="1" dirty="0" smtClean="0">
                <a:solidFill>
                  <a:srgbClr val="FFFF00"/>
                </a:solidFill>
                <a:latin typeface="Lucida Console"/>
                <a:cs typeface="Lucida Console"/>
              </a:rPr>
              <a:t>Related</a:t>
            </a:r>
            <a:r>
              <a:rPr lang="en-US" b="1" dirty="0">
                <a:solidFill>
                  <a:srgbClr val="FFFF00"/>
                </a:solidFill>
                <a:latin typeface="Lucida Console"/>
                <a:cs typeface="Lucida Console"/>
              </a:rPr>
              <a:t>: </a:t>
            </a:r>
            <a:r>
              <a:rPr lang="en-US" b="1" dirty="0">
                <a:solidFill>
                  <a:srgbClr val="FFFFFF"/>
                </a:solidFill>
                <a:latin typeface="Lucida Console"/>
                <a:cs typeface="Lucida Console"/>
              </a:rPr>
              <a:t>difference between </a:t>
            </a:r>
            <a:r>
              <a:rPr lang="en-US" b="1" dirty="0" smtClean="0">
                <a:solidFill>
                  <a:srgbClr val="FF0000"/>
                </a:solidFill>
                <a:latin typeface="Lucida Console"/>
                <a:cs typeface="Lucida Console"/>
              </a:rPr>
              <a:t>ACTIONS</a:t>
            </a:r>
            <a:r>
              <a:rPr lang="en-US" b="1" dirty="0" smtClean="0">
                <a:latin typeface="Lucida Console"/>
                <a:cs typeface="Lucida Console"/>
              </a:rPr>
              <a:t> </a:t>
            </a:r>
            <a:r>
              <a:rPr lang="en-US" b="1" dirty="0" smtClean="0">
                <a:solidFill>
                  <a:srgbClr val="FFFFFF"/>
                </a:solidFill>
                <a:latin typeface="Lucida Console"/>
                <a:cs typeface="Lucida Console"/>
              </a:rPr>
              <a:t>(e.g.  rampage </a:t>
            </a:r>
            <a:r>
              <a:rPr lang="en-US" b="1" dirty="0">
                <a:solidFill>
                  <a:srgbClr val="FFFFFF"/>
                </a:solidFill>
                <a:latin typeface="Lucida Console"/>
                <a:cs typeface="Lucida Console"/>
              </a:rPr>
              <a:t>killing</a:t>
            </a:r>
            <a:r>
              <a:rPr lang="en-US" b="1" dirty="0" smtClean="0">
                <a:solidFill>
                  <a:srgbClr val="FFFFFF"/>
                </a:solidFill>
                <a:latin typeface="Lucida Console"/>
                <a:cs typeface="Lucida Console"/>
              </a:rPr>
              <a:t>) &amp; </a:t>
            </a:r>
            <a:r>
              <a:rPr lang="en-US" b="1" dirty="0" smtClean="0">
                <a:solidFill>
                  <a:schemeClr val="accent4">
                    <a:lumMod val="60000"/>
                    <a:lumOff val="40000"/>
                  </a:schemeClr>
                </a:solidFill>
                <a:latin typeface="Lucida Console"/>
                <a:cs typeface="Lucida Console"/>
              </a:rPr>
              <a:t>INFLUENCES</a:t>
            </a:r>
            <a:r>
              <a:rPr lang="en-US" b="1" dirty="0" smtClean="0">
                <a:latin typeface="Lucida Console"/>
                <a:cs typeface="Lucida Console"/>
              </a:rPr>
              <a:t> </a:t>
            </a:r>
            <a:r>
              <a:rPr lang="en-US" b="1" dirty="0">
                <a:solidFill>
                  <a:schemeClr val="bg1"/>
                </a:solidFill>
                <a:latin typeface="Lucida Console"/>
                <a:cs typeface="Lucida Console"/>
              </a:rPr>
              <a:t>(video-games, movies). </a:t>
            </a:r>
            <a:r>
              <a:rPr lang="en-US" b="1" dirty="0" smtClean="0">
                <a:solidFill>
                  <a:schemeClr val="bg1"/>
                </a:solidFill>
                <a:latin typeface="Lucida Console"/>
                <a:cs typeface="Lucida Console"/>
              </a:rPr>
              <a:t>Between </a:t>
            </a:r>
            <a:r>
              <a:rPr lang="en-US" b="1" dirty="0">
                <a:solidFill>
                  <a:schemeClr val="bg1"/>
                </a:solidFill>
                <a:latin typeface="Lucida Console"/>
                <a:cs typeface="Lucida Console"/>
              </a:rPr>
              <a:t>them lies </a:t>
            </a:r>
            <a:r>
              <a:rPr lang="en-US" b="1" dirty="0" smtClean="0">
                <a:solidFill>
                  <a:schemeClr val="bg1"/>
                </a:solidFill>
                <a:latin typeface="Lucida Console"/>
                <a:cs typeface="Lucida Console"/>
              </a:rPr>
              <a:t>INTERPRETATION</a:t>
            </a:r>
            <a:r>
              <a:rPr lang="en-US" sz="2000" b="1" dirty="0" smtClean="0">
                <a:solidFill>
                  <a:schemeClr val="bg1"/>
                </a:solidFill>
                <a:latin typeface="Lucida Console"/>
                <a:cs typeface="Lucida Console"/>
              </a:rPr>
              <a:t> </a:t>
            </a:r>
            <a:endParaRPr lang="en-US" sz="2000" b="1" dirty="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a:t>
            </a:r>
            <a:r>
              <a:rPr lang="en-US" b="1" dirty="0">
                <a:solidFill>
                  <a:schemeClr val="bg1"/>
                </a:solidFill>
                <a:latin typeface="Lucida Console"/>
                <a:cs typeface="Lucida Console"/>
              </a:rPr>
              <a:t>which is about</a:t>
            </a:r>
            <a:r>
              <a:rPr lang="en-US" b="1" dirty="0">
                <a:latin typeface="Lucida Console"/>
                <a:cs typeface="Lucida Console"/>
              </a:rPr>
              <a:t> </a:t>
            </a:r>
            <a:r>
              <a:rPr lang="en-US" b="1" dirty="0">
                <a:solidFill>
                  <a:schemeClr val="accent3">
                    <a:lumMod val="60000"/>
                    <a:lumOff val="40000"/>
                  </a:schemeClr>
                </a:solidFill>
                <a:latin typeface="Lucida Console"/>
                <a:cs typeface="Lucida Console"/>
              </a:rPr>
              <a:t>education</a:t>
            </a:r>
            <a:r>
              <a:rPr lang="en-US" b="1" dirty="0" smtClean="0">
                <a:solidFill>
                  <a:srgbClr val="FFFFFF"/>
                </a:solidFill>
                <a:latin typeface="Lucida Console"/>
                <a:cs typeface="Lucida Console"/>
              </a:rPr>
              <a:t>)</a:t>
            </a:r>
            <a:r>
              <a:rPr lang="en-US" b="1" dirty="0" smtClean="0">
                <a:latin typeface="Lucida Console"/>
                <a:cs typeface="Lucida Console"/>
              </a:rPr>
              <a:t> </a:t>
            </a:r>
            <a:r>
              <a:rPr lang="en-US" b="1" dirty="0">
                <a:latin typeface="Lucida Console"/>
                <a:cs typeface="Lucida Console"/>
              </a:rPr>
              <a:t> </a:t>
            </a:r>
          </a:p>
          <a:p>
            <a:pPr marL="0" indent="0">
              <a:buNone/>
            </a:pPr>
            <a:r>
              <a:rPr lang="en-US" dirty="0" smtClean="0"/>
              <a:t>      </a:t>
            </a:r>
            <a:endParaRPr lang="en-US" dirty="0"/>
          </a:p>
        </p:txBody>
      </p:sp>
      <p:pic>
        <p:nvPicPr>
          <p:cNvPr id="4" name="Content Placeholder 3" descr="Walther_P99_9x19mm.png"/>
          <p:cNvPicPr>
            <a:picLocks noChangeAspect="1"/>
          </p:cNvPicPr>
          <p:nvPr/>
        </p:nvPicPr>
        <p:blipFill rotWithShape="1">
          <a:blip r:embed="rId2" cstate="print">
            <a:extLst>
              <a:ext uri="{28A0092B-C50C-407E-A947-70E740481C1C}">
                <a14:useLocalDpi xmlns:a14="http://schemas.microsoft.com/office/drawing/2010/main"/>
              </a:ext>
            </a:extLst>
          </a:blip>
          <a:srcRect l="4711" t="3706" r="1600" b="2431"/>
          <a:stretch/>
        </p:blipFill>
        <p:spPr>
          <a:xfrm>
            <a:off x="5847790" y="5021059"/>
            <a:ext cx="1409095" cy="1072900"/>
          </a:xfrm>
          <a:prstGeom prst="rect">
            <a:avLst/>
          </a:prstGeom>
        </p:spPr>
      </p:pic>
      <p:pic>
        <p:nvPicPr>
          <p:cNvPr id="5" name="Content Placeholder 3" descr="Doom_cover_ar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96459" y="4839647"/>
            <a:ext cx="965588" cy="1444623"/>
          </a:xfrm>
          <a:prstGeom prst="rect">
            <a:avLst/>
          </a:prstGeom>
        </p:spPr>
      </p:pic>
    </p:spTree>
    <p:extLst>
      <p:ext uri="{BB962C8B-B14F-4D97-AF65-F5344CB8AC3E}">
        <p14:creationId xmlns:p14="http://schemas.microsoft.com/office/powerpoint/2010/main" val="4122365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39328" y="0"/>
            <a:ext cx="8465344" cy="1424609"/>
          </a:xfrm>
        </p:spPr>
        <p:txBody>
          <a:bodyPr rtlCol="0">
            <a:noAutofit/>
          </a:bodyPr>
          <a:lstStyle/>
          <a:p>
            <a:pPr>
              <a:defRPr/>
            </a:pPr>
            <a:r>
              <a:rPr lang="en-US" sz="4400" b="1" dirty="0" smtClean="0">
                <a:solidFill>
                  <a:srgbClr val="FFFF00"/>
                </a:solidFill>
                <a:latin typeface="+mn-lt"/>
                <a:cs typeface="Arial Black"/>
              </a:rPr>
              <a:t>Game Wars: Episode 4</a:t>
            </a:r>
            <a:r>
              <a:rPr lang="en-US" sz="4400" b="1" dirty="0">
                <a:solidFill>
                  <a:srgbClr val="FFFF00"/>
                </a:solidFill>
                <a:latin typeface="+mn-lt"/>
                <a:cs typeface="Arial Black"/>
              </a:rPr>
              <a:t> </a:t>
            </a:r>
            <a:r>
              <a:rPr lang="en-US" sz="4400" b="1" dirty="0" smtClean="0">
                <a:solidFill>
                  <a:srgbClr val="FFFF00"/>
                </a:solidFill>
                <a:latin typeface="+mn-lt"/>
                <a:cs typeface="Arial Black"/>
              </a:rPr>
              <a:t/>
            </a:r>
            <a:br>
              <a:rPr lang="en-US" sz="4400" b="1" dirty="0" smtClean="0">
                <a:solidFill>
                  <a:srgbClr val="FFFF00"/>
                </a:solidFill>
                <a:latin typeface="+mn-lt"/>
                <a:cs typeface="Arial Black"/>
              </a:rPr>
            </a:br>
            <a:r>
              <a:rPr lang="en-US" sz="4400" b="1" dirty="0" smtClean="0">
                <a:solidFill>
                  <a:srgbClr val="FFFF00"/>
                </a:solidFill>
                <a:latin typeface="+mn-lt"/>
                <a:cs typeface="Arial Black"/>
              </a:rPr>
              <a:t>A New Hope</a:t>
            </a:r>
            <a:endParaRPr lang="en-US" sz="4400" b="1" dirty="0">
              <a:solidFill>
                <a:srgbClr val="FFFF00"/>
              </a:solidFill>
              <a:latin typeface="+mn-lt"/>
              <a:cs typeface="Arial Black"/>
            </a:endParaRPr>
          </a:p>
        </p:txBody>
      </p:sp>
      <p:sp>
        <p:nvSpPr>
          <p:cNvPr id="29699" name="Rectangle 2"/>
          <p:cNvSpPr>
            <a:spLocks noGrp="1" noChangeArrowheads="1"/>
          </p:cNvSpPr>
          <p:nvPr>
            <p:ph sz="quarter" idx="10"/>
          </p:nvPr>
        </p:nvSpPr>
        <p:spPr>
          <a:xfrm>
            <a:off x="1" y="1512957"/>
            <a:ext cx="9144000" cy="4973812"/>
          </a:xfrm>
        </p:spPr>
        <p:txBody>
          <a:bodyPr rtlCol="0">
            <a:noAutofit/>
          </a:bodyPr>
          <a:lstStyle/>
          <a:p>
            <a:pPr marL="321457" indent="-321457">
              <a:spcBef>
                <a:spcPts val="1687"/>
              </a:spcBef>
              <a:buFontTx/>
              <a:buChar char="•"/>
              <a:defRPr/>
            </a:pPr>
            <a:r>
              <a:rPr lang="en-US" sz="2800" dirty="0">
                <a:solidFill>
                  <a:schemeClr val="bg1"/>
                </a:solidFill>
                <a:latin typeface="Lucida Console"/>
                <a:cs typeface="Lucida Console"/>
              </a:rPr>
              <a:t>Broader gaming audience; education; </a:t>
            </a:r>
            <a:r>
              <a:rPr lang="en-US" sz="2800" dirty="0" smtClean="0">
                <a:solidFill>
                  <a:schemeClr val="bg1"/>
                </a:solidFill>
                <a:latin typeface="Lucida Console"/>
                <a:cs typeface="Lucida Console"/>
              </a:rPr>
              <a:t>tasteless violence </a:t>
            </a:r>
            <a:r>
              <a:rPr lang="en-US" sz="2800" dirty="0">
                <a:solidFill>
                  <a:schemeClr val="bg1"/>
                </a:solidFill>
                <a:latin typeface="Lucida Console"/>
                <a:cs typeface="Lucida Console"/>
              </a:rPr>
              <a:t>(E.g. </a:t>
            </a:r>
            <a:r>
              <a:rPr lang="en-US" sz="2800" dirty="0" err="1">
                <a:solidFill>
                  <a:schemeClr val="bg1"/>
                </a:solidFill>
                <a:latin typeface="Lucida Console"/>
                <a:cs typeface="Lucida Console"/>
              </a:rPr>
              <a:t>Hitman</a:t>
            </a:r>
            <a:r>
              <a:rPr lang="en-US" sz="2800" dirty="0">
                <a:solidFill>
                  <a:schemeClr val="bg1"/>
                </a:solidFill>
                <a:latin typeface="Lucida Console"/>
                <a:cs typeface="Lucida Console"/>
              </a:rPr>
              <a:t> </a:t>
            </a:r>
            <a:r>
              <a:rPr lang="en-US" sz="2800" dirty="0" smtClean="0">
                <a:solidFill>
                  <a:schemeClr val="bg1"/>
                </a:solidFill>
                <a:latin typeface="Lucida Console"/>
                <a:cs typeface="Lucida Console"/>
              </a:rPr>
              <a:t>3 controversy?)</a:t>
            </a:r>
            <a:r>
              <a:rPr lang="en-US" sz="2800" dirty="0">
                <a:solidFill>
                  <a:schemeClr val="bg1"/>
                </a:solidFill>
                <a:latin typeface="Lucida Console"/>
                <a:cs typeface="Lucida Console"/>
              </a:rPr>
              <a:t>; </a:t>
            </a:r>
            <a:r>
              <a:rPr lang="en-US" sz="2800" dirty="0" smtClean="0">
                <a:solidFill>
                  <a:schemeClr val="bg1"/>
                </a:solidFill>
                <a:latin typeface="Lucida Console"/>
                <a:cs typeface="Lucida Console"/>
              </a:rPr>
              <a:t>mobile </a:t>
            </a:r>
            <a:r>
              <a:rPr lang="en-US" sz="2800" dirty="0">
                <a:solidFill>
                  <a:schemeClr val="bg1"/>
                </a:solidFill>
                <a:latin typeface="Lucida Console"/>
                <a:cs typeface="Lucida Console"/>
              </a:rPr>
              <a:t>etc. </a:t>
            </a:r>
            <a:endParaRPr lang="en-US" sz="2800" dirty="0" smtClean="0">
              <a:solidFill>
                <a:schemeClr val="bg1"/>
              </a:solidFill>
              <a:latin typeface="Lucida Console"/>
              <a:cs typeface="Lucida Console"/>
            </a:endParaRPr>
          </a:p>
          <a:p>
            <a:pPr marL="321457" indent="-321457">
              <a:spcBef>
                <a:spcPts val="1687"/>
              </a:spcBef>
              <a:buFontTx/>
              <a:buChar char="•"/>
              <a:defRPr/>
            </a:pPr>
            <a:r>
              <a:rPr lang="en-US" sz="2800" dirty="0" smtClean="0">
                <a:solidFill>
                  <a:schemeClr val="bg1"/>
                </a:solidFill>
                <a:latin typeface="Lucida Console"/>
                <a:cs typeface="Lucida Console"/>
              </a:rPr>
              <a:t>Leads </a:t>
            </a:r>
            <a:r>
              <a:rPr lang="en-US" sz="2800" dirty="0">
                <a:solidFill>
                  <a:schemeClr val="bg1"/>
                </a:solidFill>
                <a:latin typeface="Lucida Console"/>
                <a:cs typeface="Lucida Console"/>
              </a:rPr>
              <a:t>to alienation of hardcore?</a:t>
            </a:r>
          </a:p>
          <a:p>
            <a:pPr marL="321457" indent="-321457">
              <a:spcBef>
                <a:spcPts val="1687"/>
              </a:spcBef>
              <a:buFontTx/>
              <a:buChar char="•"/>
              <a:defRPr/>
            </a:pPr>
            <a:r>
              <a:rPr lang="en-US" sz="2800" dirty="0">
                <a:solidFill>
                  <a:schemeClr val="bg1"/>
                </a:solidFill>
                <a:latin typeface="Lucida Console"/>
                <a:cs typeface="Lucida Console"/>
              </a:rPr>
              <a:t>Leads to developer reaction </a:t>
            </a:r>
            <a:r>
              <a:rPr lang="en-US" sz="2800" dirty="0" smtClean="0">
                <a:solidFill>
                  <a:schemeClr val="bg1"/>
                </a:solidFill>
                <a:latin typeface="Lucida Console"/>
                <a:cs typeface="Lucida Console"/>
              </a:rPr>
              <a:t>against gratuitous sex    &amp; </a:t>
            </a:r>
            <a:r>
              <a:rPr lang="en-US" sz="2800" dirty="0">
                <a:solidFill>
                  <a:schemeClr val="bg1"/>
                </a:solidFill>
                <a:latin typeface="Lucida Console"/>
                <a:cs typeface="Lucida Console"/>
              </a:rPr>
              <a:t>violence in games?</a:t>
            </a:r>
          </a:p>
          <a:p>
            <a:pPr marL="321457" indent="-321457">
              <a:spcBef>
                <a:spcPts val="1687"/>
              </a:spcBef>
              <a:buFontTx/>
              <a:buChar char="•"/>
              <a:defRPr/>
            </a:pPr>
            <a:r>
              <a:rPr lang="en-US" sz="2800" dirty="0">
                <a:solidFill>
                  <a:schemeClr val="bg1"/>
                </a:solidFill>
                <a:latin typeface="Lucida Console"/>
                <a:cs typeface="Lucida Console"/>
              </a:rPr>
              <a:t>Leads to noticing </a:t>
            </a:r>
            <a:r>
              <a:rPr lang="en-US" sz="2800" dirty="0" smtClean="0">
                <a:solidFill>
                  <a:schemeClr val="bg1"/>
                </a:solidFill>
                <a:latin typeface="Lucida Console"/>
                <a:cs typeface="Lucida Console"/>
              </a:rPr>
              <a:t>these bad </a:t>
            </a:r>
            <a:r>
              <a:rPr lang="en-US" sz="2800" dirty="0">
                <a:solidFill>
                  <a:schemeClr val="bg1"/>
                </a:solidFill>
                <a:latin typeface="Lucida Console"/>
                <a:cs typeface="Lucida Console"/>
              </a:rPr>
              <a:t>games aren't that good </a:t>
            </a:r>
            <a:r>
              <a:rPr lang="en-US" sz="2800" dirty="0" smtClean="0">
                <a:solidFill>
                  <a:schemeClr val="bg1"/>
                </a:solidFill>
                <a:latin typeface="Lucida Console"/>
                <a:cs typeface="Lucida Console"/>
              </a:rPr>
              <a:t> </a:t>
            </a:r>
            <a:r>
              <a:rPr lang="en-US" sz="2800" dirty="0">
                <a:solidFill>
                  <a:schemeClr val="bg1"/>
                </a:solidFill>
                <a:latin typeface="Lucida Console"/>
                <a:cs typeface="Lucida Console"/>
              </a:rPr>
              <a:t>- </a:t>
            </a:r>
            <a:r>
              <a:rPr lang="en-US" sz="2800" dirty="0" smtClean="0">
                <a:solidFill>
                  <a:schemeClr val="bg1"/>
                </a:solidFill>
                <a:latin typeface="Lucida Console"/>
                <a:cs typeface="Lucida Console"/>
              </a:rPr>
              <a:t>- as </a:t>
            </a:r>
            <a:r>
              <a:rPr lang="en-US" sz="2800" dirty="0">
                <a:solidFill>
                  <a:schemeClr val="bg1"/>
                </a:solidFill>
                <a:latin typeface="Lucida Console"/>
                <a:cs typeface="Lucida Console"/>
              </a:rPr>
              <a:t>opposed to censorship. </a:t>
            </a:r>
            <a:endParaRPr lang="en-US" sz="2800" dirty="0" smtClean="0">
              <a:solidFill>
                <a:schemeClr val="bg1"/>
              </a:solidFill>
              <a:latin typeface="Lucida Console"/>
              <a:cs typeface="Lucida Console"/>
            </a:endParaRPr>
          </a:p>
          <a:p>
            <a:pPr marL="0" indent="0">
              <a:spcBef>
                <a:spcPts val="1687"/>
              </a:spcBef>
              <a:buNone/>
              <a:defRPr/>
            </a:pPr>
            <a:r>
              <a:rPr lang="en-US" b="1" i="1" dirty="0" smtClean="0">
                <a:solidFill>
                  <a:schemeClr val="bg1"/>
                </a:solidFill>
                <a:latin typeface="Lucida Console"/>
                <a:cs typeface="Lucida Console"/>
              </a:rPr>
              <a:t>“Nine </a:t>
            </a:r>
            <a:r>
              <a:rPr lang="en-US" b="1" i="1" dirty="0">
                <a:solidFill>
                  <a:schemeClr val="bg1"/>
                </a:solidFill>
                <a:latin typeface="Lucida Console"/>
                <a:cs typeface="Lucida Console"/>
              </a:rPr>
              <a:t>Signs That Video Games Grew Up a Bit </a:t>
            </a:r>
            <a:r>
              <a:rPr lang="en-US" b="1" i="1" dirty="0" smtClean="0">
                <a:solidFill>
                  <a:schemeClr val="bg1"/>
                </a:solidFill>
                <a:latin typeface="Lucida Console"/>
                <a:cs typeface="Lucida Console"/>
              </a:rPr>
              <a:t>in 2012”</a:t>
            </a:r>
            <a:r>
              <a:rPr lang="en-US" sz="1400" dirty="0" smtClean="0">
                <a:solidFill>
                  <a:schemeClr val="bg1"/>
                </a:solidFill>
                <a:latin typeface="Lucida Console"/>
                <a:cs typeface="Lucida Console"/>
                <a:hlinkClick r:id="rId3"/>
              </a:rPr>
              <a:t>http</a:t>
            </a:r>
            <a:r>
              <a:rPr lang="en-US" sz="1400" dirty="0">
                <a:solidFill>
                  <a:schemeClr val="bg1"/>
                </a:solidFill>
                <a:latin typeface="Lucida Console"/>
                <a:cs typeface="Lucida Console"/>
                <a:hlinkClick r:id="rId3"/>
              </a:rPr>
              <a:t>://kotaku.com/5966587/nine-signs-that-video-games-grew-up-a-bit-in-</a:t>
            </a:r>
            <a:r>
              <a:rPr lang="en-US" sz="1400" dirty="0" smtClean="0">
                <a:solidFill>
                  <a:schemeClr val="bg1"/>
                </a:solidFill>
                <a:latin typeface="Lucida Console"/>
                <a:cs typeface="Lucida Console"/>
                <a:hlinkClick r:id="rId3"/>
              </a:rPr>
              <a:t>2012</a:t>
            </a:r>
            <a:endParaRPr lang="en-US" sz="1400" dirty="0" smtClean="0">
              <a:solidFill>
                <a:schemeClr val="bg1"/>
              </a:solidFill>
              <a:latin typeface="Lucida Console"/>
              <a:cs typeface="Lucida Console"/>
            </a:endParaRPr>
          </a:p>
          <a:p>
            <a:pPr marL="0" indent="0">
              <a:spcBef>
                <a:spcPts val="1687"/>
              </a:spcBef>
              <a:buNone/>
              <a:defRPr/>
            </a:pPr>
            <a:endParaRPr lang="en-US" sz="2000" b="1" dirty="0"/>
          </a:p>
          <a:p>
            <a:pPr marL="0" indent="0">
              <a:spcBef>
                <a:spcPts val="1687"/>
              </a:spcBef>
              <a:buNone/>
              <a:defRPr/>
            </a:pPr>
            <a:endParaRPr lang="en-US" dirty="0">
              <a:solidFill>
                <a:schemeClr val="tx1">
                  <a:lumMod val="85000"/>
                  <a:lumOff val="15000"/>
                </a:schemeClr>
              </a:solidFill>
              <a:latin typeface="Arial"/>
              <a:cs typeface="Arial"/>
            </a:endParaRPr>
          </a:p>
        </p:txBody>
      </p:sp>
      <p:pic>
        <p:nvPicPr>
          <p:cNvPr id="4" name="Content Placeholder 3" descr="150px-Lightsaber_blue.png"/>
          <p:cNvPicPr>
            <a:picLocks noChangeAspect="1"/>
          </p:cNvPicPr>
          <p:nvPr/>
        </p:nvPicPr>
        <p:blipFill rotWithShape="1">
          <a:blip r:embed="rId4" cstate="print">
            <a:extLst>
              <a:ext uri="{28A0092B-C50C-407E-A947-70E740481C1C}">
                <a14:useLocalDpi xmlns:a14="http://schemas.microsoft.com/office/drawing/2010/main"/>
              </a:ext>
            </a:extLst>
          </a:blip>
          <a:srcRect l="431" r="3254"/>
          <a:stretch/>
        </p:blipFill>
        <p:spPr>
          <a:xfrm>
            <a:off x="6939818" y="-73766"/>
            <a:ext cx="2204182" cy="1586723"/>
          </a:xfrm>
          <a:prstGeom prst="rect">
            <a:avLst/>
          </a:prstGeom>
        </p:spPr>
      </p:pic>
    </p:spTree>
    <p:extLst>
      <p:ext uri="{BB962C8B-B14F-4D97-AF65-F5344CB8AC3E}">
        <p14:creationId xmlns:p14="http://schemas.microsoft.com/office/powerpoint/2010/main" val="33935256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516"/>
            <a:ext cx="8229600" cy="865253"/>
          </a:xfrm>
        </p:spPr>
        <p:txBody>
          <a:bodyPr>
            <a:noAutofit/>
          </a:bodyPr>
          <a:lstStyle/>
          <a:p>
            <a:r>
              <a:rPr lang="en-US" sz="5400" b="1" dirty="0" smtClean="0">
                <a:solidFill>
                  <a:srgbClr val="FFFF00"/>
                </a:solidFill>
                <a:latin typeface="+mn-lt"/>
              </a:rPr>
              <a:t>Additional Sources…</a:t>
            </a:r>
            <a:endParaRPr lang="en-US" sz="5400" b="1" dirty="0">
              <a:solidFill>
                <a:srgbClr val="FFFF00"/>
              </a:solidFill>
              <a:latin typeface="+mn-lt"/>
            </a:endParaRPr>
          </a:p>
        </p:txBody>
      </p:sp>
      <p:sp>
        <p:nvSpPr>
          <p:cNvPr id="3" name="Content Placeholder 2"/>
          <p:cNvSpPr>
            <a:spLocks noGrp="1"/>
          </p:cNvSpPr>
          <p:nvPr>
            <p:ph sz="quarter" idx="10"/>
          </p:nvPr>
        </p:nvSpPr>
        <p:spPr>
          <a:xfrm>
            <a:off x="0" y="1049516"/>
            <a:ext cx="9144000" cy="5222330"/>
          </a:xfrm>
        </p:spPr>
        <p:txBody>
          <a:bodyPr>
            <a:normAutofit lnSpcReduction="10000"/>
          </a:bodyPr>
          <a:lstStyle/>
          <a:p>
            <a:pPr marL="0" indent="0">
              <a:buNone/>
            </a:pPr>
            <a:r>
              <a:rPr lang="en-US" b="1" dirty="0" smtClean="0">
                <a:solidFill>
                  <a:schemeClr val="bg1"/>
                </a:solidFill>
                <a:latin typeface="Lucida Console"/>
                <a:cs typeface="Lucida Console"/>
              </a:rPr>
              <a:t>* “The </a:t>
            </a:r>
            <a:r>
              <a:rPr lang="en-US" b="1" dirty="0">
                <a:solidFill>
                  <a:schemeClr val="bg1"/>
                </a:solidFill>
                <a:latin typeface="Lucida Console"/>
                <a:cs typeface="Lucida Console"/>
              </a:rPr>
              <a:t>Agony and the </a:t>
            </a:r>
            <a:r>
              <a:rPr lang="en-US" b="1" dirty="0" err="1">
                <a:solidFill>
                  <a:schemeClr val="bg1"/>
                </a:solidFill>
                <a:latin typeface="Lucida Console"/>
                <a:cs typeface="Lucida Console"/>
              </a:rPr>
              <a:t>Exidy</a:t>
            </a:r>
            <a:r>
              <a:rPr lang="en-US" b="1" dirty="0">
                <a:solidFill>
                  <a:schemeClr val="bg1"/>
                </a:solidFill>
                <a:latin typeface="Lucida Console"/>
                <a:cs typeface="Lucida Console"/>
              </a:rPr>
              <a:t>: A History of Video Game Violence and the Legacy of Death </a:t>
            </a:r>
            <a:r>
              <a:rPr lang="en-US" b="1" dirty="0" smtClean="0">
                <a:solidFill>
                  <a:schemeClr val="bg1"/>
                </a:solidFill>
                <a:latin typeface="Lucida Console"/>
                <a:cs typeface="Lucida Console"/>
              </a:rPr>
              <a:t>Race” </a:t>
            </a:r>
            <a:r>
              <a:rPr lang="en-US" sz="1000" dirty="0" smtClean="0">
                <a:solidFill>
                  <a:schemeClr val="bg1"/>
                </a:solidFill>
                <a:latin typeface="Lucida Console"/>
                <a:cs typeface="Lucida Console"/>
                <a:hlinkClick r:id="rId2"/>
              </a:rPr>
              <a:t>http</a:t>
            </a:r>
            <a:r>
              <a:rPr lang="en-US" sz="1000" dirty="0">
                <a:solidFill>
                  <a:schemeClr val="bg1"/>
                </a:solidFill>
                <a:latin typeface="Lucida Console"/>
                <a:cs typeface="Lucida Console"/>
                <a:hlinkClick r:id="rId2"/>
              </a:rPr>
              <a:t>://gamestudies.org/1201/articles/</a:t>
            </a:r>
            <a:r>
              <a:rPr lang="en-US" sz="1000" dirty="0" smtClean="0">
                <a:solidFill>
                  <a:schemeClr val="bg1"/>
                </a:solidFill>
                <a:latin typeface="Lucida Console"/>
                <a:cs typeface="Lucida Console"/>
                <a:hlinkClick r:id="rId2"/>
              </a:rPr>
              <a:t>carly_kocurek</a:t>
            </a:r>
            <a:endParaRPr lang="en-US" sz="1000" dirty="0" smtClean="0">
              <a:solidFill>
                <a:schemeClr val="bg1"/>
              </a:solidFill>
              <a:latin typeface="Lucida Console"/>
              <a:cs typeface="Lucida Console"/>
            </a:endParaRPr>
          </a:p>
          <a:p>
            <a:pPr marL="0" indent="0">
              <a:buNone/>
            </a:pPr>
            <a:r>
              <a:rPr lang="en-US" b="1" dirty="0" smtClean="0">
                <a:solidFill>
                  <a:srgbClr val="FFFFFF"/>
                </a:solidFill>
                <a:latin typeface="Lucida Console"/>
                <a:cs typeface="Lucida Console"/>
              </a:rPr>
              <a:t>* “How </a:t>
            </a:r>
            <a:r>
              <a:rPr lang="en-US" b="1" dirty="0">
                <a:solidFill>
                  <a:srgbClr val="FFFFFF"/>
                </a:solidFill>
                <a:latin typeface="Lucida Console"/>
                <a:cs typeface="Lucida Console"/>
              </a:rPr>
              <a:t>4 Microsoft engineers proved that the “</a:t>
            </a:r>
            <a:r>
              <a:rPr lang="en-US" b="1" dirty="0" err="1">
                <a:solidFill>
                  <a:srgbClr val="FFFFFF"/>
                </a:solidFill>
                <a:latin typeface="Lucida Console"/>
                <a:cs typeface="Lucida Console"/>
              </a:rPr>
              <a:t>darknet</a:t>
            </a:r>
            <a:r>
              <a:rPr lang="en-US" b="1" dirty="0">
                <a:solidFill>
                  <a:srgbClr val="FFFFFF"/>
                </a:solidFill>
                <a:latin typeface="Lucida Console"/>
                <a:cs typeface="Lucida Console"/>
              </a:rPr>
              <a:t>” would defeat </a:t>
            </a:r>
            <a:r>
              <a:rPr lang="en-US" b="1" dirty="0" smtClean="0">
                <a:solidFill>
                  <a:srgbClr val="FFFFFF"/>
                </a:solidFill>
                <a:latin typeface="Lucida Console"/>
                <a:cs typeface="Lucida Console"/>
              </a:rPr>
              <a:t>DRM”</a:t>
            </a:r>
          </a:p>
          <a:p>
            <a:pPr marL="0" indent="0">
              <a:buNone/>
            </a:pPr>
            <a:r>
              <a:rPr lang="en-US" sz="1100" dirty="0">
                <a:solidFill>
                  <a:srgbClr val="FFFFFF"/>
                </a:solidFill>
                <a:latin typeface="Lucida Console"/>
                <a:cs typeface="Lucida Console"/>
                <a:hlinkClick r:id="rId3"/>
              </a:rPr>
              <a:t>http://arstechnica.com/tech-policy/2012/11/how-four-microsoft-engineers-proved-copy-protection-would-fail</a:t>
            </a:r>
            <a:r>
              <a:rPr lang="en-US" sz="1100" dirty="0" smtClean="0">
                <a:solidFill>
                  <a:srgbClr val="FFFFFF"/>
                </a:solidFill>
                <a:latin typeface="Lucida Console"/>
                <a:cs typeface="Lucida Console"/>
                <a:hlinkClick r:id="rId3"/>
              </a:rPr>
              <a:t>/</a:t>
            </a:r>
            <a:endParaRPr lang="en-US" sz="1100" dirty="0" smtClean="0">
              <a:solidFill>
                <a:srgbClr val="FFFFFF"/>
              </a:solidFill>
              <a:latin typeface="Lucida Console"/>
              <a:cs typeface="Lucida Console"/>
            </a:endParaRPr>
          </a:p>
          <a:p>
            <a:pPr marL="0" indent="0">
              <a:buNone/>
            </a:pPr>
            <a:r>
              <a:rPr lang="en-US" b="1" dirty="0" smtClean="0">
                <a:solidFill>
                  <a:schemeClr val="bg1"/>
                </a:solidFill>
                <a:latin typeface="Lucida Console"/>
                <a:cs typeface="Lucida Console"/>
              </a:rPr>
              <a:t>* “Violence </a:t>
            </a:r>
            <a:r>
              <a:rPr lang="en-US" b="1" dirty="0">
                <a:solidFill>
                  <a:schemeClr val="bg1"/>
                </a:solidFill>
                <a:latin typeface="Lucida Console"/>
                <a:cs typeface="Lucida Console"/>
              </a:rPr>
              <a:t>and videogames: we look at the studies cited in the aftermath of Sandy </a:t>
            </a:r>
            <a:r>
              <a:rPr lang="en-US" b="1" dirty="0" err="1" smtClean="0">
                <a:solidFill>
                  <a:schemeClr val="bg1"/>
                </a:solidFill>
                <a:latin typeface="Lucida Console"/>
                <a:cs typeface="Lucida Console"/>
              </a:rPr>
              <a:t>Hook”</a:t>
            </a:r>
            <a:r>
              <a:rPr lang="en-US" sz="1000" u="sng" dirty="0" err="1" smtClean="0">
                <a:solidFill>
                  <a:schemeClr val="bg1"/>
                </a:solidFill>
                <a:latin typeface="Lucida Console"/>
                <a:cs typeface="Lucida Console"/>
                <a:hlinkClick r:id="rId4"/>
              </a:rPr>
              <a:t>http</a:t>
            </a:r>
            <a:r>
              <a:rPr lang="en-US" sz="1000" u="sng" dirty="0">
                <a:solidFill>
                  <a:schemeClr val="bg1"/>
                </a:solidFill>
                <a:latin typeface="Lucida Console"/>
                <a:cs typeface="Lucida Console"/>
                <a:hlinkClick r:id="rId4"/>
              </a:rPr>
              <a:t>://www.pcgamer.com/2012/12/20/violence-and-videogames-we-look-at-the-studies-cited-in-the-aftermath-of-sandy-hook</a:t>
            </a:r>
            <a:r>
              <a:rPr lang="en-US" sz="1000" u="sng" dirty="0" smtClean="0">
                <a:solidFill>
                  <a:schemeClr val="bg1"/>
                </a:solidFill>
                <a:latin typeface="Lucida Console"/>
                <a:cs typeface="Lucida Console"/>
                <a:hlinkClick r:id="rId4"/>
              </a:rPr>
              <a:t>/</a:t>
            </a:r>
            <a:endParaRPr lang="en-US" sz="1000" u="sng"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 “Don't </a:t>
            </a:r>
            <a:r>
              <a:rPr lang="en-US" b="1" dirty="0">
                <a:solidFill>
                  <a:schemeClr val="bg1"/>
                </a:solidFill>
                <a:latin typeface="Lucida Console"/>
                <a:cs typeface="Lucida Console"/>
              </a:rPr>
              <a:t>Trust the Research Saying Video Games Cause Real-World </a:t>
            </a:r>
            <a:r>
              <a:rPr lang="en-US" b="1" dirty="0" err="1" smtClean="0">
                <a:solidFill>
                  <a:schemeClr val="bg1"/>
                </a:solidFill>
                <a:latin typeface="Lucida Console"/>
                <a:cs typeface="Lucida Console"/>
              </a:rPr>
              <a:t>Aggression”</a:t>
            </a:r>
            <a:r>
              <a:rPr lang="en-US" sz="1100" u="sng" dirty="0" err="1" smtClean="0">
                <a:solidFill>
                  <a:schemeClr val="bg1"/>
                </a:solidFill>
                <a:latin typeface="Lucida Console"/>
                <a:cs typeface="Lucida Console"/>
                <a:hlinkClick r:id="rId5"/>
              </a:rPr>
              <a:t>http</a:t>
            </a:r>
            <a:r>
              <a:rPr lang="en-US" sz="1100" u="sng" dirty="0">
                <a:solidFill>
                  <a:schemeClr val="bg1"/>
                </a:solidFill>
                <a:latin typeface="Lucida Console"/>
                <a:cs typeface="Lucida Console"/>
                <a:hlinkClick r:id="rId5"/>
              </a:rPr>
              <a:t>://www.slate.com/blogs/crime/2012/12/21/</a:t>
            </a:r>
            <a:r>
              <a:rPr lang="en-US" sz="1100" u="sng" dirty="0" smtClean="0">
                <a:solidFill>
                  <a:schemeClr val="bg1"/>
                </a:solidFill>
                <a:latin typeface="Lucida Console"/>
                <a:cs typeface="Lucida Console"/>
                <a:hlinkClick r:id="rId5"/>
              </a:rPr>
              <a:t>wayne_lapierre_don_t_listen_to_the_nra_the_research_saying_video_games_cause.html</a:t>
            </a:r>
            <a:endParaRPr lang="en-US" sz="1100" u="sng"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 “All </a:t>
            </a:r>
            <a:r>
              <a:rPr lang="en-US" b="1" dirty="0">
                <a:solidFill>
                  <a:schemeClr val="bg1"/>
                </a:solidFill>
                <a:latin typeface="Lucida Console"/>
                <a:cs typeface="Lucida Console"/>
              </a:rPr>
              <a:t>Games Are (In A Sense) </a:t>
            </a:r>
            <a:r>
              <a:rPr lang="en-US" b="1" dirty="0" smtClean="0">
                <a:solidFill>
                  <a:schemeClr val="bg1"/>
                </a:solidFill>
                <a:latin typeface="Lucida Console"/>
                <a:cs typeface="Lucida Console"/>
              </a:rPr>
              <a:t>Violent” </a:t>
            </a:r>
            <a:r>
              <a:rPr lang="en-US" sz="1100" dirty="0" smtClean="0">
                <a:solidFill>
                  <a:schemeClr val="bg1"/>
                </a:solidFill>
                <a:latin typeface="Lucida Console"/>
                <a:cs typeface="Lucida Console"/>
                <a:hlinkClick r:id="rId6"/>
              </a:rPr>
              <a:t>http</a:t>
            </a:r>
            <a:r>
              <a:rPr lang="en-US" sz="1100" dirty="0">
                <a:solidFill>
                  <a:schemeClr val="bg1"/>
                </a:solidFill>
                <a:latin typeface="Lucida Console"/>
                <a:cs typeface="Lucida Console"/>
                <a:hlinkClick r:id="rId6"/>
              </a:rPr>
              <a:t>://techcrunch.com/2012/12/22/all-games-are-in-a-sense-violent</a:t>
            </a:r>
            <a:r>
              <a:rPr lang="en-US" sz="1100" dirty="0" smtClean="0">
                <a:solidFill>
                  <a:schemeClr val="bg1"/>
                </a:solidFill>
                <a:latin typeface="Lucida Console"/>
                <a:cs typeface="Lucida Console"/>
                <a:hlinkClick r:id="rId6"/>
              </a:rPr>
              <a:t>/</a:t>
            </a:r>
            <a:endParaRPr lang="en-US" sz="1100"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 “Video </a:t>
            </a:r>
            <a:r>
              <a:rPr lang="en-US" b="1" dirty="0">
                <a:solidFill>
                  <a:schemeClr val="bg1"/>
                </a:solidFill>
                <a:latin typeface="Lucida Console"/>
                <a:cs typeface="Lucida Console"/>
              </a:rPr>
              <a:t>games don't create violence in society, </a:t>
            </a:r>
            <a:r>
              <a:rPr lang="en-US" b="1" dirty="0" smtClean="0">
                <a:solidFill>
                  <a:schemeClr val="bg1"/>
                </a:solidFill>
                <a:latin typeface="Lucida Console"/>
                <a:cs typeface="Lucida Console"/>
              </a:rPr>
              <a:t>they reflect</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it</a:t>
            </a:r>
            <a:r>
              <a:rPr lang="en-US" sz="1500" b="1" dirty="0" smtClean="0">
                <a:solidFill>
                  <a:schemeClr val="bg1"/>
                </a:solidFill>
                <a:latin typeface="Lucida Console"/>
                <a:cs typeface="Lucida Console"/>
              </a:rPr>
              <a:t>  </a:t>
            </a:r>
            <a:r>
              <a:rPr lang="en-US" sz="1100" dirty="0" smtClean="0">
                <a:solidFill>
                  <a:schemeClr val="bg1"/>
                </a:solidFill>
                <a:latin typeface="Lucida Console"/>
                <a:cs typeface="Lucida Console"/>
                <a:hlinkClick r:id="rId7"/>
              </a:rPr>
              <a:t>http</a:t>
            </a:r>
            <a:r>
              <a:rPr lang="en-US" sz="1100" dirty="0">
                <a:solidFill>
                  <a:schemeClr val="bg1"/>
                </a:solidFill>
                <a:latin typeface="Lucida Console"/>
                <a:cs typeface="Lucida Console"/>
                <a:hlinkClick r:id="rId7"/>
              </a:rPr>
              <a:t>://www.polygon.com/2013/1/14/3875420/video-game-</a:t>
            </a:r>
            <a:r>
              <a:rPr lang="en-US" sz="1100" dirty="0" smtClean="0">
                <a:solidFill>
                  <a:schemeClr val="bg1"/>
                </a:solidFill>
                <a:latin typeface="Lucida Console"/>
                <a:cs typeface="Lucida Console"/>
                <a:hlinkClick r:id="rId7"/>
              </a:rPr>
              <a:t>violence</a:t>
            </a:r>
            <a:endParaRPr lang="en-US" sz="1100"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 “Expert</a:t>
            </a:r>
            <a:r>
              <a:rPr lang="en-US" b="1" dirty="0">
                <a:solidFill>
                  <a:schemeClr val="bg1"/>
                </a:solidFill>
                <a:latin typeface="Lucida Console"/>
                <a:cs typeface="Lucida Console"/>
              </a:rPr>
              <a:t>: Violent Video Games Should Be For Adults </a:t>
            </a:r>
            <a:r>
              <a:rPr lang="en-US" b="1" dirty="0" smtClean="0">
                <a:solidFill>
                  <a:schemeClr val="bg1"/>
                </a:solidFill>
                <a:latin typeface="Lucida Console"/>
                <a:cs typeface="Lucida Console"/>
              </a:rPr>
              <a:t>Only” </a:t>
            </a:r>
            <a:r>
              <a:rPr lang="en-US" sz="1100" dirty="0" smtClean="0">
                <a:solidFill>
                  <a:schemeClr val="bg1"/>
                </a:solidFill>
                <a:latin typeface="Lucida Console"/>
                <a:cs typeface="Lucida Console"/>
                <a:hlinkClick r:id="rId8"/>
              </a:rPr>
              <a:t>http</a:t>
            </a:r>
            <a:r>
              <a:rPr lang="en-US" sz="1100" dirty="0">
                <a:solidFill>
                  <a:schemeClr val="bg1"/>
                </a:solidFill>
                <a:latin typeface="Lucida Console"/>
                <a:cs typeface="Lucida Console"/>
                <a:hlinkClick r:id="rId8"/>
              </a:rPr>
              <a:t>://hereandnow.wbur.org/2013/02/21/video-games-</a:t>
            </a:r>
            <a:r>
              <a:rPr lang="en-US" sz="1100" dirty="0" smtClean="0">
                <a:solidFill>
                  <a:schemeClr val="bg1"/>
                </a:solidFill>
                <a:latin typeface="Lucida Console"/>
                <a:cs typeface="Lucida Console"/>
                <a:hlinkClick r:id="rId8"/>
              </a:rPr>
              <a:t>guns</a:t>
            </a:r>
            <a:endParaRPr lang="en-US" sz="1100" dirty="0" smtClean="0">
              <a:solidFill>
                <a:schemeClr val="bg1"/>
              </a:solidFill>
              <a:latin typeface="Lucida Console"/>
              <a:cs typeface="Lucida Console"/>
            </a:endParaRPr>
          </a:p>
          <a:p>
            <a:endParaRPr lang="en-US" b="1" dirty="0"/>
          </a:p>
          <a:p>
            <a:endParaRPr lang="en-US" dirty="0" smtClean="0"/>
          </a:p>
          <a:p>
            <a:endParaRPr lang="en-US" dirty="0"/>
          </a:p>
          <a:p>
            <a:endParaRPr lang="en-US" dirty="0" smtClean="0"/>
          </a:p>
          <a:p>
            <a:endParaRPr lang="en-US" dirty="0" smtClean="0"/>
          </a:p>
          <a:p>
            <a:endParaRPr lang="en-US" b="1" dirty="0" smtClean="0"/>
          </a:p>
          <a:p>
            <a:endParaRPr lang="en-US" b="1" dirty="0" smtClean="0"/>
          </a:p>
          <a:p>
            <a:endParaRPr lang="en-US" b="1" dirty="0" smtClean="0"/>
          </a:p>
          <a:p>
            <a:endParaRPr lang="en-US" b="1" dirty="0"/>
          </a:p>
          <a:p>
            <a:endParaRPr lang="en-US" u="sng" dirty="0" smtClean="0">
              <a:solidFill>
                <a:srgbClr val="0000FF"/>
              </a:solidFill>
            </a:endParaRPr>
          </a:p>
          <a:p>
            <a:endParaRPr lang="en-US" dirty="0"/>
          </a:p>
          <a:p>
            <a:endParaRPr lang="en-US" dirty="0"/>
          </a:p>
        </p:txBody>
      </p:sp>
    </p:spTree>
    <p:extLst>
      <p:ext uri="{BB962C8B-B14F-4D97-AF65-F5344CB8AC3E}">
        <p14:creationId xmlns:p14="http://schemas.microsoft.com/office/powerpoint/2010/main" val="2640117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560"/>
            <a:ext cx="9144000" cy="793420"/>
          </a:xfrm>
        </p:spPr>
        <p:txBody>
          <a:bodyPr>
            <a:normAutofit fontScale="90000"/>
          </a:bodyPr>
          <a:lstStyle/>
          <a:p>
            <a:r>
              <a:rPr lang="en-US" sz="4400" b="1" dirty="0" smtClean="0">
                <a:solidFill>
                  <a:srgbClr val="FFFF00"/>
                </a:solidFill>
                <a:latin typeface="+mn-lt"/>
              </a:rPr>
              <a:t> </a:t>
            </a:r>
            <a:br>
              <a:rPr lang="en-US" sz="4400" b="1" dirty="0" smtClean="0">
                <a:solidFill>
                  <a:srgbClr val="FFFF00"/>
                </a:solidFill>
                <a:latin typeface="+mn-lt"/>
              </a:rPr>
            </a:br>
            <a:r>
              <a:rPr lang="en-US" sz="4400" b="1" dirty="0" smtClean="0">
                <a:solidFill>
                  <a:srgbClr val="FFFF00"/>
                </a:solidFill>
                <a:latin typeface="+mn-lt"/>
              </a:rPr>
              <a:t>Women Gamers – Women in Games</a:t>
            </a:r>
            <a:r>
              <a:rPr lang="en-US" sz="4400" b="1" dirty="0">
                <a:solidFill>
                  <a:srgbClr val="FFFF00"/>
                </a:solidFill>
                <a:latin typeface="+mn-lt"/>
              </a:rPr>
              <a:t> </a:t>
            </a:r>
            <a:r>
              <a:rPr lang="en-US" sz="4400" b="1" dirty="0" smtClean="0">
                <a:solidFill>
                  <a:srgbClr val="FFFF00"/>
                </a:solidFill>
                <a:latin typeface="+mn-lt"/>
              </a:rPr>
              <a:t>  </a:t>
            </a:r>
            <a:br>
              <a:rPr lang="en-US" sz="4400" b="1" dirty="0" smtClean="0">
                <a:solidFill>
                  <a:srgbClr val="FFFF00"/>
                </a:solidFill>
                <a:latin typeface="+mn-lt"/>
              </a:rPr>
            </a:br>
            <a:endParaRPr lang="en-US" dirty="0">
              <a:solidFill>
                <a:schemeClr val="tx1"/>
              </a:solidFill>
            </a:endParaRPr>
          </a:p>
        </p:txBody>
      </p:sp>
      <p:sp>
        <p:nvSpPr>
          <p:cNvPr id="3" name="Content Placeholder 2"/>
          <p:cNvSpPr>
            <a:spLocks noGrp="1"/>
          </p:cNvSpPr>
          <p:nvPr>
            <p:ph sz="quarter" idx="10"/>
          </p:nvPr>
        </p:nvSpPr>
        <p:spPr>
          <a:xfrm>
            <a:off x="0" y="821980"/>
            <a:ext cx="9144000" cy="5605168"/>
          </a:xfrm>
        </p:spPr>
        <p:txBody>
          <a:bodyPr>
            <a:normAutofit/>
          </a:bodyPr>
          <a:lstStyle/>
          <a:p>
            <a:r>
              <a:rPr lang="en-US" b="1" dirty="0" smtClean="0">
                <a:solidFill>
                  <a:schemeClr val="bg1"/>
                </a:solidFill>
                <a:latin typeface="Lucida Console"/>
                <a:cs typeface="Lucida Console"/>
              </a:rPr>
              <a:t>“Video </a:t>
            </a:r>
            <a:r>
              <a:rPr lang="en-US" b="1" dirty="0">
                <a:solidFill>
                  <a:schemeClr val="bg1"/>
                </a:solidFill>
                <a:latin typeface="Lucida Console"/>
                <a:cs typeface="Lucida Console"/>
              </a:rPr>
              <a:t>Games and </a:t>
            </a:r>
            <a:r>
              <a:rPr lang="en-US" b="1" dirty="0" err="1">
                <a:solidFill>
                  <a:schemeClr val="bg1"/>
                </a:solidFill>
                <a:latin typeface="Lucida Console"/>
                <a:cs typeface="Lucida Console"/>
              </a:rPr>
              <a:t>Aestheticising</a:t>
            </a:r>
            <a:r>
              <a:rPr lang="en-US" b="1" dirty="0">
                <a:solidFill>
                  <a:schemeClr val="bg1"/>
                </a:solidFill>
                <a:latin typeface="Lucida Console"/>
                <a:cs typeface="Lucida Console"/>
              </a:rPr>
              <a:t> Sexual </a:t>
            </a:r>
            <a:r>
              <a:rPr lang="en-US" b="1" dirty="0" smtClean="0">
                <a:solidFill>
                  <a:schemeClr val="bg1"/>
                </a:solidFill>
                <a:latin typeface="Lucida Console"/>
                <a:cs typeface="Lucida Console"/>
              </a:rPr>
              <a:t>Violence” </a:t>
            </a:r>
            <a:r>
              <a:rPr lang="en-US" sz="1000" dirty="0" smtClean="0">
                <a:solidFill>
                  <a:schemeClr val="bg1"/>
                </a:solidFill>
                <a:latin typeface="Lucida Console"/>
                <a:cs typeface="Lucida Console"/>
                <a:hlinkClick r:id="rId2"/>
              </a:rPr>
              <a:t>http</a:t>
            </a:r>
            <a:r>
              <a:rPr lang="en-US" sz="1000" dirty="0">
                <a:solidFill>
                  <a:schemeClr val="bg1"/>
                </a:solidFill>
                <a:latin typeface="Lucida Console"/>
                <a:cs typeface="Lucida Console"/>
                <a:hlinkClick r:id="rId2"/>
              </a:rPr>
              <a:t>://gamingbolt.com/video-games-and-aestheticising-sexual-</a:t>
            </a:r>
            <a:r>
              <a:rPr lang="en-US" sz="1000" dirty="0" smtClean="0">
                <a:solidFill>
                  <a:schemeClr val="bg1"/>
                </a:solidFill>
                <a:latin typeface="Lucida Console"/>
                <a:cs typeface="Lucida Console"/>
                <a:hlinkClick r:id="rId2"/>
              </a:rPr>
              <a:t>violence</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“A </a:t>
            </a:r>
            <a:r>
              <a:rPr lang="en-US" b="1" dirty="0">
                <a:solidFill>
                  <a:schemeClr val="bg1"/>
                </a:solidFill>
                <a:latin typeface="Lucida Console"/>
                <a:cs typeface="Lucida Console"/>
              </a:rPr>
              <a:t>Feminist Reviews Tomb Raider's Lara </a:t>
            </a:r>
            <a:r>
              <a:rPr lang="en-US" b="1" dirty="0" smtClean="0">
                <a:solidFill>
                  <a:schemeClr val="bg1"/>
                </a:solidFill>
                <a:latin typeface="Lucida Console"/>
                <a:cs typeface="Lucida Console"/>
              </a:rPr>
              <a:t>Croft” </a:t>
            </a:r>
            <a:r>
              <a:rPr lang="en-US" sz="1000" u="sng" dirty="0" smtClean="0">
                <a:solidFill>
                  <a:schemeClr val="bg1"/>
                </a:solidFill>
                <a:latin typeface="Lucida Console"/>
                <a:cs typeface="Lucida Console"/>
                <a:hlinkClick r:id="rId3"/>
              </a:rPr>
              <a:t>http</a:t>
            </a:r>
            <a:r>
              <a:rPr lang="en-US" sz="1000" u="sng" dirty="0">
                <a:solidFill>
                  <a:schemeClr val="bg1"/>
                </a:solidFill>
                <a:latin typeface="Lucida Console"/>
                <a:cs typeface="Lucida Console"/>
                <a:hlinkClick r:id="rId3"/>
              </a:rPr>
              <a:t>://www.forbes.com/sites/carolpinchefsky/2013/03/12/a-feminist-reviews-tomb-raiders-lara-croft</a:t>
            </a:r>
            <a:r>
              <a:rPr lang="en-US" sz="1000" u="sng" dirty="0" smtClean="0">
                <a:solidFill>
                  <a:schemeClr val="bg1"/>
                </a:solidFill>
                <a:latin typeface="Lucida Console"/>
                <a:cs typeface="Lucida Console"/>
                <a:hlinkClick r:id="rId3"/>
              </a:rPr>
              <a:t>/</a:t>
            </a:r>
            <a:endParaRPr lang="en-US" sz="1000" b="1" dirty="0">
              <a:solidFill>
                <a:schemeClr val="bg1"/>
              </a:solidFill>
              <a:latin typeface="Lucida Console"/>
              <a:cs typeface="Lucida Console"/>
            </a:endParaRPr>
          </a:p>
          <a:p>
            <a:r>
              <a:rPr lang="en-US" b="1" dirty="0" smtClean="0">
                <a:solidFill>
                  <a:schemeClr val="bg1"/>
                </a:solidFill>
                <a:latin typeface="Lucida Console"/>
                <a:cs typeface="Lucida Console"/>
              </a:rPr>
              <a:t>“</a:t>
            </a:r>
            <a:r>
              <a:rPr lang="en-US" b="1" dirty="0" err="1" smtClean="0">
                <a:solidFill>
                  <a:schemeClr val="bg1"/>
                </a:solidFill>
                <a:latin typeface="Lucida Console"/>
                <a:cs typeface="Lucida Console"/>
              </a:rPr>
              <a:t>Hitman</a:t>
            </a:r>
            <a:r>
              <a:rPr lang="en-US" b="1" dirty="0" smtClean="0">
                <a:solidFill>
                  <a:schemeClr val="bg1"/>
                </a:solidFill>
                <a:latin typeface="Lucida Console"/>
                <a:cs typeface="Lucida Console"/>
              </a:rPr>
              <a:t> </a:t>
            </a:r>
            <a:r>
              <a:rPr lang="en-US" b="1" dirty="0">
                <a:solidFill>
                  <a:schemeClr val="bg1"/>
                </a:solidFill>
                <a:latin typeface="Lucida Console"/>
                <a:cs typeface="Lucida Console"/>
              </a:rPr>
              <a:t>Absolution: Trailer causes </a:t>
            </a:r>
            <a:r>
              <a:rPr lang="en-US" b="1" dirty="0" err="1" smtClean="0">
                <a:solidFill>
                  <a:schemeClr val="bg1"/>
                </a:solidFill>
                <a:latin typeface="Lucida Console"/>
                <a:cs typeface="Lucida Console"/>
              </a:rPr>
              <a:t>outrage”</a:t>
            </a:r>
            <a:r>
              <a:rPr lang="en-US" sz="1000" dirty="0" err="1" smtClean="0">
                <a:solidFill>
                  <a:schemeClr val="bg1"/>
                </a:solidFill>
                <a:latin typeface="Lucida Console"/>
                <a:cs typeface="Lucida Console"/>
                <a:hlinkClick r:id="rId4"/>
              </a:rPr>
              <a:t>http</a:t>
            </a:r>
            <a:r>
              <a:rPr lang="en-US" sz="1000" dirty="0">
                <a:solidFill>
                  <a:schemeClr val="bg1"/>
                </a:solidFill>
                <a:latin typeface="Lucida Console"/>
                <a:cs typeface="Lucida Console"/>
                <a:hlinkClick r:id="rId4"/>
              </a:rPr>
              <a:t>://www.pocket-lint.com/news/45874/hitman-absolution-trailer-causes-outrage-io-games-producer-talks-violence-and-</a:t>
            </a:r>
            <a:r>
              <a:rPr lang="en-US" sz="1000" dirty="0" smtClean="0">
                <a:solidFill>
                  <a:schemeClr val="bg1"/>
                </a:solidFill>
                <a:latin typeface="Lucida Console"/>
                <a:cs typeface="Lucida Console"/>
                <a:hlinkClick r:id="rId4"/>
              </a:rPr>
              <a:t>content</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“In </a:t>
            </a:r>
            <a:r>
              <a:rPr lang="en-US" b="1" dirty="0">
                <a:solidFill>
                  <a:schemeClr val="bg1"/>
                </a:solidFill>
                <a:latin typeface="Lucida Console"/>
                <a:cs typeface="Lucida Console"/>
              </a:rPr>
              <a:t>Virtual Play, Sex Harassment Is All Too </a:t>
            </a:r>
            <a:r>
              <a:rPr lang="en-US" b="1" dirty="0" smtClean="0">
                <a:solidFill>
                  <a:schemeClr val="bg1"/>
                </a:solidFill>
                <a:latin typeface="Lucida Console"/>
                <a:cs typeface="Lucida Console"/>
              </a:rPr>
              <a:t>Real” </a:t>
            </a:r>
            <a:r>
              <a:rPr lang="en-US" sz="1000" dirty="0" smtClean="0">
                <a:solidFill>
                  <a:schemeClr val="bg1"/>
                </a:solidFill>
                <a:latin typeface="Lucida Console"/>
                <a:cs typeface="Lucida Console"/>
                <a:hlinkClick r:id="rId5"/>
              </a:rPr>
              <a:t>http</a:t>
            </a:r>
            <a:r>
              <a:rPr lang="en-US" sz="1000" dirty="0">
                <a:solidFill>
                  <a:schemeClr val="bg1"/>
                </a:solidFill>
                <a:latin typeface="Lucida Console"/>
                <a:cs typeface="Lucida Console"/>
                <a:hlinkClick r:id="rId5"/>
              </a:rPr>
              <a:t>://www.nytimes.com/2012/08/02/us/sexual-harassment-in-online-gaming-stirs-</a:t>
            </a:r>
            <a:r>
              <a:rPr lang="en-US" sz="1000" dirty="0" smtClean="0">
                <a:solidFill>
                  <a:schemeClr val="bg1"/>
                </a:solidFill>
                <a:latin typeface="Lucida Console"/>
                <a:cs typeface="Lucida Console"/>
                <a:hlinkClick r:id="rId5"/>
              </a:rPr>
              <a:t>anger.html</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“Image Based Harassment and Visual </a:t>
            </a:r>
            <a:r>
              <a:rPr lang="en-US" b="1" dirty="0" err="1" smtClean="0">
                <a:solidFill>
                  <a:schemeClr val="bg1"/>
                </a:solidFill>
                <a:latin typeface="Lucida Console"/>
                <a:cs typeface="Lucida Console"/>
              </a:rPr>
              <a:t>Misogyny”</a:t>
            </a:r>
            <a:r>
              <a:rPr lang="en-US" sz="1000" dirty="0" err="1" smtClean="0">
                <a:solidFill>
                  <a:schemeClr val="bg1"/>
                </a:solidFill>
                <a:latin typeface="Lucida Console"/>
                <a:cs typeface="Lucida Console"/>
                <a:hlinkClick r:id="rId6"/>
              </a:rPr>
              <a:t>http</a:t>
            </a:r>
            <a:r>
              <a:rPr lang="en-US" sz="1000" dirty="0">
                <a:solidFill>
                  <a:schemeClr val="bg1"/>
                </a:solidFill>
                <a:latin typeface="Lucida Console"/>
                <a:cs typeface="Lucida Console"/>
                <a:hlinkClick r:id="rId6"/>
              </a:rPr>
              <a:t>://www.feministfrequency.com/2012/07/image-based-harassment-and-visual-misogyny</a:t>
            </a:r>
            <a:r>
              <a:rPr lang="en-US" sz="1000" dirty="0" smtClean="0">
                <a:solidFill>
                  <a:schemeClr val="bg1"/>
                </a:solidFill>
                <a:latin typeface="Lucida Console"/>
                <a:cs typeface="Lucida Console"/>
                <a:hlinkClick r:id="rId6"/>
              </a:rPr>
              <a:t>/</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“Fear of a Woman </a:t>
            </a:r>
            <a:r>
              <a:rPr lang="en-US" b="1" dirty="0" err="1" smtClean="0">
                <a:solidFill>
                  <a:schemeClr val="bg1"/>
                </a:solidFill>
                <a:latin typeface="Lucida Console"/>
                <a:cs typeface="Lucida Console"/>
              </a:rPr>
              <a:t>Warrior”</a:t>
            </a:r>
            <a:r>
              <a:rPr lang="en-US" sz="1000" dirty="0" err="1" smtClean="0">
                <a:solidFill>
                  <a:schemeClr val="bg1"/>
                </a:solidFill>
                <a:latin typeface="Lucida Console"/>
                <a:cs typeface="Lucida Console"/>
                <a:hlinkClick r:id="rId7"/>
              </a:rPr>
              <a:t>http</a:t>
            </a:r>
            <a:r>
              <a:rPr lang="en-US" sz="1000" dirty="0">
                <a:solidFill>
                  <a:schemeClr val="bg1"/>
                </a:solidFill>
                <a:latin typeface="Lucida Console"/>
                <a:cs typeface="Lucida Console"/>
                <a:hlinkClick r:id="rId7"/>
              </a:rPr>
              <a:t>://www.gamespot.com/features/fear-of-a-woman-warrior-6404142</a:t>
            </a:r>
            <a:r>
              <a:rPr lang="en-US" sz="1000" dirty="0" smtClean="0">
                <a:solidFill>
                  <a:schemeClr val="bg1"/>
                </a:solidFill>
                <a:latin typeface="Lucida Console"/>
                <a:cs typeface="Lucida Console"/>
                <a:hlinkClick r:id="rId7"/>
              </a:rPr>
              <a:t>/</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“On being a girl in computer science - a confession” </a:t>
            </a:r>
            <a:r>
              <a:rPr lang="en-US" dirty="0" smtClean="0">
                <a:solidFill>
                  <a:schemeClr val="bg1"/>
                </a:solidFill>
                <a:latin typeface="Lucida Console"/>
                <a:cs typeface="Lucida Console"/>
              </a:rPr>
              <a:t>by Dr. Kimberly </a:t>
            </a:r>
            <a:r>
              <a:rPr lang="en-US" dirty="0" err="1" smtClean="0">
                <a:solidFill>
                  <a:schemeClr val="bg1"/>
                </a:solidFill>
                <a:latin typeface="Lucida Console"/>
                <a:cs typeface="Lucida Console"/>
              </a:rPr>
              <a:t>Voll</a:t>
            </a:r>
            <a:r>
              <a:rPr lang="en-US" sz="1000" dirty="0" err="1" smtClean="0">
                <a:solidFill>
                  <a:schemeClr val="bg1"/>
                </a:solidFill>
                <a:latin typeface="Lucida Console"/>
                <a:cs typeface="Lucida Console"/>
                <a:hlinkClick r:id="rId8"/>
              </a:rPr>
              <a:t>http</a:t>
            </a:r>
            <a:r>
              <a:rPr lang="en-US" sz="1000" dirty="0">
                <a:latin typeface="Lucida Console"/>
                <a:cs typeface="Lucida Console"/>
                <a:hlinkClick r:id="rId8"/>
              </a:rPr>
              <a:t>://zanytomato.tumblr.com/post/44978912674/on-being-a-girl-in-computer-science-a-</a:t>
            </a:r>
            <a:r>
              <a:rPr lang="en-US" sz="1000" dirty="0" smtClean="0">
                <a:latin typeface="Lucida Console"/>
                <a:cs typeface="Lucida Console"/>
                <a:hlinkClick r:id="rId8"/>
              </a:rPr>
              <a:t>confession</a:t>
            </a:r>
            <a:endParaRPr lang="en-US" sz="1000" dirty="0" smtClean="0">
              <a:latin typeface="Lucida Console"/>
              <a:cs typeface="Lucida Console"/>
            </a:endParaRPr>
          </a:p>
          <a:p>
            <a:endParaRPr lang="en-US" dirty="0"/>
          </a:p>
          <a:p>
            <a:endParaRPr lang="en-US" b="1" dirty="0"/>
          </a:p>
          <a:p>
            <a:endParaRPr lang="en-US" b="1" dirty="0"/>
          </a:p>
          <a:p>
            <a:endParaRPr lang="en-US" dirty="0"/>
          </a:p>
        </p:txBody>
      </p:sp>
      <p:pic>
        <p:nvPicPr>
          <p:cNvPr id="5" name="Content Placeholder 3" descr="HitmanAbsolutionPackArt.jpg"/>
          <p:cNvPicPr>
            <a:picLocks noChangeAspect="1"/>
          </p:cNvPicPr>
          <p:nvPr/>
        </p:nvPicPr>
        <p:blipFill rotWithShape="1">
          <a:blip r:embed="rId9" cstate="print">
            <a:extLst>
              <a:ext uri="{28A0092B-C50C-407E-A947-70E740481C1C}">
                <a14:useLocalDpi xmlns:a14="http://schemas.microsoft.com/office/drawing/2010/main"/>
              </a:ext>
            </a:extLst>
          </a:blip>
          <a:srcRect r="-119" b="-420"/>
          <a:stretch/>
        </p:blipFill>
        <p:spPr>
          <a:xfrm>
            <a:off x="4535554" y="5086032"/>
            <a:ext cx="1088532" cy="1568690"/>
          </a:xfrm>
          <a:prstGeom prst="rect">
            <a:avLst/>
          </a:prstGeom>
        </p:spPr>
      </p:pic>
    </p:spTree>
    <p:extLst>
      <p:ext uri="{BB962C8B-B14F-4D97-AF65-F5344CB8AC3E}">
        <p14:creationId xmlns:p14="http://schemas.microsoft.com/office/powerpoint/2010/main" val="379794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1410"/>
          </a:xfrm>
        </p:spPr>
        <p:txBody>
          <a:bodyPr>
            <a:noAutofit/>
          </a:bodyPr>
          <a:lstStyle/>
          <a:p>
            <a:r>
              <a:rPr lang="en-US" sz="4400" b="1" dirty="0" smtClean="0">
                <a:solidFill>
                  <a:srgbClr val="FFFF00"/>
                </a:solidFill>
                <a:latin typeface="+mn-lt"/>
                <a:cs typeface="Times New Roman"/>
              </a:rPr>
              <a:t>  Which</a:t>
            </a:r>
            <a:r>
              <a:rPr lang="en-US" sz="3600" b="1" dirty="0" smtClean="0">
                <a:solidFill>
                  <a:srgbClr val="FFFF00"/>
                </a:solidFill>
                <a:latin typeface="+mn-lt"/>
                <a:cs typeface="Times New Roman"/>
              </a:rPr>
              <a:t> </a:t>
            </a:r>
            <a:r>
              <a:rPr lang="en-US" sz="4400" b="1" dirty="0" smtClean="0">
                <a:solidFill>
                  <a:srgbClr val="FFFF00"/>
                </a:solidFill>
                <a:latin typeface="+mn-lt"/>
                <a:cs typeface="Times New Roman"/>
              </a:rPr>
              <a:t>Laws: </a:t>
            </a:r>
            <a:r>
              <a:rPr lang="en-US" sz="4400" b="1" dirty="0" smtClean="0">
                <a:solidFill>
                  <a:srgbClr val="FF0000"/>
                </a:solidFill>
                <a:latin typeface="+mn-lt"/>
                <a:cs typeface="Times New Roman"/>
              </a:rPr>
              <a:t>Layers of Control </a:t>
            </a:r>
            <a:endParaRPr lang="en-US" sz="4400" b="1" dirty="0">
              <a:solidFill>
                <a:srgbClr val="FF0000"/>
              </a:solidFill>
              <a:latin typeface="+mn-lt"/>
              <a:cs typeface="Times New Roman"/>
            </a:endParaRPr>
          </a:p>
        </p:txBody>
      </p:sp>
      <p:sp>
        <p:nvSpPr>
          <p:cNvPr id="3" name="Content Placeholder 2"/>
          <p:cNvSpPr>
            <a:spLocks noGrp="1"/>
          </p:cNvSpPr>
          <p:nvPr>
            <p:ph sz="quarter" idx="10"/>
          </p:nvPr>
        </p:nvSpPr>
        <p:spPr>
          <a:xfrm>
            <a:off x="0" y="885737"/>
            <a:ext cx="9144000" cy="5423059"/>
          </a:xfrm>
        </p:spPr>
        <p:txBody>
          <a:bodyPr>
            <a:normAutofit fontScale="85000" lnSpcReduction="10000"/>
          </a:bodyPr>
          <a:lstStyle/>
          <a:p>
            <a:pPr marL="0" indent="0">
              <a:buNone/>
            </a:pPr>
            <a:r>
              <a:rPr lang="en-US" dirty="0" smtClean="0">
                <a:solidFill>
                  <a:srgbClr val="FFFFFF"/>
                </a:solidFill>
                <a:latin typeface="Lucida Console"/>
                <a:cs typeface="Lucida Console"/>
              </a:rPr>
              <a:t>11. Internet Governance &amp; Surveillance (International Law)</a:t>
            </a:r>
            <a:endParaRPr lang="en-US"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10. Criminal &amp; Obscenity Laws.</a:t>
            </a:r>
          </a:p>
          <a:p>
            <a:pPr marL="0" indent="0">
              <a:buNone/>
            </a:pPr>
            <a:r>
              <a:rPr lang="en-US" dirty="0">
                <a:solidFill>
                  <a:srgbClr val="FFFFFF"/>
                </a:solidFill>
                <a:latin typeface="Lucida Console"/>
                <a:cs typeface="Lucida Console"/>
              </a:rPr>
              <a:t>9</a:t>
            </a:r>
            <a:r>
              <a:rPr lang="en-US" dirty="0" smtClean="0">
                <a:solidFill>
                  <a:srgbClr val="FFFFFF"/>
                </a:solidFill>
                <a:latin typeface="Lucida Console"/>
                <a:cs typeface="Lucida Console"/>
              </a:rPr>
              <a:t>. Taxation/Currency/Gambling </a:t>
            </a:r>
            <a:r>
              <a:rPr lang="en-US" dirty="0">
                <a:solidFill>
                  <a:srgbClr val="FFFFFF"/>
                </a:solidFill>
                <a:latin typeface="Lucida Console"/>
                <a:cs typeface="Lucida Console"/>
              </a:rPr>
              <a:t>(</a:t>
            </a:r>
            <a:r>
              <a:rPr lang="en-US" dirty="0" smtClean="0">
                <a:solidFill>
                  <a:srgbClr val="FFFFFF"/>
                </a:solidFill>
                <a:latin typeface="Lucida Console"/>
                <a:cs typeface="Lucida Console"/>
              </a:rPr>
              <a:t>regulatory; quasi-criminal)</a:t>
            </a:r>
            <a:endParaRPr lang="en-US"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8</a:t>
            </a:r>
            <a:r>
              <a:rPr lang="en-US" dirty="0">
                <a:solidFill>
                  <a:srgbClr val="FFFFFF"/>
                </a:solidFill>
                <a:latin typeface="Lucida Console"/>
                <a:cs typeface="Lucida Console"/>
              </a:rPr>
              <a:t>. Misleading promises/advertising, physical or </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psychological harm, unfair competition/anti-trust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a:t>
            </a:r>
            <a:r>
              <a:rPr lang="en-US" dirty="0">
                <a:solidFill>
                  <a:srgbClr val="FFFFFF"/>
                </a:solidFill>
                <a:latin typeface="Lucida Console"/>
                <a:cs typeface="Lucida Console"/>
              </a:rPr>
              <a:t>consumer protection</a:t>
            </a:r>
            <a:r>
              <a:rPr lang="en-US" dirty="0" smtClean="0">
                <a:solidFill>
                  <a:srgbClr val="FFFFFF"/>
                </a:solidFill>
                <a:latin typeface="Lucida Console"/>
                <a:cs typeface="Lucida Console"/>
              </a:rPr>
              <a:t>)</a:t>
            </a:r>
          </a:p>
          <a:p>
            <a:pPr marL="0" indent="0">
              <a:buNone/>
            </a:pPr>
            <a:r>
              <a:rPr lang="en-US" dirty="0">
                <a:solidFill>
                  <a:srgbClr val="FFFFFF"/>
                </a:solidFill>
                <a:latin typeface="Lucida Console"/>
                <a:cs typeface="Lucida Console"/>
              </a:rPr>
              <a:t>7</a:t>
            </a:r>
            <a:r>
              <a:rPr lang="en-US" dirty="0" smtClean="0">
                <a:solidFill>
                  <a:srgbClr val="FFFFFF"/>
                </a:solidFill>
                <a:latin typeface="Lucida Console"/>
                <a:cs typeface="Lucida Console"/>
              </a:rPr>
              <a:t>. </a:t>
            </a:r>
            <a:r>
              <a:rPr lang="en-US" dirty="0">
                <a:solidFill>
                  <a:schemeClr val="bg1"/>
                </a:solidFill>
                <a:latin typeface="Lucida Console"/>
                <a:cs typeface="Lucida Console"/>
              </a:rPr>
              <a:t>Industry self regulation (delegated authority) </a:t>
            </a:r>
            <a:r>
              <a:rPr lang="en-US" dirty="0" smtClean="0">
                <a:solidFill>
                  <a:schemeClr val="bg1"/>
                </a:solidFill>
                <a:latin typeface="Lucida Console"/>
                <a:cs typeface="Lucida Console"/>
              </a:rPr>
              <a:t>&amp;</a:t>
            </a:r>
            <a:r>
              <a:rPr lang="en-US" dirty="0">
                <a:solidFill>
                  <a:schemeClr val="bg1"/>
                </a:solidFill>
                <a:latin typeface="Lucida Console"/>
                <a:cs typeface="Lucida Console"/>
              </a:rPr>
              <a:t> </a:t>
            </a:r>
            <a:r>
              <a:rPr lang="en-US" dirty="0" smtClean="0">
                <a:solidFill>
                  <a:srgbClr val="FFFFFF"/>
                </a:solidFill>
                <a:latin typeface="Lucida Console"/>
                <a:cs typeface="Lucida Console"/>
              </a:rPr>
              <a:t>medium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specific regulation </a:t>
            </a:r>
            <a:r>
              <a:rPr lang="en-US" dirty="0">
                <a:solidFill>
                  <a:srgbClr val="FFFFFF"/>
                </a:solidFill>
                <a:latin typeface="Lucida Console"/>
                <a:cs typeface="Lucida Console"/>
              </a:rPr>
              <a:t>(constitutional</a:t>
            </a:r>
            <a:r>
              <a:rPr lang="en-US" dirty="0" smtClean="0">
                <a:solidFill>
                  <a:srgbClr val="FFFFFF"/>
                </a:solidFill>
                <a:latin typeface="Lucida Console"/>
                <a:cs typeface="Lucida Console"/>
              </a:rPr>
              <a:t>)</a:t>
            </a:r>
          </a:p>
          <a:p>
            <a:pPr marL="0" indent="0">
              <a:buNone/>
            </a:pPr>
            <a:endParaRPr lang="en-US" dirty="0">
              <a:latin typeface="Lucida Console"/>
              <a:cs typeface="Lucida Console"/>
            </a:endParaRPr>
          </a:p>
          <a:p>
            <a:pPr marL="0" indent="0">
              <a:buNone/>
            </a:pPr>
            <a:r>
              <a:rPr lang="en-US" sz="2200" b="1" dirty="0" smtClean="0">
                <a:solidFill>
                  <a:srgbClr val="FF0000"/>
                </a:solidFill>
                <a:latin typeface="Lucida Console"/>
                <a:cs typeface="Lucida Console"/>
              </a:rPr>
              <a:t>   Out </a:t>
            </a:r>
            <a:r>
              <a:rPr lang="en-US" sz="2200" b="1" dirty="0">
                <a:solidFill>
                  <a:srgbClr val="FF0000"/>
                </a:solidFill>
                <a:latin typeface="Lucida Console"/>
                <a:cs typeface="Lucida Console"/>
              </a:rPr>
              <a:t>of the </a:t>
            </a:r>
            <a:r>
              <a:rPr lang="en-US" sz="2200" b="1" dirty="0" smtClean="0">
                <a:solidFill>
                  <a:srgbClr val="FF0000"/>
                </a:solidFill>
                <a:latin typeface="Lucida Console"/>
                <a:cs typeface="Lucida Console"/>
              </a:rPr>
              <a:t>Creation                 Norms </a:t>
            </a:r>
            <a:r>
              <a:rPr lang="en-US" sz="2200" b="1" dirty="0" smtClean="0">
                <a:solidFill>
                  <a:srgbClr val="FFFF00"/>
                </a:solidFill>
                <a:latin typeface="Lucida Console"/>
                <a:cs typeface="Lucida Console"/>
              </a:rPr>
              <a:t>(Censorship)                                    </a:t>
            </a:r>
            <a:r>
              <a:rPr lang="en-US" dirty="0" smtClean="0">
                <a:latin typeface="Lucida Console"/>
                <a:cs typeface="Lucida Console"/>
              </a:rPr>
              <a:t>----------------------------------------------------------</a:t>
            </a:r>
          </a:p>
          <a:p>
            <a:pPr marL="0" indent="0">
              <a:buNone/>
            </a:pPr>
            <a:r>
              <a:rPr lang="en-US" sz="1900" b="1" dirty="0" smtClean="0">
                <a:solidFill>
                  <a:schemeClr val="tx2">
                    <a:lumMod val="40000"/>
                    <a:lumOff val="60000"/>
                  </a:schemeClr>
                </a:solidFill>
                <a:latin typeface="Lucida Console"/>
                <a:cs typeface="Lucida Console"/>
              </a:rPr>
              <a:t>In </a:t>
            </a:r>
            <a:r>
              <a:rPr lang="en-US" sz="1900" b="1" dirty="0">
                <a:solidFill>
                  <a:schemeClr val="tx2">
                    <a:lumMod val="40000"/>
                    <a:lumOff val="60000"/>
                  </a:schemeClr>
                </a:solidFill>
                <a:latin typeface="Lucida Console"/>
                <a:cs typeface="Lucida Console"/>
              </a:rPr>
              <a:t>the </a:t>
            </a:r>
            <a:r>
              <a:rPr lang="en-US" sz="1900" b="1" dirty="0" smtClean="0">
                <a:solidFill>
                  <a:schemeClr val="tx2">
                    <a:lumMod val="40000"/>
                    <a:lumOff val="60000"/>
                  </a:schemeClr>
                </a:solidFill>
                <a:latin typeface="Lucida Console"/>
                <a:cs typeface="Lucida Console"/>
              </a:rPr>
              <a:t>Creation </a:t>
            </a:r>
            <a:r>
              <a:rPr lang="en-US" sz="1600" b="1" dirty="0">
                <a:solidFill>
                  <a:schemeClr val="accent4">
                    <a:lumMod val="40000"/>
                    <a:lumOff val="60000"/>
                  </a:schemeClr>
                </a:solidFill>
                <a:latin typeface="Lucida Console"/>
                <a:cs typeface="Lucida Console"/>
              </a:rPr>
              <a:t>(Magic Circle) </a:t>
            </a:r>
            <a:r>
              <a:rPr lang="en-US" sz="1600" b="1" dirty="0" smtClean="0">
                <a:solidFill>
                  <a:schemeClr val="accent4">
                    <a:lumMod val="40000"/>
                    <a:lumOff val="60000"/>
                  </a:schemeClr>
                </a:solidFill>
                <a:latin typeface="Lucida Console"/>
                <a:cs typeface="Lucida Console"/>
              </a:rPr>
              <a:t> </a:t>
            </a:r>
            <a:r>
              <a:rPr lang="en-US" sz="1900" b="1" dirty="0" smtClean="0">
                <a:solidFill>
                  <a:srgbClr val="8EB4E3"/>
                </a:solidFill>
                <a:latin typeface="Lucida Console"/>
                <a:cs typeface="Lucida Console"/>
              </a:rPr>
              <a:t>Ethics</a:t>
            </a:r>
            <a:r>
              <a:rPr lang="en-US" sz="1600" b="1" dirty="0" smtClean="0">
                <a:solidFill>
                  <a:srgbClr val="0000FF"/>
                </a:solidFill>
                <a:latin typeface="Lucida Console"/>
                <a:cs typeface="Lucida Console"/>
              </a:rPr>
              <a:t> </a:t>
            </a:r>
            <a:r>
              <a:rPr lang="en-US" sz="1600" b="1" dirty="0">
                <a:solidFill>
                  <a:schemeClr val="accent4">
                    <a:lumMod val="40000"/>
                    <a:lumOff val="60000"/>
                  </a:schemeClr>
                </a:solidFill>
                <a:latin typeface="Lucida Console"/>
                <a:cs typeface="Lucida Console"/>
              </a:rPr>
              <a:t>(of Originality, Creativity &amp; Expression)</a:t>
            </a:r>
          </a:p>
          <a:p>
            <a:pPr marL="0" indent="0">
              <a:buNone/>
            </a:pPr>
            <a:endParaRPr lang="en-US" b="1" dirty="0" smtClean="0">
              <a:solidFill>
                <a:schemeClr val="bg1"/>
              </a:solidFill>
              <a:latin typeface="Lucida Console"/>
              <a:cs typeface="Lucida Console"/>
            </a:endParaRPr>
          </a:p>
          <a:p>
            <a:pPr marL="0" indent="0">
              <a:buNone/>
            </a:pPr>
            <a:r>
              <a:rPr lang="en-US" dirty="0" smtClean="0">
                <a:solidFill>
                  <a:schemeClr val="tx1">
                    <a:lumMod val="50000"/>
                    <a:lumOff val="50000"/>
                  </a:schemeClr>
                </a:solidFill>
                <a:latin typeface="Lucida Console"/>
                <a:cs typeface="Lucida Console"/>
              </a:rPr>
              <a:t>6. Privacy, Defamation &amp; Personality law </a:t>
            </a:r>
            <a:r>
              <a:rPr lang="en-US" dirty="0">
                <a:solidFill>
                  <a:schemeClr val="tx1">
                    <a:lumMod val="50000"/>
                    <a:lumOff val="50000"/>
                  </a:schemeClr>
                </a:solidFill>
                <a:latin typeface="Lucida Console"/>
                <a:cs typeface="Lucida Console"/>
              </a:rPr>
              <a:t>(tort, IP)</a:t>
            </a:r>
          </a:p>
          <a:p>
            <a:pPr marL="0" indent="0">
              <a:buNone/>
            </a:pPr>
            <a:r>
              <a:rPr lang="en-US" dirty="0">
                <a:solidFill>
                  <a:schemeClr val="tx1">
                    <a:lumMod val="50000"/>
                    <a:lumOff val="50000"/>
                  </a:schemeClr>
                </a:solidFill>
                <a:latin typeface="Lucida Console"/>
                <a:cs typeface="Lucida Console"/>
              </a:rPr>
              <a:t>5</a:t>
            </a:r>
            <a:r>
              <a:rPr lang="en-US" dirty="0" smtClean="0">
                <a:solidFill>
                  <a:schemeClr val="tx1">
                    <a:lumMod val="50000"/>
                    <a:lumOff val="50000"/>
                  </a:schemeClr>
                </a:solidFill>
                <a:latin typeface="Lucida Console"/>
                <a:cs typeface="Lucida Console"/>
              </a:rPr>
              <a:t>. </a:t>
            </a:r>
            <a:r>
              <a:rPr lang="en-US" dirty="0">
                <a:solidFill>
                  <a:schemeClr val="tx1">
                    <a:lumMod val="50000"/>
                    <a:lumOff val="50000"/>
                  </a:schemeClr>
                </a:solidFill>
                <a:latin typeface="Lucida Console"/>
                <a:cs typeface="Lucida Console"/>
              </a:rPr>
              <a:t>EULA/</a:t>
            </a:r>
            <a:r>
              <a:rPr lang="en-US" dirty="0" err="1" smtClean="0">
                <a:solidFill>
                  <a:schemeClr val="tx1">
                    <a:lumMod val="50000"/>
                    <a:lumOff val="50000"/>
                  </a:schemeClr>
                </a:solidFill>
                <a:latin typeface="Lucida Console"/>
                <a:cs typeface="Lucida Console"/>
              </a:rPr>
              <a:t>ToS</a:t>
            </a:r>
            <a:r>
              <a:rPr lang="en-US" dirty="0" smtClean="0">
                <a:solidFill>
                  <a:schemeClr val="tx1">
                    <a:lumMod val="50000"/>
                    <a:lumOff val="50000"/>
                  </a:schemeClr>
                </a:solidFill>
                <a:latin typeface="Lucida Console"/>
                <a:cs typeface="Lucida Console"/>
              </a:rPr>
              <a:t> &amp; Contracts </a:t>
            </a:r>
            <a:r>
              <a:rPr lang="en-US" dirty="0">
                <a:solidFill>
                  <a:schemeClr val="tx1">
                    <a:lumMod val="50000"/>
                    <a:lumOff val="50000"/>
                  </a:schemeClr>
                </a:solidFill>
                <a:latin typeface="Lucida Console"/>
                <a:cs typeface="Lucida Console"/>
              </a:rPr>
              <a:t>(contractual, private</a:t>
            </a:r>
            <a:r>
              <a:rPr lang="en-US" dirty="0" smtClean="0">
                <a:solidFill>
                  <a:schemeClr val="tx1">
                    <a:lumMod val="50000"/>
                    <a:lumOff val="50000"/>
                  </a:schemeClr>
                </a:solidFill>
                <a:latin typeface="Lucida Console"/>
                <a:cs typeface="Lucida Console"/>
              </a:rPr>
              <a:t>)</a:t>
            </a:r>
          </a:p>
          <a:p>
            <a:pPr marL="0" indent="0">
              <a:buNone/>
            </a:pPr>
            <a:r>
              <a:rPr lang="en-US" dirty="0" smtClean="0">
                <a:solidFill>
                  <a:schemeClr val="tx1">
                    <a:lumMod val="50000"/>
                    <a:lumOff val="50000"/>
                  </a:schemeClr>
                </a:solidFill>
                <a:latin typeface="Lucida Console"/>
                <a:cs typeface="Lucida Console"/>
              </a:rPr>
              <a:t>4. Trademark, Patents &amp; the IP Business</a:t>
            </a:r>
            <a:endParaRPr lang="en-US" dirty="0">
              <a:solidFill>
                <a:schemeClr val="tx1">
                  <a:lumMod val="50000"/>
                  <a:lumOff val="50000"/>
                </a:schemeClr>
              </a:solidFill>
              <a:latin typeface="Lucida Console"/>
              <a:cs typeface="Lucida Console"/>
            </a:endParaRPr>
          </a:p>
          <a:p>
            <a:pPr marL="0" indent="0">
              <a:buNone/>
            </a:pPr>
            <a:r>
              <a:rPr lang="en-US" dirty="0" smtClean="0">
                <a:solidFill>
                  <a:schemeClr val="tx1">
                    <a:lumMod val="50000"/>
                    <a:lumOff val="50000"/>
                  </a:schemeClr>
                </a:solidFill>
                <a:latin typeface="Lucida Console"/>
                <a:cs typeface="Lucida Console"/>
              </a:rPr>
              <a:t>3. Copyright &amp; Users Rights (statutory)</a:t>
            </a:r>
            <a:endParaRPr lang="en-US" dirty="0">
              <a:solidFill>
                <a:schemeClr val="tx1">
                  <a:lumMod val="50000"/>
                  <a:lumOff val="50000"/>
                </a:schemeClr>
              </a:solidFill>
              <a:latin typeface="Lucida Console"/>
              <a:cs typeface="Lucida Console"/>
            </a:endParaRPr>
          </a:p>
          <a:p>
            <a:pPr marL="0" indent="0">
              <a:buNone/>
            </a:pPr>
            <a:r>
              <a:rPr lang="en-US" dirty="0" smtClean="0">
                <a:solidFill>
                  <a:schemeClr val="tx1">
                    <a:lumMod val="50000"/>
                    <a:lumOff val="50000"/>
                  </a:schemeClr>
                </a:solidFill>
                <a:latin typeface="Lucida Console"/>
                <a:cs typeface="Lucida Console"/>
              </a:rPr>
              <a:t>2. </a:t>
            </a:r>
            <a:r>
              <a:rPr lang="en-US" dirty="0">
                <a:solidFill>
                  <a:schemeClr val="tx1">
                    <a:lumMod val="50000"/>
                    <a:lumOff val="50000"/>
                  </a:schemeClr>
                </a:solidFill>
                <a:latin typeface="Lucida Console"/>
                <a:cs typeface="Lucida Console"/>
              </a:rPr>
              <a:t>Technology (quasi extra-legal)</a:t>
            </a:r>
          </a:p>
          <a:p>
            <a:pPr marL="0" indent="0">
              <a:buNone/>
            </a:pPr>
            <a:r>
              <a:rPr lang="en-US" dirty="0" smtClean="0">
                <a:solidFill>
                  <a:schemeClr val="tx1">
                    <a:lumMod val="50000"/>
                    <a:lumOff val="50000"/>
                  </a:schemeClr>
                </a:solidFill>
                <a:latin typeface="Lucida Console"/>
                <a:cs typeface="Lucida Console"/>
              </a:rPr>
              <a:t>1. Community </a:t>
            </a:r>
            <a:r>
              <a:rPr lang="en-US" dirty="0">
                <a:solidFill>
                  <a:schemeClr val="tx1">
                    <a:lumMod val="50000"/>
                    <a:lumOff val="50000"/>
                  </a:schemeClr>
                </a:solidFill>
                <a:latin typeface="Lucida Console"/>
                <a:cs typeface="Lucida Console"/>
              </a:rPr>
              <a:t>(extra-legal</a:t>
            </a:r>
            <a:r>
              <a:rPr lang="en-US" dirty="0" smtClean="0">
                <a:solidFill>
                  <a:schemeClr val="tx1">
                    <a:lumMod val="50000"/>
                    <a:lumOff val="50000"/>
                  </a:schemeClr>
                </a:solidFill>
                <a:latin typeface="Lucida Console"/>
                <a:cs typeface="Lucida Console"/>
              </a:rPr>
              <a:t>) </a:t>
            </a:r>
            <a:endParaRPr lang="en-US" dirty="0">
              <a:solidFill>
                <a:schemeClr val="tx1">
                  <a:lumMod val="50000"/>
                  <a:lumOff val="50000"/>
                </a:schemeClr>
              </a:solidFill>
              <a:latin typeface="Lucida Console"/>
              <a:cs typeface="Lucida Console"/>
            </a:endParaRPr>
          </a:p>
        </p:txBody>
      </p:sp>
      <p:sp>
        <p:nvSpPr>
          <p:cNvPr id="4" name="TextBox 3"/>
          <p:cNvSpPr txBox="1"/>
          <p:nvPr/>
        </p:nvSpPr>
        <p:spPr>
          <a:xfrm>
            <a:off x="5592410" y="512078"/>
            <a:ext cx="184663" cy="373659"/>
          </a:xfrm>
          <a:prstGeom prst="rect">
            <a:avLst/>
          </a:prstGeom>
          <a:noFill/>
        </p:spPr>
        <p:txBody>
          <a:bodyPr wrap="none" lIns="91435" tIns="45718" rIns="91435" bIns="45718" rtlCol="0">
            <a:spAutoFit/>
          </a:bodyPr>
          <a:lstStyle/>
          <a:p>
            <a:pPr defTabSz="457200"/>
            <a:endParaRPr lang="en-US" dirty="0">
              <a:solidFill>
                <a:prstClr val="black"/>
              </a:solidFill>
              <a:latin typeface="Arial"/>
            </a:endParaRPr>
          </a:p>
        </p:txBody>
      </p:sp>
    </p:spTree>
    <p:extLst>
      <p:ext uri="{BB962C8B-B14F-4D97-AF65-F5344CB8AC3E}">
        <p14:creationId xmlns:p14="http://schemas.microsoft.com/office/powerpoint/2010/main" val="1773297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342593"/>
          </a:xfrm>
        </p:spPr>
        <p:txBody>
          <a:bodyPr>
            <a:noAutofit/>
          </a:bodyPr>
          <a:lstStyle/>
          <a:p>
            <a:r>
              <a:rPr lang="en-US" sz="4800" b="1" dirty="0" smtClean="0">
                <a:solidFill>
                  <a:srgbClr val="FFFF00"/>
                </a:solidFill>
                <a:latin typeface="+mn-lt"/>
              </a:rPr>
              <a:t>Self Identifying is a Right </a:t>
            </a:r>
            <a:br>
              <a:rPr lang="en-US" sz="4800" b="1" dirty="0" smtClean="0">
                <a:solidFill>
                  <a:srgbClr val="FFFF00"/>
                </a:solidFill>
                <a:latin typeface="+mn-lt"/>
              </a:rPr>
            </a:br>
            <a:r>
              <a:rPr lang="en-US" sz="4800" b="1" dirty="0" smtClean="0">
                <a:solidFill>
                  <a:srgbClr val="FFFF00"/>
                </a:solidFill>
                <a:latin typeface="+mn-lt"/>
              </a:rPr>
              <a:t>– isn’t it?</a:t>
            </a:r>
            <a:endParaRPr lang="en-US" sz="4800" b="1" dirty="0">
              <a:solidFill>
                <a:srgbClr val="FFFF00"/>
              </a:solidFill>
              <a:latin typeface="+mn-lt"/>
            </a:endParaRPr>
          </a:p>
        </p:txBody>
      </p:sp>
      <p:sp>
        <p:nvSpPr>
          <p:cNvPr id="3" name="Content Placeholder 2"/>
          <p:cNvSpPr>
            <a:spLocks noGrp="1"/>
          </p:cNvSpPr>
          <p:nvPr>
            <p:ph sz="quarter" idx="10"/>
          </p:nvPr>
        </p:nvSpPr>
        <p:spPr>
          <a:xfrm>
            <a:off x="186967" y="1408133"/>
            <a:ext cx="6285107" cy="4833473"/>
          </a:xfrm>
        </p:spPr>
        <p:txBody>
          <a:bodyPr>
            <a:normAutofit/>
          </a:bodyPr>
          <a:lstStyle/>
          <a:p>
            <a:pPr marL="0" indent="0">
              <a:buNone/>
            </a:pPr>
            <a:r>
              <a:rPr lang="en-US" sz="3200" dirty="0">
                <a:solidFill>
                  <a:schemeClr val="bg1"/>
                </a:solidFill>
                <a:latin typeface="Lucida Grande"/>
                <a:cs typeface="Lucida Grande"/>
              </a:rPr>
              <a:t>“The most desirable thing in the world is freedom to be true to oneself, i.e., Honesty</a:t>
            </a:r>
            <a:r>
              <a:rPr lang="en-US" sz="3200" dirty="0" smtClean="0">
                <a:solidFill>
                  <a:schemeClr val="bg1"/>
                </a:solidFill>
                <a:latin typeface="Lucida Grande"/>
                <a:cs typeface="Lucida Grande"/>
              </a:rPr>
              <a:t>”, </a:t>
            </a:r>
            <a:r>
              <a:rPr lang="en-US" sz="3200" dirty="0">
                <a:solidFill>
                  <a:schemeClr val="bg1"/>
                </a:solidFill>
                <a:latin typeface="Lucida Grande"/>
                <a:cs typeface="Lucida Grande"/>
              </a:rPr>
              <a:t>Susan Sontag (at 14 years old</a:t>
            </a:r>
            <a:r>
              <a:rPr lang="en-US" sz="3200" dirty="0" smtClean="0">
                <a:solidFill>
                  <a:schemeClr val="bg1"/>
                </a:solidFill>
                <a:latin typeface="Lucida Grande"/>
                <a:cs typeface="Lucida Grande"/>
              </a:rPr>
              <a:t>)</a:t>
            </a:r>
          </a:p>
          <a:p>
            <a:pPr marL="0" indent="0">
              <a:buNone/>
            </a:pPr>
            <a:r>
              <a:rPr lang="en-US" sz="3200" dirty="0" smtClean="0">
                <a:solidFill>
                  <a:schemeClr val="bg1"/>
                </a:solidFill>
                <a:latin typeface="Lucida Grande"/>
                <a:cs typeface="Lucida Grande"/>
              </a:rPr>
              <a:t>Many women playing hardcore (FPS) games pretend not to be.</a:t>
            </a:r>
          </a:p>
          <a:p>
            <a:pPr marL="0" indent="0">
              <a:buNone/>
            </a:pPr>
            <a:r>
              <a:rPr lang="en-US" sz="3200" dirty="0" smtClean="0">
                <a:solidFill>
                  <a:schemeClr val="bg1"/>
                </a:solidFill>
                <a:latin typeface="Lucida Grande"/>
                <a:cs typeface="Lucida Grande"/>
              </a:rPr>
              <a:t>Lets not pretend this is a choice. Never knew what that would feel like…Until I had to pick up some “binders”. </a:t>
            </a:r>
          </a:p>
          <a:p>
            <a:pPr marL="0" indent="0">
              <a:buNone/>
            </a:pPr>
            <a:r>
              <a:rPr lang="en-US" sz="3200" i="1" dirty="0" smtClean="0">
                <a:solidFill>
                  <a:srgbClr val="FFFF00"/>
                </a:solidFill>
                <a:latin typeface="Lucida Grande"/>
                <a:cs typeface="Lucida Grande"/>
              </a:rPr>
              <a:t>A Parable</a:t>
            </a:r>
            <a:r>
              <a:rPr lang="en-US" sz="3200" dirty="0" smtClean="0">
                <a:solidFill>
                  <a:srgbClr val="FFFF00"/>
                </a:solidFill>
                <a:latin typeface="Lucida Grande"/>
                <a:cs typeface="Lucida Grande"/>
              </a:rPr>
              <a:t>.</a:t>
            </a:r>
            <a:r>
              <a:rPr lang="en-US" sz="3200" dirty="0" smtClean="0">
                <a:solidFill>
                  <a:schemeClr val="bg1"/>
                </a:solidFill>
                <a:latin typeface="Lucida Grande"/>
                <a:cs typeface="Lucida Grande"/>
              </a:rPr>
              <a:t> </a:t>
            </a:r>
            <a:endParaRPr lang="en-US" sz="3200" dirty="0">
              <a:solidFill>
                <a:schemeClr val="bg1"/>
              </a:solidFill>
              <a:latin typeface="Lucida Grande"/>
              <a:cs typeface="Lucida Grande"/>
            </a:endParaRPr>
          </a:p>
          <a:p>
            <a:pPr marL="0" indent="0">
              <a:buNone/>
            </a:pPr>
            <a:endParaRPr lang="en-US" dirty="0"/>
          </a:p>
        </p:txBody>
      </p:sp>
      <p:pic>
        <p:nvPicPr>
          <p:cNvPr id="4" name="Content Placeholder 3" descr="photo.JPG"/>
          <p:cNvPicPr>
            <a:picLocks noChangeAspect="1"/>
          </p:cNvPicPr>
          <p:nvPr/>
        </p:nvPicPr>
        <p:blipFill rotWithShape="1">
          <a:blip r:embed="rId2" cstate="print">
            <a:extLst>
              <a:ext uri="{28A0092B-C50C-407E-A947-70E740481C1C}">
                <a14:useLocalDpi xmlns:a14="http://schemas.microsoft.com/office/drawing/2010/main"/>
              </a:ext>
            </a:extLst>
          </a:blip>
          <a:srcRect r="-135"/>
          <a:stretch/>
        </p:blipFill>
        <p:spPr>
          <a:xfrm rot="5400000">
            <a:off x="6216303" y="2363349"/>
            <a:ext cx="3237514" cy="2428716"/>
          </a:xfrm>
          <a:prstGeom prst="rect">
            <a:avLst/>
          </a:prstGeom>
          <a:noFill/>
          <a:ln>
            <a:noFill/>
          </a:ln>
        </p:spPr>
      </p:pic>
    </p:spTree>
    <p:extLst>
      <p:ext uri="{BB962C8B-B14F-4D97-AF65-F5344CB8AC3E}">
        <p14:creationId xmlns:p14="http://schemas.microsoft.com/office/powerpoint/2010/main" val="346804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noAutofit/>
          </a:bodyPr>
          <a:lstStyle/>
          <a:p>
            <a:r>
              <a:rPr lang="en-US" sz="5400" b="1" dirty="0" smtClean="0">
                <a:solidFill>
                  <a:srgbClr val="FFFF00"/>
                </a:solidFill>
                <a:latin typeface="+mn-lt"/>
                <a:cs typeface="Lucida Grande"/>
              </a:rPr>
              <a:t>Why no legal actions?</a:t>
            </a:r>
            <a:endParaRPr lang="en-US" sz="5400" b="1" dirty="0">
              <a:solidFill>
                <a:srgbClr val="FFFF00"/>
              </a:solidFill>
              <a:latin typeface="+mn-lt"/>
              <a:cs typeface="Lucida Grande"/>
            </a:endParaRPr>
          </a:p>
        </p:txBody>
      </p:sp>
      <p:sp>
        <p:nvSpPr>
          <p:cNvPr id="5" name="Content Placeholder 4"/>
          <p:cNvSpPr>
            <a:spLocks noGrp="1"/>
          </p:cNvSpPr>
          <p:nvPr>
            <p:ph sz="quarter" idx="10"/>
          </p:nvPr>
        </p:nvSpPr>
        <p:spPr>
          <a:xfrm>
            <a:off x="0" y="1134838"/>
            <a:ext cx="9144000" cy="4809550"/>
          </a:xfrm>
        </p:spPr>
        <p:txBody>
          <a:bodyPr>
            <a:normAutofit/>
          </a:bodyPr>
          <a:lstStyle/>
          <a:p>
            <a:r>
              <a:rPr lang="en-US" sz="3600" dirty="0" smtClean="0">
                <a:solidFill>
                  <a:schemeClr val="bg1"/>
                </a:solidFill>
                <a:latin typeface="Lucida Grande"/>
                <a:cs typeface="Lucida Grande"/>
              </a:rPr>
              <a:t>EULA’s generally don’t preclude.</a:t>
            </a:r>
          </a:p>
          <a:p>
            <a:r>
              <a:rPr lang="en-US" sz="3600" dirty="0" smtClean="0">
                <a:solidFill>
                  <a:schemeClr val="bg1"/>
                </a:solidFill>
                <a:latin typeface="Lucida Grande"/>
                <a:cs typeface="Lucida Grande"/>
              </a:rPr>
              <a:t>If they do, probably invalid.</a:t>
            </a:r>
          </a:p>
          <a:p>
            <a:r>
              <a:rPr lang="en-US" sz="3600" dirty="0" smtClean="0">
                <a:solidFill>
                  <a:schemeClr val="bg1"/>
                </a:solidFill>
                <a:latin typeface="Lucida Grande"/>
                <a:cs typeface="Lucida Grande"/>
              </a:rPr>
              <a:t>Constitutional right against being </a:t>
            </a:r>
          </a:p>
          <a:p>
            <a:pPr marL="0" indent="0">
              <a:buNone/>
            </a:pPr>
            <a:r>
              <a:rPr lang="en-US" sz="3600" dirty="0">
                <a:solidFill>
                  <a:schemeClr val="bg1"/>
                </a:solidFill>
                <a:latin typeface="Lucida Grande"/>
                <a:cs typeface="Lucida Grande"/>
              </a:rPr>
              <a:t> </a:t>
            </a:r>
            <a:r>
              <a:rPr lang="en-US" sz="3600" dirty="0" smtClean="0">
                <a:solidFill>
                  <a:schemeClr val="bg1"/>
                </a:solidFill>
                <a:latin typeface="Lucida Grande"/>
                <a:cs typeface="Lucida Grande"/>
              </a:rPr>
              <a:t> discriminated against in play.</a:t>
            </a:r>
          </a:p>
          <a:p>
            <a:r>
              <a:rPr lang="en-US" sz="3600" dirty="0" smtClean="0">
                <a:solidFill>
                  <a:schemeClr val="bg1"/>
                </a:solidFill>
                <a:latin typeface="Lucida Grande"/>
                <a:cs typeface="Lucida Grande"/>
              </a:rPr>
              <a:t>Trumps private relationship (that isn’t).</a:t>
            </a:r>
          </a:p>
          <a:p>
            <a:r>
              <a:rPr lang="en-US" sz="3600" dirty="0" smtClean="0">
                <a:solidFill>
                  <a:schemeClr val="bg1"/>
                </a:solidFill>
                <a:latin typeface="Lucida Grande"/>
                <a:cs typeface="Lucida Grande"/>
              </a:rPr>
              <a:t>Carriers/ISP’s regulated.</a:t>
            </a:r>
          </a:p>
          <a:p>
            <a:r>
              <a:rPr lang="en-US" sz="3600" dirty="0" smtClean="0">
                <a:solidFill>
                  <a:schemeClr val="bg1"/>
                </a:solidFill>
                <a:latin typeface="Lucida Grande"/>
                <a:cs typeface="Lucida Grande"/>
              </a:rPr>
              <a:t>Multiple forums possible.</a:t>
            </a:r>
          </a:p>
          <a:p>
            <a:endParaRPr lang="en-US" dirty="0"/>
          </a:p>
        </p:txBody>
      </p:sp>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90547" y="3894235"/>
            <a:ext cx="2478505" cy="2387902"/>
          </a:xfrm>
          <a:prstGeom prst="rect">
            <a:avLst/>
          </a:prstGeom>
        </p:spPr>
      </p:pic>
    </p:spTree>
    <p:extLst>
      <p:ext uri="{BB962C8B-B14F-4D97-AF65-F5344CB8AC3E}">
        <p14:creationId xmlns:p14="http://schemas.microsoft.com/office/powerpoint/2010/main" val="393866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9109"/>
          </a:xfrm>
        </p:spPr>
        <p:txBody>
          <a:bodyPr>
            <a:normAutofit/>
          </a:bodyPr>
          <a:lstStyle/>
          <a:p>
            <a:r>
              <a:rPr lang="en-US" b="1" dirty="0" smtClean="0">
                <a:solidFill>
                  <a:srgbClr val="FFFF00"/>
                </a:solidFill>
                <a:latin typeface="+mn-lt"/>
              </a:rPr>
              <a:t>   Something(s) utopian to reflect on..</a:t>
            </a:r>
            <a:endParaRPr lang="en-US" b="1" dirty="0">
              <a:solidFill>
                <a:srgbClr val="FFFF00"/>
              </a:solidFill>
              <a:latin typeface="+mn-lt"/>
            </a:endParaRPr>
          </a:p>
        </p:txBody>
      </p:sp>
      <p:sp>
        <p:nvSpPr>
          <p:cNvPr id="3" name="Content Placeholder 2"/>
          <p:cNvSpPr>
            <a:spLocks noGrp="1"/>
          </p:cNvSpPr>
          <p:nvPr>
            <p:ph sz="quarter" idx="10"/>
          </p:nvPr>
        </p:nvSpPr>
        <p:spPr>
          <a:xfrm>
            <a:off x="457200" y="808097"/>
            <a:ext cx="8686800" cy="5165521"/>
          </a:xfrm>
        </p:spPr>
        <p:txBody>
          <a:bodyPr>
            <a:normAutofit fontScale="92500" lnSpcReduction="10000"/>
          </a:bodyPr>
          <a:lstStyle/>
          <a:p>
            <a:pPr marL="0" indent="0">
              <a:buNone/>
            </a:pPr>
            <a:r>
              <a:rPr lang="en-US" b="1" dirty="0" smtClean="0">
                <a:solidFill>
                  <a:schemeClr val="bg1"/>
                </a:solidFill>
                <a:latin typeface="Lucida Console"/>
                <a:cs typeface="Lucida Console"/>
              </a:rPr>
              <a:t>Razing the</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virtual</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glass</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ceiling:</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Gendered</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economic</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disparity</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in</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two</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massive</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online</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games</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a:t>
            </a:r>
            <a:r>
              <a:rPr lang="en-US" b="1" dirty="0" err="1" smtClean="0">
                <a:solidFill>
                  <a:schemeClr val="bg1"/>
                </a:solidFill>
                <a:latin typeface="Lucida Console"/>
                <a:cs typeface="Lucida Console"/>
              </a:rPr>
              <a:t>Ratan</a:t>
            </a:r>
            <a:r>
              <a:rPr lang="en-US" b="1" dirty="0" smtClean="0">
                <a:solidFill>
                  <a:schemeClr val="bg1"/>
                </a:solidFill>
                <a:latin typeface="Lucida Console"/>
                <a:cs typeface="Lucida Console"/>
              </a:rPr>
              <a:t>, </a:t>
            </a:r>
            <a:r>
              <a:rPr lang="en-US" b="1" dirty="0" err="1" smtClean="0">
                <a:solidFill>
                  <a:schemeClr val="bg1"/>
                </a:solidFill>
                <a:latin typeface="Lucida Console"/>
                <a:cs typeface="Lucida Console"/>
              </a:rPr>
              <a:t>Lehdonvirta</a:t>
            </a:r>
            <a:r>
              <a:rPr lang="en-US" b="1" dirty="0" smtClean="0">
                <a:solidFill>
                  <a:schemeClr val="bg1"/>
                </a:solidFill>
                <a:latin typeface="Lucida Console"/>
                <a:cs typeface="Lucida Console"/>
              </a:rPr>
              <a:t>,</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Kennedy, Williams (2012)</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a:t>
            </a:r>
            <a:r>
              <a:rPr lang="en-US" sz="1000" u="sng" dirty="0" smtClean="0">
                <a:solidFill>
                  <a:schemeClr val="bg1"/>
                </a:solidFill>
                <a:latin typeface="Lucida Console"/>
                <a:cs typeface="Lucida Console"/>
                <a:hlinkClick r:id="rId2"/>
              </a:rPr>
              <a:t>http</a:t>
            </a:r>
            <a:r>
              <a:rPr lang="en-US" sz="1000" u="sng" dirty="0">
                <a:solidFill>
                  <a:schemeClr val="bg1"/>
                </a:solidFill>
                <a:latin typeface="Lucida Console"/>
                <a:cs typeface="Lucida Console"/>
                <a:hlinkClick r:id="rId2"/>
              </a:rPr>
              <a:t>://vili.lehdonvirta.com/files/wmtr2821/Ratan-2012-gender-virtual-wealth-gap.pdf</a:t>
            </a:r>
            <a:endParaRPr lang="en-US" sz="1000" dirty="0">
              <a:solidFill>
                <a:schemeClr val="bg1"/>
              </a:solidFill>
              <a:latin typeface="Lucida Console"/>
              <a:cs typeface="Lucida Console"/>
            </a:endParaRPr>
          </a:p>
          <a:p>
            <a:pPr marL="0" indent="0">
              <a:buNone/>
            </a:pPr>
            <a:r>
              <a:rPr lang="en-US" b="1" dirty="0" smtClean="0">
                <a:solidFill>
                  <a:srgbClr val="FFFFFF"/>
                </a:solidFill>
                <a:latin typeface="Lucida Console"/>
                <a:cs typeface="Lucida Console"/>
              </a:rPr>
              <a:t>Online </a:t>
            </a:r>
            <a:r>
              <a:rPr lang="en-US" b="1" dirty="0">
                <a:solidFill>
                  <a:srgbClr val="FFFFFF"/>
                </a:solidFill>
                <a:latin typeface="Lucida Console"/>
                <a:cs typeface="Lucida Console"/>
              </a:rPr>
              <a:t>dating study shows racial prejudices can be easily </a:t>
            </a:r>
            <a:r>
              <a:rPr lang="en-US" b="1" dirty="0" smtClean="0">
                <a:solidFill>
                  <a:srgbClr val="FFFFFF"/>
                </a:solidFill>
                <a:latin typeface="Lucida Console"/>
                <a:cs typeface="Lucida Console"/>
              </a:rPr>
              <a:t>altered</a:t>
            </a:r>
          </a:p>
          <a:p>
            <a:pPr marL="0" indent="0">
              <a:buNone/>
            </a:pPr>
            <a:r>
              <a:rPr lang="en-US" sz="1000" b="1" dirty="0" smtClean="0">
                <a:solidFill>
                  <a:srgbClr val="FFFFFF"/>
                </a:solidFill>
                <a:latin typeface="Lucida Console"/>
                <a:cs typeface="Lucida Console"/>
                <a:hlinkClick r:id="rId3"/>
              </a:rPr>
              <a:t>http</a:t>
            </a:r>
            <a:r>
              <a:rPr lang="en-US" sz="1000" b="1" dirty="0">
                <a:solidFill>
                  <a:srgbClr val="FFFFFF"/>
                </a:solidFill>
                <a:latin typeface="Lucida Console"/>
                <a:cs typeface="Lucida Console"/>
                <a:hlinkClick r:id="rId3"/>
              </a:rPr>
              <a:t>://www.boston.com/news/science/blogs/science-in-mind/2013/11/04/online-dating-study-shows-racial-prejudices-can-easily-altered/UsN6Rc6oOEIQQTsUQFLdxM/</a:t>
            </a:r>
            <a:r>
              <a:rPr lang="en-US" sz="1000" b="1" dirty="0" smtClean="0">
                <a:solidFill>
                  <a:srgbClr val="FFFFFF"/>
                </a:solidFill>
                <a:latin typeface="Lucida Console"/>
                <a:cs typeface="Lucida Console"/>
                <a:hlinkClick r:id="rId3"/>
              </a:rPr>
              <a:t>blog.html</a:t>
            </a:r>
            <a:endParaRPr lang="en-US" sz="1000" b="1" dirty="0" smtClean="0">
              <a:solidFill>
                <a:srgbClr val="FFFFFF"/>
              </a:solidFill>
              <a:latin typeface="Lucida Console"/>
              <a:cs typeface="Lucida Console"/>
            </a:endParaRPr>
          </a:p>
          <a:p>
            <a:pPr marL="0" indent="0" fontAlgn="base">
              <a:buNone/>
            </a:pPr>
            <a:r>
              <a:rPr lang="en-US" b="1" dirty="0" smtClean="0">
                <a:solidFill>
                  <a:srgbClr val="FFFFFF"/>
                </a:solidFill>
                <a:latin typeface="Lucida Console"/>
                <a:cs typeface="Lucida Console"/>
              </a:rPr>
              <a:t>Modifying player </a:t>
            </a:r>
            <a:r>
              <a:rPr lang="en-US" b="1" dirty="0">
                <a:solidFill>
                  <a:srgbClr val="FFFFFF"/>
                </a:solidFill>
                <a:latin typeface="Lucida Console"/>
                <a:cs typeface="Lucida Console"/>
              </a:rPr>
              <a:t>b</a:t>
            </a:r>
            <a:r>
              <a:rPr lang="en-US" b="1" dirty="0" smtClean="0">
                <a:solidFill>
                  <a:srgbClr val="FFFFFF"/>
                </a:solidFill>
                <a:latin typeface="Lucida Console"/>
                <a:cs typeface="Lucida Console"/>
              </a:rPr>
              <a:t>ehavior in </a:t>
            </a:r>
            <a:r>
              <a:rPr lang="en-US" b="1" i="1" dirty="0" smtClean="0">
                <a:solidFill>
                  <a:srgbClr val="FFFFFF"/>
                </a:solidFill>
                <a:latin typeface="Lucida Console"/>
                <a:cs typeface="Lucida Console"/>
              </a:rPr>
              <a:t>League of Legends </a:t>
            </a:r>
            <a:r>
              <a:rPr lang="en-US" b="1" dirty="0" smtClean="0">
                <a:solidFill>
                  <a:srgbClr val="FFFFFF"/>
                </a:solidFill>
                <a:latin typeface="Lucida Console"/>
                <a:cs typeface="Lucida Console"/>
              </a:rPr>
              <a:t>using positive reinforcement</a:t>
            </a:r>
          </a:p>
          <a:p>
            <a:pPr marL="0" indent="0" fontAlgn="base">
              <a:buNone/>
            </a:pPr>
            <a:r>
              <a:rPr lang="en-US" sz="1000" dirty="0">
                <a:solidFill>
                  <a:srgbClr val="FFFFFF"/>
                </a:solidFill>
                <a:latin typeface="Lucida Console"/>
                <a:cs typeface="Lucida Console"/>
                <a:hlinkClick r:id="rId4"/>
              </a:rPr>
              <a:t>http://www.gamasutra.com/view/news/184806</a:t>
            </a:r>
            <a:r>
              <a:rPr lang="en-US" sz="1000" dirty="0" smtClean="0">
                <a:solidFill>
                  <a:srgbClr val="FFFFFF"/>
                </a:solidFill>
                <a:latin typeface="Lucida Console"/>
                <a:cs typeface="Lucida Console"/>
                <a:hlinkClick r:id="rId4"/>
              </a:rPr>
              <a:t>/</a:t>
            </a:r>
            <a:endParaRPr lang="en-US" sz="1000" dirty="0" smtClean="0">
              <a:solidFill>
                <a:srgbClr val="FFFFFF"/>
              </a:solidFill>
              <a:latin typeface="Lucida Console"/>
              <a:cs typeface="Lucida Console"/>
            </a:endParaRPr>
          </a:p>
          <a:p>
            <a:pPr marL="0" indent="0" fontAlgn="base">
              <a:buNone/>
            </a:pPr>
            <a:r>
              <a:rPr lang="en-US" b="1" dirty="0" smtClean="0">
                <a:solidFill>
                  <a:srgbClr val="FFFFFF"/>
                </a:solidFill>
                <a:latin typeface="Lucida Console"/>
                <a:cs typeface="Lucida Console"/>
              </a:rPr>
              <a:t>You and Your Videogame Avatar Are More Moral Than You Realize </a:t>
            </a:r>
            <a:endParaRPr lang="en-US" b="1" dirty="0">
              <a:solidFill>
                <a:srgbClr val="FFFFFF"/>
              </a:solidFill>
              <a:latin typeface="Lucida Console"/>
              <a:cs typeface="Lucida Console"/>
            </a:endParaRPr>
          </a:p>
          <a:p>
            <a:pPr marL="0" indent="0">
              <a:buNone/>
            </a:pPr>
            <a:r>
              <a:rPr lang="en-US" sz="1000" dirty="0">
                <a:latin typeface="Lucida Console"/>
                <a:cs typeface="Lucida Console"/>
                <a:hlinkClick r:id="rId5"/>
              </a:rPr>
              <a:t>http://www.forbes.com/sites/carolpinchefsky/2012/11/28/you-and-your-videogame-avatar-are-more-moral-than-you-realize</a:t>
            </a:r>
            <a:r>
              <a:rPr lang="en-US" sz="1000" dirty="0" smtClean="0">
                <a:latin typeface="Lucida Console"/>
                <a:cs typeface="Lucida Console"/>
                <a:hlinkClick r:id="rId5"/>
              </a:rPr>
              <a:t>/</a:t>
            </a:r>
            <a:endParaRPr lang="en-US" sz="1000" dirty="0" smtClean="0">
              <a:latin typeface="Lucida Console"/>
              <a:cs typeface="Lucida Console"/>
            </a:endParaRPr>
          </a:p>
          <a:p>
            <a:pPr marL="0" indent="0">
              <a:buNone/>
            </a:pPr>
            <a:r>
              <a:rPr lang="en-US" b="1" dirty="0" smtClean="0">
                <a:solidFill>
                  <a:srgbClr val="FFFFFF"/>
                </a:solidFill>
                <a:latin typeface="Lucida Console"/>
                <a:cs typeface="Lucida Console"/>
              </a:rPr>
              <a:t>Computer Games Save Norwegian Youth</a:t>
            </a:r>
          </a:p>
          <a:p>
            <a:pPr marL="0" indent="0">
              <a:buNone/>
            </a:pPr>
            <a:r>
              <a:rPr lang="en-US" sz="1000" dirty="0">
                <a:solidFill>
                  <a:srgbClr val="FFFFFF"/>
                </a:solidFill>
                <a:latin typeface="Lucida Console"/>
                <a:cs typeface="Lucida Console"/>
                <a:hlinkClick r:id="rId6"/>
              </a:rPr>
              <a:t>http://www.tnp.no/norway/panorama/3904-computer-games-save-norwegian-</a:t>
            </a:r>
            <a:r>
              <a:rPr lang="en-US" sz="1000" dirty="0" smtClean="0">
                <a:solidFill>
                  <a:srgbClr val="FFFFFF"/>
                </a:solidFill>
                <a:latin typeface="Lucida Console"/>
                <a:cs typeface="Lucida Console"/>
                <a:hlinkClick r:id="rId6"/>
              </a:rPr>
              <a:t>youth</a:t>
            </a:r>
            <a:endParaRPr lang="en-US" sz="1000" dirty="0" smtClean="0">
              <a:solidFill>
                <a:srgbClr val="FFFFFF"/>
              </a:solidFill>
              <a:latin typeface="Lucida Console"/>
              <a:cs typeface="Lucida Console"/>
            </a:endParaRPr>
          </a:p>
          <a:p>
            <a:pPr marL="0" indent="0">
              <a:buNone/>
            </a:pPr>
            <a:r>
              <a:rPr lang="en-US" b="1" dirty="0" smtClean="0">
                <a:solidFill>
                  <a:srgbClr val="FFFFFF"/>
                </a:solidFill>
                <a:latin typeface="Lucida Console"/>
                <a:cs typeface="Lucida Console"/>
              </a:rPr>
              <a:t>Strong-female protagonist game jam kicks off in Vancouver to fight industry sexism</a:t>
            </a:r>
          </a:p>
          <a:p>
            <a:pPr marL="0" indent="0">
              <a:buNone/>
            </a:pPr>
            <a:r>
              <a:rPr lang="en-US" sz="1000" dirty="0">
                <a:solidFill>
                  <a:srgbClr val="FFFFFF"/>
                </a:solidFill>
                <a:latin typeface="Lucida Console"/>
                <a:cs typeface="Lucida Console"/>
                <a:hlinkClick r:id="rId7"/>
              </a:rPr>
              <a:t>http://business.financialpost.com/2013/07/12/strong-female-protagonist-game-jam-kicks-off-in-vancouver-to-fight-industry-sexism/?__lsa=9ee1-</a:t>
            </a:r>
            <a:r>
              <a:rPr lang="en-US" sz="1000" dirty="0" smtClean="0">
                <a:solidFill>
                  <a:srgbClr val="FFFFFF"/>
                </a:solidFill>
                <a:latin typeface="Lucida Console"/>
                <a:cs typeface="Lucida Console"/>
                <a:hlinkClick r:id="rId7"/>
              </a:rPr>
              <a:t>db35</a:t>
            </a:r>
            <a:endParaRPr lang="en-US" sz="1000" dirty="0" smtClean="0">
              <a:solidFill>
                <a:srgbClr val="FFFFFF"/>
              </a:solidFill>
              <a:latin typeface="Lucida Console"/>
              <a:cs typeface="Lucida Console"/>
            </a:endParaRPr>
          </a:p>
          <a:p>
            <a:pPr marL="0" indent="0">
              <a:buNone/>
            </a:pPr>
            <a:r>
              <a:rPr lang="en-US" dirty="0" smtClean="0">
                <a:solidFill>
                  <a:srgbClr val="FFFF00"/>
                </a:solidFill>
                <a:latin typeface="Lucida Console"/>
                <a:cs typeface="Lucida Console"/>
              </a:rPr>
              <a:t>And a concern: </a:t>
            </a:r>
            <a:r>
              <a:rPr lang="en-US" dirty="0" smtClean="0">
                <a:solidFill>
                  <a:schemeClr val="bg1"/>
                </a:solidFill>
                <a:latin typeface="Lucida Console"/>
                <a:cs typeface="Lucida Console"/>
              </a:rPr>
              <a:t>Sexualized </a:t>
            </a:r>
            <a:r>
              <a:rPr lang="en-US" dirty="0">
                <a:solidFill>
                  <a:schemeClr val="bg1"/>
                </a:solidFill>
                <a:latin typeface="Lucida Console"/>
                <a:cs typeface="Lucida Console"/>
              </a:rPr>
              <a:t>avatars affect the real </a:t>
            </a:r>
            <a:endParaRPr lang="en-US" dirty="0" smtClean="0">
              <a:solidFill>
                <a:schemeClr val="bg1"/>
              </a:solidFill>
              <a:latin typeface="Lucida Console"/>
              <a:cs typeface="Lucida Console"/>
            </a:endParaRP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world</a:t>
            </a:r>
            <a:r>
              <a:rPr lang="en-US" dirty="0">
                <a:solidFill>
                  <a:schemeClr val="bg1"/>
                </a:solidFill>
                <a:latin typeface="Lucida Console"/>
                <a:cs typeface="Lucida Console"/>
              </a:rPr>
              <a:t>, Stanford researchers find</a:t>
            </a:r>
          </a:p>
          <a:p>
            <a:pPr marL="0" indent="0">
              <a:buNone/>
            </a:pPr>
            <a:r>
              <a:rPr lang="en-US" sz="1100" dirty="0" smtClean="0">
                <a:solidFill>
                  <a:schemeClr val="bg1"/>
                </a:solidFill>
                <a:latin typeface="Lucida Console"/>
                <a:cs typeface="Lucida Console"/>
                <a:hlinkClick r:id="rId8"/>
              </a:rPr>
              <a:t>                                 http</a:t>
            </a:r>
            <a:r>
              <a:rPr lang="en-US" sz="1100" dirty="0">
                <a:solidFill>
                  <a:schemeClr val="bg1"/>
                </a:solidFill>
                <a:latin typeface="Lucida Console"/>
                <a:cs typeface="Lucida Console"/>
                <a:hlinkClick r:id="rId8"/>
              </a:rPr>
              <a:t>://news.stanford.edu/news/2013/october/virtual-female-avatars-100913.html</a:t>
            </a:r>
            <a:endParaRPr lang="en-US" sz="1100" dirty="0">
              <a:solidFill>
                <a:schemeClr val="bg1"/>
              </a:solidFill>
              <a:latin typeface="Lucida Console"/>
              <a:cs typeface="Lucida Console"/>
            </a:endParaRPr>
          </a:p>
          <a:p>
            <a:pPr marL="0" indent="0">
              <a:buNone/>
            </a:pPr>
            <a:endParaRPr lang="en-US" sz="1100" dirty="0">
              <a:solidFill>
                <a:srgbClr val="FFFFFF"/>
              </a:solidFill>
              <a:latin typeface="Lucida Console"/>
              <a:cs typeface="Lucida Console"/>
            </a:endParaRPr>
          </a:p>
        </p:txBody>
      </p:sp>
    </p:spTree>
    <p:extLst>
      <p:ext uri="{BB962C8B-B14F-4D97-AF65-F5344CB8AC3E}">
        <p14:creationId xmlns:p14="http://schemas.microsoft.com/office/powerpoint/2010/main" val="2928375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747"/>
            <a:ext cx="8229600" cy="845715"/>
          </a:xfrm>
        </p:spPr>
        <p:txBody>
          <a:bodyPr>
            <a:normAutofit fontScale="90000"/>
          </a:bodyPr>
          <a:lstStyle/>
          <a:p>
            <a:r>
              <a:rPr lang="en-US" b="1" dirty="0" smtClean="0">
                <a:solidFill>
                  <a:srgbClr val="800000"/>
                </a:solidFill>
              </a:rPr>
              <a:t>                </a:t>
            </a:r>
            <a:br>
              <a:rPr lang="en-US" b="1" dirty="0" smtClean="0">
                <a:solidFill>
                  <a:srgbClr val="800000"/>
                </a:solidFill>
              </a:rPr>
            </a:br>
            <a:r>
              <a:rPr lang="en-US" b="1" dirty="0">
                <a:solidFill>
                  <a:srgbClr val="800000"/>
                </a:solidFill>
              </a:rPr>
              <a:t> </a:t>
            </a:r>
            <a:r>
              <a:rPr lang="en-US" b="1" dirty="0" smtClean="0">
                <a:solidFill>
                  <a:srgbClr val="800000"/>
                </a:solidFill>
              </a:rPr>
              <a:t>        </a:t>
            </a:r>
            <a:r>
              <a:rPr lang="en-US" sz="5300" b="1" dirty="0" smtClean="0">
                <a:solidFill>
                  <a:srgbClr val="FFFF00"/>
                </a:solidFill>
                <a:latin typeface="+mn-lt"/>
              </a:rPr>
              <a:t>Kids &amp; Video Games</a:t>
            </a:r>
            <a:r>
              <a:rPr lang="en-US" sz="5300" dirty="0">
                <a:solidFill>
                  <a:srgbClr val="FFFF00"/>
                </a:solidFill>
                <a:latin typeface="+mn-lt"/>
              </a:rPr>
              <a:t/>
            </a:r>
            <a:br>
              <a:rPr lang="en-US" sz="5300" dirty="0">
                <a:solidFill>
                  <a:srgbClr val="FFFF00"/>
                </a:solidFill>
                <a:latin typeface="+mn-lt"/>
              </a:rPr>
            </a:br>
            <a:endParaRPr lang="en-US" sz="5300" dirty="0">
              <a:solidFill>
                <a:srgbClr val="FFFF00"/>
              </a:solidFill>
              <a:latin typeface="+mn-lt"/>
            </a:endParaRPr>
          </a:p>
        </p:txBody>
      </p:sp>
      <p:sp>
        <p:nvSpPr>
          <p:cNvPr id="3" name="Content Placeholder 2"/>
          <p:cNvSpPr>
            <a:spLocks noGrp="1"/>
          </p:cNvSpPr>
          <p:nvPr>
            <p:ph sz="quarter" idx="10"/>
          </p:nvPr>
        </p:nvSpPr>
        <p:spPr>
          <a:xfrm>
            <a:off x="0" y="996462"/>
            <a:ext cx="9144000" cy="5237792"/>
          </a:xfrm>
          <a:prstGeom prst="actionButtonInformation">
            <a:avLst/>
          </a:prstGeom>
        </p:spPr>
        <p:txBody>
          <a:bodyPr>
            <a:normAutofit fontScale="25000" lnSpcReduction="20000"/>
          </a:bodyPr>
          <a:lstStyle/>
          <a:p>
            <a:pPr marL="0" indent="0">
              <a:buNone/>
            </a:pPr>
            <a:r>
              <a:rPr lang="en-US" sz="9600" b="1" dirty="0" smtClean="0">
                <a:solidFill>
                  <a:srgbClr val="000000"/>
                </a:solidFill>
              </a:rPr>
              <a:t>  </a:t>
            </a:r>
          </a:p>
          <a:p>
            <a:pPr marL="0" indent="0">
              <a:buNone/>
            </a:pPr>
            <a:endParaRPr lang="en-US" sz="9600" b="1" dirty="0">
              <a:solidFill>
                <a:srgbClr val="000000"/>
              </a:solidFill>
            </a:endParaRPr>
          </a:p>
          <a:p>
            <a:pPr marL="0" indent="0">
              <a:buNone/>
            </a:pPr>
            <a:endParaRPr lang="en-US" sz="9600" b="1" dirty="0" smtClean="0">
              <a:solidFill>
                <a:srgbClr val="000000"/>
              </a:solidFill>
            </a:endParaRPr>
          </a:p>
          <a:p>
            <a:pPr marL="0" indent="0">
              <a:buNone/>
            </a:pPr>
            <a:endParaRPr lang="en-US" sz="9600" b="1" dirty="0">
              <a:solidFill>
                <a:srgbClr val="000000"/>
              </a:solidFill>
            </a:endParaRPr>
          </a:p>
          <a:p>
            <a:pPr marL="0" indent="0">
              <a:buNone/>
            </a:pPr>
            <a:endParaRPr lang="en-US" sz="9600" b="1" dirty="0" smtClean="0">
              <a:solidFill>
                <a:srgbClr val="000000"/>
              </a:solidFill>
            </a:endParaRPr>
          </a:p>
          <a:p>
            <a:pPr marL="0" indent="0">
              <a:buNone/>
            </a:pPr>
            <a:endParaRPr lang="en-US" sz="9600" b="1" dirty="0">
              <a:solidFill>
                <a:srgbClr val="000000"/>
              </a:solidFill>
            </a:endParaRPr>
          </a:p>
          <a:p>
            <a:pPr marL="0" indent="0">
              <a:buNone/>
            </a:pPr>
            <a:endParaRPr lang="en-US" sz="9600" b="1" dirty="0" smtClean="0">
              <a:solidFill>
                <a:srgbClr val="000000"/>
              </a:solidFill>
            </a:endParaRPr>
          </a:p>
          <a:p>
            <a:pPr marL="0" indent="0">
              <a:buNone/>
            </a:pPr>
            <a:endParaRPr lang="en-US" sz="9600" b="1" dirty="0">
              <a:solidFill>
                <a:srgbClr val="000000"/>
              </a:solidFill>
            </a:endParaRPr>
          </a:p>
          <a:p>
            <a:pPr marL="0" indent="0">
              <a:buNone/>
            </a:pPr>
            <a:endParaRPr lang="en-US" sz="12300" b="1" dirty="0" smtClean="0">
              <a:solidFill>
                <a:srgbClr val="000000"/>
              </a:solidFill>
              <a:latin typeface="Lucida Console"/>
              <a:cs typeface="Lucida Console"/>
            </a:endParaRPr>
          </a:p>
          <a:p>
            <a:pPr marL="0" indent="0">
              <a:buNone/>
            </a:pPr>
            <a:endParaRPr lang="en-US" sz="12300" b="1" dirty="0" smtClean="0">
              <a:solidFill>
                <a:srgbClr val="000000"/>
              </a:solidFill>
              <a:latin typeface="Lucida Console"/>
              <a:cs typeface="Lucida Console"/>
            </a:endParaRPr>
          </a:p>
          <a:p>
            <a:pPr marL="0" indent="0">
              <a:buNone/>
            </a:pPr>
            <a:endParaRPr lang="en-US" sz="12300" b="1" dirty="0">
              <a:solidFill>
                <a:srgbClr val="000000"/>
              </a:solidFill>
              <a:latin typeface="Lucida Console"/>
              <a:cs typeface="Lucida Console"/>
            </a:endParaRPr>
          </a:p>
          <a:p>
            <a:pPr marL="0" indent="0">
              <a:buNone/>
            </a:pPr>
            <a:r>
              <a:rPr lang="en-US" sz="19200" b="1" dirty="0" smtClean="0">
                <a:solidFill>
                  <a:srgbClr val="000000"/>
                </a:solidFill>
                <a:latin typeface="Lucida Console"/>
                <a:cs typeface="Lucida Console"/>
              </a:rPr>
              <a:t>   </a:t>
            </a:r>
            <a:r>
              <a:rPr lang="en-US" sz="19200" b="1" dirty="0" smtClean="0">
                <a:solidFill>
                  <a:schemeClr val="bg1"/>
                </a:solidFill>
                <a:latin typeface="Lucida Console"/>
                <a:cs typeface="Lucida Console"/>
              </a:rPr>
              <a:t> </a:t>
            </a:r>
            <a:r>
              <a:rPr lang="en-US" sz="21600" b="1" dirty="0" smtClean="0">
                <a:solidFill>
                  <a:schemeClr val="bg1"/>
                </a:solidFill>
                <a:latin typeface="Lucida Console"/>
                <a:cs typeface="Lucida Console"/>
              </a:rPr>
              <a:t>Some Surprising  </a:t>
            </a:r>
          </a:p>
          <a:p>
            <a:pPr marL="0" indent="0">
              <a:buNone/>
            </a:pPr>
            <a:r>
              <a:rPr lang="en-US" sz="21600" b="1" dirty="0">
                <a:solidFill>
                  <a:schemeClr val="bg1"/>
                </a:solidFill>
                <a:latin typeface="Lucida Console"/>
                <a:cs typeface="Lucida Console"/>
              </a:rPr>
              <a:t> </a:t>
            </a:r>
            <a:r>
              <a:rPr lang="en-US" sz="21600" b="1" dirty="0" smtClean="0">
                <a:solidFill>
                  <a:schemeClr val="bg1"/>
                </a:solidFill>
                <a:latin typeface="Lucida Console"/>
                <a:cs typeface="Lucida Console"/>
              </a:rPr>
              <a:t>     </a:t>
            </a:r>
            <a:r>
              <a:rPr lang="en-US" sz="21600" b="1" dirty="0" smtClean="0">
                <a:solidFill>
                  <a:schemeClr val="accent5">
                    <a:lumMod val="60000"/>
                    <a:lumOff val="40000"/>
                  </a:schemeClr>
                </a:solidFill>
                <a:latin typeface="Lucida Console"/>
                <a:cs typeface="Lucida Console"/>
              </a:rPr>
              <a:t>positives </a:t>
            </a:r>
            <a:r>
              <a:rPr lang="en-US" sz="21600" b="1" dirty="0" smtClean="0">
                <a:solidFill>
                  <a:schemeClr val="bg1"/>
                </a:solidFill>
                <a:latin typeface="Lucida Console"/>
                <a:cs typeface="Lucida Console"/>
              </a:rPr>
              <a:t>?</a:t>
            </a:r>
            <a:r>
              <a:rPr lang="en-US" sz="21600" b="1" dirty="0" smtClean="0">
                <a:solidFill>
                  <a:srgbClr val="000000"/>
                </a:solidFill>
                <a:latin typeface="Lucida Console"/>
                <a:cs typeface="Lucida Console"/>
              </a:rPr>
              <a:t>?         </a:t>
            </a:r>
          </a:p>
          <a:p>
            <a:pPr marL="0" indent="0">
              <a:buNone/>
            </a:pPr>
            <a:r>
              <a:rPr lang="en-US" sz="9600" b="1" dirty="0">
                <a:solidFill>
                  <a:srgbClr val="000000"/>
                </a:solidFill>
              </a:rPr>
              <a:t> </a:t>
            </a:r>
            <a:r>
              <a:rPr lang="en-US" sz="9600" b="1" dirty="0" smtClean="0">
                <a:solidFill>
                  <a:srgbClr val="FF0000"/>
                </a:solidFill>
              </a:rPr>
              <a:t> </a:t>
            </a:r>
            <a:endParaRPr lang="en-US" sz="9600" b="1" dirty="0">
              <a:solidFill>
                <a:srgbClr val="FF0000"/>
              </a:solidFill>
            </a:endParaRPr>
          </a:p>
        </p:txBody>
      </p:sp>
      <p:sp>
        <p:nvSpPr>
          <p:cNvPr id="5" name="Rectangle 4"/>
          <p:cNvSpPr/>
          <p:nvPr/>
        </p:nvSpPr>
        <p:spPr>
          <a:xfrm>
            <a:off x="2286000" y="3105835"/>
            <a:ext cx="4572000" cy="646331"/>
          </a:xfrm>
          <a:prstGeom prst="rect">
            <a:avLst/>
          </a:prstGeom>
        </p:spPr>
        <p:txBody>
          <a:bodyPr>
            <a:spAutoFit/>
          </a:bodyPr>
          <a:lstStyle/>
          <a:p>
            <a:r>
              <a:rPr lang="en-US" dirty="0"/>
              <a:t/>
            </a:r>
            <a:br>
              <a:rPr lang="en-US" dirty="0"/>
            </a:br>
            <a:endParaRPr lang="en-US" dirty="0"/>
          </a:p>
        </p:txBody>
      </p:sp>
      <p:pic>
        <p:nvPicPr>
          <p:cNvPr id="6" name="Content Placeholder 3" descr="800px-Children_playing_video_games.jpg"/>
          <p:cNvPicPr>
            <a:picLocks noChangeAspect="1"/>
          </p:cNvPicPr>
          <p:nvPr/>
        </p:nvPicPr>
        <p:blipFill rotWithShape="1">
          <a:blip r:embed="rId2" cstate="print">
            <a:extLst>
              <a:ext uri="{28A0092B-C50C-407E-A947-70E740481C1C}">
                <a14:useLocalDpi xmlns:a14="http://schemas.microsoft.com/office/drawing/2010/main"/>
              </a:ext>
            </a:extLst>
          </a:blip>
          <a:srcRect r="-262"/>
          <a:stretch/>
        </p:blipFill>
        <p:spPr>
          <a:xfrm>
            <a:off x="2001353" y="996462"/>
            <a:ext cx="5388256" cy="3315466"/>
          </a:xfrm>
          <a:prstGeom prst="rect">
            <a:avLst/>
          </a:prstGeom>
        </p:spPr>
      </p:pic>
    </p:spTree>
    <p:extLst>
      <p:ext uri="{BB962C8B-B14F-4D97-AF65-F5344CB8AC3E}">
        <p14:creationId xmlns:p14="http://schemas.microsoft.com/office/powerpoint/2010/main" val="1835637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518"/>
            <a:ext cx="8686800" cy="1016000"/>
          </a:xfrm>
        </p:spPr>
        <p:txBody>
          <a:bodyPr>
            <a:noAutofit/>
          </a:bodyPr>
          <a:lstStyle/>
          <a:p>
            <a:r>
              <a:rPr lang="en-US" sz="6000" b="1" dirty="0" smtClean="0">
                <a:solidFill>
                  <a:srgbClr val="FFFF00"/>
                </a:solidFill>
                <a:latin typeface="+mn-lt"/>
              </a:rPr>
              <a:t>…&amp; adults too</a:t>
            </a:r>
            <a:endParaRPr lang="en-US" sz="6000" b="1" dirty="0">
              <a:solidFill>
                <a:srgbClr val="FFFF00"/>
              </a:solidFill>
              <a:latin typeface="+mn-lt"/>
            </a:endParaRPr>
          </a:p>
        </p:txBody>
      </p:sp>
      <p:sp>
        <p:nvSpPr>
          <p:cNvPr id="5" name="Content Placeholder 4"/>
          <p:cNvSpPr>
            <a:spLocks noGrp="1"/>
          </p:cNvSpPr>
          <p:nvPr>
            <p:ph sz="quarter" idx="10"/>
          </p:nvPr>
        </p:nvSpPr>
        <p:spPr>
          <a:xfrm>
            <a:off x="0" y="1057517"/>
            <a:ext cx="9144000" cy="5162304"/>
          </a:xfrm>
        </p:spPr>
        <p:txBody>
          <a:bodyPr>
            <a:normAutofit fontScale="92500" lnSpcReduction="10000"/>
          </a:bodyPr>
          <a:lstStyle/>
          <a:p>
            <a:pPr marL="0" indent="0">
              <a:buNone/>
            </a:pPr>
            <a:r>
              <a:rPr lang="en-US" sz="3600" b="1" dirty="0">
                <a:solidFill>
                  <a:srgbClr val="FF6600"/>
                </a:solidFill>
                <a:latin typeface="Lucida Console"/>
                <a:cs typeface="Lucida Console"/>
              </a:rPr>
              <a:t>9 Ways Video Games Can Actually Be Good For You</a:t>
            </a:r>
            <a:endParaRPr lang="en-US" sz="3600" dirty="0">
              <a:solidFill>
                <a:srgbClr val="FF6600"/>
              </a:solidFill>
              <a:latin typeface="Lucida Console"/>
              <a:cs typeface="Lucida Console"/>
            </a:endParaRPr>
          </a:p>
          <a:p>
            <a:pPr marL="0" indent="0">
              <a:buNone/>
            </a:pP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1</a:t>
            </a:r>
            <a:r>
              <a:rPr lang="en-US" b="1" dirty="0">
                <a:solidFill>
                  <a:schemeClr val="bg1"/>
                </a:solidFill>
                <a:latin typeface="Lucida Console"/>
                <a:cs typeface="Lucida Console"/>
              </a:rPr>
              <a:t>. 'Mario' Is Like Steroids For Your Brain</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2. '</a:t>
            </a:r>
            <a:r>
              <a:rPr lang="en-US" b="1" dirty="0" err="1">
                <a:solidFill>
                  <a:schemeClr val="bg1"/>
                </a:solidFill>
                <a:latin typeface="Lucida Console"/>
                <a:cs typeface="Lucida Console"/>
              </a:rPr>
              <a:t>Starcraft</a:t>
            </a:r>
            <a:r>
              <a:rPr lang="en-US" b="1" dirty="0">
                <a:solidFill>
                  <a:schemeClr val="bg1"/>
                </a:solidFill>
                <a:latin typeface="Lucida Console"/>
                <a:cs typeface="Lucida Console"/>
              </a:rPr>
              <a:t>' May Make You Smarter</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3. Video Games May Slow The Aging Process</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4. They May Help Dyslexic Kids Read Better</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5. Teen Gamers End Up Better At Virtual Surgery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Than </a:t>
            </a:r>
            <a:r>
              <a:rPr lang="en-US" b="1" dirty="0">
                <a:solidFill>
                  <a:schemeClr val="bg1"/>
                </a:solidFill>
                <a:latin typeface="Lucida Console"/>
                <a:cs typeface="Lucida Console"/>
              </a:rPr>
              <a:t>Real Medical Residents</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6. Video Games Can Be A Pain Reliever</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7. 'Call Of Duty' Can Improve Your Eyesight</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8. Video Games Can Be As Effective As One-On-One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Counseling</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9. They Can Help Stroke Victims More Fully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Recover </a:t>
            </a:r>
            <a:r>
              <a:rPr lang="en-US" sz="1300" u="sng" dirty="0" smtClean="0">
                <a:latin typeface="Lucida Console"/>
                <a:cs typeface="Lucida Console"/>
                <a:hlinkClick r:id="rId2"/>
              </a:rPr>
              <a:t>http</a:t>
            </a:r>
            <a:r>
              <a:rPr lang="en-US" sz="1300" u="sng" dirty="0">
                <a:latin typeface="Lucida Console"/>
                <a:cs typeface="Lucida Console"/>
                <a:hlinkClick r:id="rId2"/>
              </a:rPr>
              <a:t>://www.huffingtonpost.com/2013/11/07/video-games-good-for-us_n_4164723.html</a:t>
            </a:r>
            <a:endParaRPr lang="en-US" sz="1300" dirty="0">
              <a:latin typeface="Lucida Console"/>
              <a:cs typeface="Lucida Console"/>
            </a:endParaRPr>
          </a:p>
          <a:p>
            <a:pPr marL="0" indent="0">
              <a:buNone/>
            </a:pPr>
            <a:r>
              <a:rPr lang="en-US" dirty="0"/>
              <a:t> </a:t>
            </a:r>
          </a:p>
          <a:p>
            <a:pPr marL="0" indent="0">
              <a:buNone/>
            </a:pPr>
            <a:endParaRPr lang="en-US" dirty="0">
              <a:solidFill>
                <a:schemeClr val="bg1"/>
              </a:solidFill>
              <a:latin typeface="Lucida Console"/>
              <a:cs typeface="Lucida Console"/>
            </a:endParaRPr>
          </a:p>
          <a:p>
            <a:pPr marL="0" indent="0">
              <a:buNone/>
            </a:pPr>
            <a:endParaRPr lang="en-US" dirty="0"/>
          </a:p>
        </p:txBody>
      </p:sp>
    </p:spTree>
    <p:extLst>
      <p:ext uri="{BB962C8B-B14F-4D97-AF65-F5344CB8AC3E}">
        <p14:creationId xmlns:p14="http://schemas.microsoft.com/office/powerpoint/2010/main" val="359212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16000"/>
          </a:xfrm>
        </p:spPr>
        <p:txBody>
          <a:bodyPr/>
          <a:lstStyle/>
          <a:p>
            <a:r>
              <a:rPr lang="en-US" sz="4800" b="1" dirty="0" smtClean="0">
                <a:solidFill>
                  <a:srgbClr val="FFFF00"/>
                </a:solidFill>
                <a:latin typeface="+mn-lt"/>
              </a:rPr>
              <a:t>   </a:t>
            </a:r>
            <a:r>
              <a:rPr lang="en-US" sz="4800" b="1" dirty="0" err="1" smtClean="0">
                <a:solidFill>
                  <a:srgbClr val="FFFF00"/>
                </a:solidFill>
                <a:latin typeface="+mn-lt"/>
              </a:rPr>
              <a:t>But..Game</a:t>
            </a:r>
            <a:r>
              <a:rPr lang="en-US" sz="4800" b="1" dirty="0" smtClean="0">
                <a:solidFill>
                  <a:srgbClr val="FFFF00"/>
                </a:solidFill>
                <a:latin typeface="+mn-lt"/>
              </a:rPr>
              <a:t> </a:t>
            </a:r>
            <a:r>
              <a:rPr lang="en-US" sz="4800" b="1" dirty="0">
                <a:solidFill>
                  <a:srgbClr val="FFFF00"/>
                </a:solidFill>
                <a:latin typeface="+mn-lt"/>
              </a:rPr>
              <a:t>Addiction</a:t>
            </a:r>
            <a:endParaRPr lang="en-US" sz="4800" dirty="0">
              <a:solidFill>
                <a:srgbClr val="FFFF00"/>
              </a:solidFill>
              <a:latin typeface="+mn-lt"/>
            </a:endParaRPr>
          </a:p>
        </p:txBody>
      </p:sp>
      <p:sp>
        <p:nvSpPr>
          <p:cNvPr id="7" name="Content Placeholder 6"/>
          <p:cNvSpPr>
            <a:spLocks noGrp="1"/>
          </p:cNvSpPr>
          <p:nvPr>
            <p:ph sz="quarter" idx="10"/>
          </p:nvPr>
        </p:nvSpPr>
        <p:spPr>
          <a:xfrm>
            <a:off x="447368" y="1015999"/>
            <a:ext cx="8696631" cy="5216769"/>
          </a:xfrm>
        </p:spPr>
        <p:txBody>
          <a:bodyPr>
            <a:normAutofit fontScale="92500" lnSpcReduction="20000"/>
          </a:bodyPr>
          <a:lstStyle/>
          <a:p>
            <a:pPr marL="0" indent="0">
              <a:buNone/>
            </a:pPr>
            <a:r>
              <a:rPr lang="en-US" sz="2800" dirty="0">
                <a:solidFill>
                  <a:schemeClr val="bg1"/>
                </a:solidFill>
                <a:latin typeface="Lucida Console"/>
                <a:cs typeface="Lucida Console"/>
              </a:rPr>
              <a:t>Researchers: Game Developers Need </a:t>
            </a:r>
            <a:endParaRPr lang="en-US" sz="2800" dirty="0" smtClean="0">
              <a:solidFill>
                <a:schemeClr val="bg1"/>
              </a:solidFill>
              <a:latin typeface="Lucida Console"/>
              <a:cs typeface="Lucida Console"/>
            </a:endParaRPr>
          </a:p>
          <a:p>
            <a:pPr marL="0" indent="0">
              <a:buNone/>
            </a:pPr>
            <a:r>
              <a:rPr lang="en-US" sz="2800" dirty="0" smtClean="0">
                <a:solidFill>
                  <a:schemeClr val="bg1"/>
                </a:solidFill>
                <a:latin typeface="Lucida Console"/>
                <a:cs typeface="Lucida Console"/>
              </a:rPr>
              <a:t>to </a:t>
            </a:r>
            <a:r>
              <a:rPr lang="en-US" sz="2800" dirty="0">
                <a:solidFill>
                  <a:schemeClr val="bg1"/>
                </a:solidFill>
                <a:latin typeface="Lucida Console"/>
                <a:cs typeface="Lucida Console"/>
              </a:rPr>
              <a:t>Put Limits on MMORPG Players to </a:t>
            </a:r>
            <a:endParaRPr lang="en-US" sz="2800" dirty="0" smtClean="0">
              <a:solidFill>
                <a:schemeClr val="bg1"/>
              </a:solidFill>
              <a:latin typeface="Lucida Console"/>
              <a:cs typeface="Lucida Console"/>
            </a:endParaRPr>
          </a:p>
          <a:p>
            <a:pPr marL="0" indent="0">
              <a:buNone/>
            </a:pPr>
            <a:r>
              <a:rPr lang="en-US" sz="2800" dirty="0" smtClean="0">
                <a:solidFill>
                  <a:schemeClr val="bg1"/>
                </a:solidFill>
                <a:latin typeface="Lucida Console"/>
                <a:cs typeface="Lucida Console"/>
              </a:rPr>
              <a:t>Avoid Pathological </a:t>
            </a:r>
            <a:r>
              <a:rPr lang="en-US" sz="2800" dirty="0">
                <a:solidFill>
                  <a:schemeClr val="bg1"/>
                </a:solidFill>
                <a:latin typeface="Lucida Console"/>
                <a:cs typeface="Lucida Console"/>
              </a:rPr>
              <a:t>Addiction’</a:t>
            </a:r>
          </a:p>
          <a:p>
            <a:pPr marL="0" indent="0">
              <a:buNone/>
            </a:pPr>
            <a:r>
              <a:rPr lang="en-US" sz="1300" dirty="0">
                <a:solidFill>
                  <a:schemeClr val="bg1"/>
                </a:solidFill>
                <a:latin typeface="Lucida Console"/>
                <a:cs typeface="Lucida Console"/>
                <a:hlinkClick r:id="rId2"/>
              </a:rPr>
              <a:t>http://www.gamepolitics.com/2013/08/06/researchers-game-developers-need-put-limits-mmorpg-players-avoid-pathological-addiction#.UoGlM5Fa_zc</a:t>
            </a:r>
            <a:endParaRPr lang="en-US" sz="1300" dirty="0">
              <a:solidFill>
                <a:schemeClr val="bg1"/>
              </a:solidFill>
              <a:latin typeface="Lucida Console"/>
              <a:cs typeface="Lucida Console"/>
            </a:endParaRPr>
          </a:p>
          <a:p>
            <a:pPr marL="0" indent="0">
              <a:buNone/>
            </a:pPr>
            <a:r>
              <a:rPr lang="en-US" sz="2800" dirty="0" smtClean="0">
                <a:solidFill>
                  <a:schemeClr val="bg1"/>
                </a:solidFill>
                <a:latin typeface="Lucida Console"/>
                <a:cs typeface="Lucida Console"/>
              </a:rPr>
              <a:t>“Top 10 Cases of Extreme Game </a:t>
            </a:r>
            <a:r>
              <a:rPr lang="en-US" sz="2800" dirty="0" err="1" smtClean="0">
                <a:solidFill>
                  <a:schemeClr val="bg1"/>
                </a:solidFill>
                <a:latin typeface="Lucida Console"/>
                <a:cs typeface="Lucida Console"/>
              </a:rPr>
              <a:t>Addiction”</a:t>
            </a:r>
            <a:r>
              <a:rPr lang="en-US" sz="1400" dirty="0" err="1" smtClean="0">
                <a:solidFill>
                  <a:schemeClr val="bg1"/>
                </a:solidFill>
                <a:latin typeface="Lucida Console"/>
                <a:cs typeface="Lucida Console"/>
                <a:hlinkClick r:id="rId3"/>
              </a:rPr>
              <a:t>http</a:t>
            </a:r>
            <a:r>
              <a:rPr lang="en-US" sz="1400" dirty="0" smtClean="0">
                <a:solidFill>
                  <a:schemeClr val="bg1"/>
                </a:solidFill>
                <a:latin typeface="Lucida Console"/>
                <a:cs typeface="Lucida Console"/>
                <a:hlinkClick r:id="rId3"/>
              </a:rPr>
              <a:t>://listverse.com/2010/11/07/top-10-cases-of-extreme-game-addiction/</a:t>
            </a:r>
            <a:endParaRPr lang="en-US" sz="1400" dirty="0" smtClean="0">
              <a:solidFill>
                <a:schemeClr val="bg1"/>
              </a:solidFill>
              <a:latin typeface="Lucida Console"/>
              <a:cs typeface="Lucida Console"/>
            </a:endParaRPr>
          </a:p>
          <a:p>
            <a:pPr marL="0" indent="0">
              <a:buNone/>
            </a:pPr>
            <a:r>
              <a:rPr lang="en-US" sz="2800" dirty="0" smtClean="0">
                <a:solidFill>
                  <a:schemeClr val="bg1"/>
                </a:solidFill>
                <a:latin typeface="Lucida Console"/>
                <a:cs typeface="Lucida Console"/>
              </a:rPr>
              <a:t>“Problems with the Concept of Video Game “Addiction”: Some Case Study Examples” - Richard T. A. Wood</a:t>
            </a:r>
          </a:p>
          <a:p>
            <a:r>
              <a:rPr lang="en-US" sz="1000" dirty="0" smtClean="0">
                <a:solidFill>
                  <a:schemeClr val="bg1"/>
                </a:solidFill>
                <a:latin typeface="Lucida Console"/>
                <a:cs typeface="Lucida Console"/>
                <a:hlinkClick r:id="rId4"/>
              </a:rPr>
              <a:t>http://laurier.communicationstudies.ca/files/wood_problems_game_addiction.pdf</a:t>
            </a:r>
            <a:endParaRPr lang="en-US" sz="1000" dirty="0" smtClean="0">
              <a:solidFill>
                <a:schemeClr val="bg1"/>
              </a:solidFill>
              <a:latin typeface="Lucida Console"/>
              <a:cs typeface="Lucida Console"/>
            </a:endParaRPr>
          </a:p>
          <a:p>
            <a:pPr marL="0" indent="0">
              <a:buNone/>
            </a:pPr>
            <a:r>
              <a:rPr lang="en-US" sz="2800" dirty="0" smtClean="0">
                <a:solidFill>
                  <a:schemeClr val="bg1"/>
                </a:solidFill>
                <a:latin typeface="Lucida Console"/>
                <a:cs typeface="Lucida Console"/>
              </a:rPr>
              <a:t>“A case study of Internet Game Addiction - </a:t>
            </a:r>
            <a:r>
              <a:rPr lang="en-US" sz="2800" dirty="0" err="1" smtClean="0">
                <a:solidFill>
                  <a:schemeClr val="bg1"/>
                </a:solidFill>
                <a:latin typeface="Lucida Console"/>
                <a:cs typeface="Lucida Console"/>
              </a:rPr>
              <a:t>Eun</a:t>
            </a:r>
            <a:r>
              <a:rPr lang="en-US" sz="2800" dirty="0" smtClean="0">
                <a:solidFill>
                  <a:schemeClr val="bg1"/>
                </a:solidFill>
                <a:latin typeface="Lucida Console"/>
                <a:cs typeface="Lucida Console"/>
              </a:rPr>
              <a:t> Jin </a:t>
            </a:r>
            <a:r>
              <a:rPr lang="en-US" sz="2800" dirty="0" err="1" smtClean="0">
                <a:solidFill>
                  <a:schemeClr val="bg1"/>
                </a:solidFill>
                <a:latin typeface="Lucida Console"/>
                <a:cs typeface="Lucida Console"/>
              </a:rPr>
              <a:t>Lee"</a:t>
            </a:r>
            <a:r>
              <a:rPr lang="en-US" sz="1000" dirty="0" err="1" smtClean="0">
                <a:solidFill>
                  <a:schemeClr val="bg1"/>
                </a:solidFill>
                <a:latin typeface="Lucida Console"/>
                <a:cs typeface="Lucida Console"/>
                <a:hlinkClick r:id="rId5"/>
              </a:rPr>
              <a:t>http</a:t>
            </a:r>
            <a:r>
              <a:rPr lang="en-US" sz="1000" dirty="0" smtClean="0">
                <a:solidFill>
                  <a:schemeClr val="bg1"/>
                </a:solidFill>
                <a:latin typeface="Lucida Console"/>
                <a:cs typeface="Lucida Console"/>
                <a:hlinkClick r:id="rId5"/>
              </a:rPr>
              <a:t>://wpblog.uncfsu.edu/fsu_news/files/2012/01/Journal-of-Addictions-Nursing-Article-on-A-Case-Study-of-Internet-Game-Addiction.pdf</a:t>
            </a:r>
            <a:endParaRPr lang="en-US" sz="1000" dirty="0" smtClean="0">
              <a:solidFill>
                <a:schemeClr val="bg1"/>
              </a:solidFill>
              <a:latin typeface="Lucida Console"/>
              <a:cs typeface="Lucida Console"/>
            </a:endParaRPr>
          </a:p>
          <a:p>
            <a:pPr marL="0" indent="0">
              <a:buNone/>
            </a:pPr>
            <a:r>
              <a:rPr lang="en-US" sz="2800" dirty="0" smtClean="0">
                <a:solidFill>
                  <a:schemeClr val="bg1"/>
                </a:solidFill>
                <a:latin typeface="Lucida Console"/>
                <a:cs typeface="Lucida Console"/>
              </a:rPr>
              <a:t>“Computer and Video Game Addiction—A Comparison between Game Users and Non-Game </a:t>
            </a:r>
            <a:r>
              <a:rPr lang="en-US" sz="2800" dirty="0" err="1" smtClean="0">
                <a:solidFill>
                  <a:schemeClr val="bg1"/>
                </a:solidFill>
                <a:latin typeface="Lucida Console"/>
                <a:cs typeface="Lucida Console"/>
              </a:rPr>
              <a:t>Users”</a:t>
            </a:r>
            <a:r>
              <a:rPr lang="en-US" sz="1000" dirty="0" err="1" smtClean="0">
                <a:solidFill>
                  <a:schemeClr val="bg1"/>
                </a:solidFill>
                <a:latin typeface="Lucida Console"/>
                <a:cs typeface="Lucida Console"/>
                <a:hlinkClick r:id="rId6"/>
              </a:rPr>
              <a:t>https</a:t>
            </a:r>
            <a:r>
              <a:rPr lang="en-US" sz="1000" dirty="0">
                <a:solidFill>
                  <a:schemeClr val="bg1"/>
                </a:solidFill>
                <a:latin typeface="Lucida Console"/>
                <a:cs typeface="Lucida Console"/>
                <a:hlinkClick r:id="rId6"/>
              </a:rPr>
              <a:t>://www.sfu.ca/cmns/courses/2011/325/class/13zachary/3_final_project/Misc_files/Computer%20and%20Video%20Game%20Addiction%20%</a:t>
            </a:r>
            <a:r>
              <a:rPr lang="en-US" sz="1000" dirty="0" smtClean="0">
                <a:solidFill>
                  <a:schemeClr val="bg1"/>
                </a:solidFill>
                <a:latin typeface="Lucida Console"/>
                <a:cs typeface="Lucida Console"/>
                <a:hlinkClick r:id="rId6"/>
              </a:rPr>
              <a:t>20Weinstein.pdf</a:t>
            </a:r>
            <a:endParaRPr lang="en-US" sz="1000" dirty="0">
              <a:solidFill>
                <a:schemeClr val="bg1"/>
              </a:solidFill>
              <a:latin typeface="Lucida Console"/>
              <a:cs typeface="Lucida Console"/>
            </a:endParaRPr>
          </a:p>
          <a:p>
            <a:pPr marL="0" indent="0">
              <a:buNone/>
            </a:pPr>
            <a:r>
              <a:rPr lang="en-US" sz="2800" dirty="0" smtClean="0">
                <a:solidFill>
                  <a:schemeClr val="bg1"/>
                </a:solidFill>
                <a:latin typeface="Lucida Console"/>
                <a:cs typeface="Lucida Console"/>
              </a:rPr>
              <a:t>Video Game Addiction.Org</a:t>
            </a:r>
            <a:r>
              <a:rPr lang="en-US" sz="1000" dirty="0" smtClean="0">
                <a:solidFill>
                  <a:schemeClr val="bg1"/>
                </a:solidFill>
                <a:latin typeface="Lucida Console"/>
                <a:cs typeface="Lucida Console"/>
                <a:hlinkClick r:id="rId7"/>
              </a:rPr>
              <a:t>http</a:t>
            </a:r>
            <a:r>
              <a:rPr lang="en-US" sz="1000" b="1" dirty="0">
                <a:solidFill>
                  <a:schemeClr val="bg1"/>
                </a:solidFill>
                <a:latin typeface="Lucida Console"/>
                <a:cs typeface="Lucida Console"/>
                <a:hlinkClick r:id="rId7"/>
              </a:rPr>
              <a:t>://www.video-game-addiction.org/video-game-addiction-articles/study-documents-prevalence-of-pathological-behavior-among-young-video-</a:t>
            </a:r>
            <a:r>
              <a:rPr lang="en-US" sz="1000" b="1" dirty="0" smtClean="0">
                <a:solidFill>
                  <a:schemeClr val="bg1"/>
                </a:solidFill>
                <a:latin typeface="Lucida Console"/>
                <a:cs typeface="Lucida Console"/>
                <a:hlinkClick r:id="rId7"/>
              </a:rPr>
              <a:t>gamers.htm</a:t>
            </a:r>
            <a:endParaRPr lang="en-US" sz="1000" b="1" dirty="0" smtClean="0">
              <a:solidFill>
                <a:schemeClr val="bg1"/>
              </a:solidFill>
              <a:latin typeface="Lucida Console"/>
              <a:cs typeface="Lucida Console"/>
            </a:endParaRPr>
          </a:p>
          <a:p>
            <a:endParaRPr lang="en-US" sz="1400" b="1" dirty="0" smtClean="0"/>
          </a:p>
          <a:p>
            <a:endParaRPr lang="en-US" dirty="0" smtClean="0"/>
          </a:p>
          <a:p>
            <a:endParaRPr lang="en-US" dirty="0" smtClean="0"/>
          </a:p>
          <a:p>
            <a:endParaRPr lang="en-US" dirty="0" smtClean="0"/>
          </a:p>
          <a:p>
            <a:endParaRPr lang="en-US" dirty="0" smtClean="0"/>
          </a:p>
          <a:p>
            <a:endParaRPr lang="en-US" dirty="0"/>
          </a:p>
        </p:txBody>
      </p:sp>
      <p:pic>
        <p:nvPicPr>
          <p:cNvPr id="8" name="Content Placeholder 3" descr="FD000063.png"/>
          <p:cNvPicPr>
            <a:picLocks noChangeAspect="1"/>
          </p:cNvPicPr>
          <p:nvPr/>
        </p:nvPicPr>
        <p:blipFill rotWithShape="1">
          <a:blip r:embed="rId8" cstate="print">
            <a:extLst>
              <a:ext uri="{28A0092B-C50C-407E-A947-70E740481C1C}">
                <a14:useLocalDpi xmlns:a14="http://schemas.microsoft.com/office/drawing/2010/main"/>
              </a:ext>
            </a:extLst>
          </a:blip>
          <a:srcRect l="-1996" r="-3312"/>
          <a:stretch/>
        </p:blipFill>
        <p:spPr>
          <a:xfrm>
            <a:off x="6505936" y="1"/>
            <a:ext cx="735565" cy="1016000"/>
          </a:xfrm>
          <a:prstGeom prst="rect">
            <a:avLst/>
          </a:prstGeom>
        </p:spPr>
      </p:pic>
      <p:pic>
        <p:nvPicPr>
          <p:cNvPr id="9" name="Content Placeholder 5"/>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374368" y="0"/>
            <a:ext cx="1769632" cy="1192344"/>
          </a:xfrm>
          <a:prstGeom prst="rect">
            <a:avLst/>
          </a:prstGeom>
        </p:spPr>
      </p:pic>
    </p:spTree>
    <p:extLst>
      <p:ext uri="{BB962C8B-B14F-4D97-AF65-F5344CB8AC3E}">
        <p14:creationId xmlns:p14="http://schemas.microsoft.com/office/powerpoint/2010/main" val="178270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a:bodyPr>
          <a:lstStyle/>
          <a:p>
            <a:r>
              <a:rPr lang="en-US" sz="6600" b="1" dirty="0" smtClean="0">
                <a:solidFill>
                  <a:srgbClr val="FFFF00"/>
                </a:solidFill>
                <a:latin typeface="+mn-lt"/>
              </a:rPr>
              <a:t>What’s Your Take?</a:t>
            </a:r>
            <a:endParaRPr lang="en-US" sz="6600" b="1" dirty="0">
              <a:solidFill>
                <a:srgbClr val="FFFF00"/>
              </a:solidFill>
              <a:latin typeface="+mn-lt"/>
            </a:endParaRPr>
          </a:p>
        </p:txBody>
      </p:sp>
      <p:sp>
        <p:nvSpPr>
          <p:cNvPr id="3" name="Content Placeholder 2"/>
          <p:cNvSpPr>
            <a:spLocks noGrp="1"/>
          </p:cNvSpPr>
          <p:nvPr>
            <p:ph sz="quarter" idx="10"/>
          </p:nvPr>
        </p:nvSpPr>
        <p:spPr/>
        <p:txBody>
          <a:bodyPr>
            <a:normAutofit/>
          </a:bodyPr>
          <a:lstStyle/>
          <a:p>
            <a:pPr marL="0" indent="0">
              <a:buNone/>
            </a:pPr>
            <a:r>
              <a:rPr lang="en-US" sz="4000" i="1" dirty="0" smtClean="0">
                <a:solidFill>
                  <a:schemeClr val="bg1"/>
                </a:solidFill>
              </a:rPr>
              <a:t>“Gamers committing war crimes should suffer ‘virtual consequences,’ says Red Cross”</a:t>
            </a:r>
          </a:p>
          <a:p>
            <a:pPr marL="0" indent="0">
              <a:buNone/>
            </a:pPr>
            <a:r>
              <a:rPr lang="en-US" sz="1600" dirty="0">
                <a:solidFill>
                  <a:schemeClr val="bg1"/>
                </a:solidFill>
                <a:hlinkClick r:id="rId2"/>
              </a:rPr>
              <a:t>http://www.theverge.com/2013/10/8/4815090/gamers-committing-war-crimes-should-suffer-virtual-consequences-</a:t>
            </a:r>
            <a:r>
              <a:rPr lang="en-US" sz="1600" dirty="0" smtClean="0">
                <a:solidFill>
                  <a:schemeClr val="bg1"/>
                </a:solidFill>
                <a:hlinkClick r:id="rId2"/>
              </a:rPr>
              <a:t>says</a:t>
            </a:r>
            <a:endParaRPr lang="en-US" sz="1600" dirty="0" smtClean="0">
              <a:solidFill>
                <a:schemeClr val="bg1"/>
              </a:solidFill>
            </a:endParaRPr>
          </a:p>
          <a:p>
            <a:pPr marL="0" indent="0">
              <a:buNone/>
            </a:pPr>
            <a:endParaRPr lang="en-US" sz="1400" dirty="0"/>
          </a:p>
          <a:p>
            <a:pPr marL="0" indent="0">
              <a:buNone/>
            </a:pPr>
            <a:endParaRPr lang="en-US" sz="1400" dirty="0"/>
          </a:p>
        </p:txBody>
      </p:sp>
      <p:pic>
        <p:nvPicPr>
          <p:cNvPr id="4" name="Content Placeholder 3" descr="436px-Call_of_Duty_Ranks.png"/>
          <p:cNvPicPr>
            <a:picLocks noChangeAspect="1"/>
          </p:cNvPicPr>
          <p:nvPr/>
        </p:nvPicPr>
        <p:blipFill rotWithShape="1">
          <a:blip r:embed="rId3" cstate="print">
            <a:extLst>
              <a:ext uri="{28A0092B-C50C-407E-A947-70E740481C1C}">
                <a14:useLocalDpi xmlns:a14="http://schemas.microsoft.com/office/drawing/2010/main"/>
              </a:ext>
            </a:extLst>
          </a:blip>
          <a:srcRect r="-50"/>
          <a:stretch/>
        </p:blipFill>
        <p:spPr>
          <a:xfrm>
            <a:off x="4620111" y="3365957"/>
            <a:ext cx="2148798" cy="2958698"/>
          </a:xfrm>
          <a:prstGeom prst="rect">
            <a:avLst/>
          </a:prstGeom>
        </p:spPr>
      </p:pic>
      <p:pic>
        <p:nvPicPr>
          <p:cNvPr id="5" name="Content Placeholder 5" descr="Battlefield_Vietnam_logo (1).jpg"/>
          <p:cNvPicPr>
            <a:picLocks noChangeAspect="1"/>
          </p:cNvPicPr>
          <p:nvPr/>
        </p:nvPicPr>
        <p:blipFill rotWithShape="1">
          <a:blip r:embed="rId4" cstate="print">
            <a:extLst>
              <a:ext uri="{28A0092B-C50C-407E-A947-70E740481C1C}">
                <a14:useLocalDpi xmlns:a14="http://schemas.microsoft.com/office/drawing/2010/main"/>
              </a:ext>
            </a:extLst>
          </a:blip>
          <a:srcRect t="-1629" b="-617"/>
          <a:stretch/>
        </p:blipFill>
        <p:spPr>
          <a:xfrm>
            <a:off x="1195847" y="4690781"/>
            <a:ext cx="2721332" cy="1114071"/>
          </a:xfrm>
          <a:prstGeom prst="rect">
            <a:avLst/>
          </a:prstGeom>
        </p:spPr>
      </p:pic>
      <p:pic>
        <p:nvPicPr>
          <p:cNvPr id="6" name="Content Placeholder 7" descr="Call_of_Duty_Black_Ops_-_Teaser_Logo.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6101" y="3388993"/>
            <a:ext cx="3913535" cy="1301788"/>
          </a:xfrm>
          <a:prstGeom prst="rect">
            <a:avLst/>
          </a:prstGeom>
        </p:spPr>
      </p:pic>
    </p:spTree>
    <p:extLst>
      <p:ext uri="{BB962C8B-B14F-4D97-AF65-F5344CB8AC3E}">
        <p14:creationId xmlns:p14="http://schemas.microsoft.com/office/powerpoint/2010/main" val="4282992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119"/>
          </a:xfrm>
        </p:spPr>
        <p:txBody>
          <a:bodyPr>
            <a:noAutofit/>
          </a:bodyPr>
          <a:lstStyle/>
          <a:p>
            <a:r>
              <a:rPr lang="en-US" sz="3600" b="1" dirty="0" smtClean="0">
                <a:solidFill>
                  <a:srgbClr val="FFFF00"/>
                </a:solidFill>
                <a:latin typeface="+mn-lt"/>
              </a:rPr>
              <a:t>  Next Class: Controlling the Controllers</a:t>
            </a:r>
            <a:endParaRPr lang="en-US" sz="3600" b="1" dirty="0">
              <a:solidFill>
                <a:srgbClr val="FFFF00"/>
              </a:solidFill>
              <a:latin typeface="+mn-lt"/>
            </a:endParaRPr>
          </a:p>
        </p:txBody>
      </p:sp>
      <p:sp>
        <p:nvSpPr>
          <p:cNvPr id="3" name="Content Placeholder 2"/>
          <p:cNvSpPr>
            <a:spLocks noGrp="1"/>
          </p:cNvSpPr>
          <p:nvPr>
            <p:ph sz="quarter" idx="10"/>
          </p:nvPr>
        </p:nvSpPr>
        <p:spPr>
          <a:xfrm>
            <a:off x="282242" y="1022119"/>
            <a:ext cx="8861758" cy="4942754"/>
          </a:xfrm>
        </p:spPr>
        <p:txBody>
          <a:bodyPr/>
          <a:lstStyle/>
          <a:p>
            <a:pPr marL="0" indent="0">
              <a:buNone/>
            </a:pPr>
            <a:r>
              <a:rPr lang="en-US" sz="3200" dirty="0" smtClean="0">
                <a:solidFill>
                  <a:srgbClr val="FFFFFF"/>
                </a:solidFill>
                <a:latin typeface="Lucida Console"/>
                <a:cs typeface="Lucida Console"/>
              </a:rPr>
              <a:t>The</a:t>
            </a:r>
            <a:r>
              <a:rPr lang="en-US" sz="3200" dirty="0" smtClean="0">
                <a:latin typeface="Lucida Console"/>
                <a:cs typeface="Lucida Console"/>
              </a:rPr>
              <a:t> </a:t>
            </a:r>
            <a:r>
              <a:rPr lang="en-US" sz="3200" i="1" dirty="0" smtClean="0">
                <a:solidFill>
                  <a:schemeClr val="accent2"/>
                </a:solidFill>
                <a:latin typeface="Lucida Console"/>
                <a:cs typeface="Lucida Console"/>
              </a:rPr>
              <a:t>many meanings </a:t>
            </a:r>
            <a:r>
              <a:rPr lang="en-US" sz="3200" dirty="0" smtClean="0">
                <a:solidFill>
                  <a:srgbClr val="FFFFFF"/>
                </a:solidFill>
                <a:latin typeface="Lucida Console"/>
                <a:cs typeface="Lucida Console"/>
              </a:rPr>
              <a:t>of “Privacy” </a:t>
            </a:r>
          </a:p>
          <a:p>
            <a:pPr marL="0" indent="0">
              <a:buNone/>
            </a:pPr>
            <a:r>
              <a:rPr lang="en-US" sz="3200" dirty="0" smtClean="0">
                <a:solidFill>
                  <a:srgbClr val="FFFFFF"/>
                </a:solidFill>
                <a:latin typeface="Lucida Console"/>
                <a:cs typeface="Lucida Console"/>
              </a:rPr>
              <a:t>    in/through Video Games</a:t>
            </a:r>
          </a:p>
          <a:p>
            <a:pPr marL="0" indent="0">
              <a:buNone/>
            </a:pPr>
            <a:r>
              <a:rPr lang="en-US" sz="3200" dirty="0" smtClean="0">
                <a:solidFill>
                  <a:schemeClr val="accent1"/>
                </a:solidFill>
                <a:latin typeface="Lucida Console"/>
                <a:cs typeface="Lucida Console"/>
              </a:rPr>
              <a:t>Contours</a:t>
            </a:r>
            <a:r>
              <a:rPr lang="en-US" sz="3200" dirty="0" smtClean="0">
                <a:latin typeface="Lucida Console"/>
                <a:cs typeface="Lucida Console"/>
              </a:rPr>
              <a:t> </a:t>
            </a:r>
            <a:r>
              <a:rPr lang="en-US" sz="3200" dirty="0" smtClean="0">
                <a:solidFill>
                  <a:schemeClr val="bg1"/>
                </a:solidFill>
                <a:latin typeface="Lucida Console"/>
                <a:cs typeface="Lucida Console"/>
              </a:rPr>
              <a:t>of Video Game Regulation?</a:t>
            </a:r>
          </a:p>
          <a:p>
            <a:pPr marL="0" indent="0">
              <a:buNone/>
            </a:pPr>
            <a:endParaRPr lang="en-US" dirty="0" smtClean="0"/>
          </a:p>
          <a:p>
            <a:pPr marL="0" indent="0">
              <a:buNone/>
            </a:pPr>
            <a:r>
              <a:rPr lang="en-US" dirty="0" smtClean="0"/>
              <a:t>                       </a:t>
            </a:r>
          </a:p>
          <a:p>
            <a:pPr marL="0" indent="0">
              <a:buNone/>
            </a:pPr>
            <a:endParaRPr lang="en-US" dirty="0"/>
          </a:p>
          <a:p>
            <a:pPr marL="0" indent="0">
              <a:buNone/>
            </a:pPr>
            <a:r>
              <a:rPr lang="en-US" dirty="0" smtClean="0"/>
              <a:t>           </a:t>
            </a:r>
            <a:endParaRPr lang="en-US" dirty="0"/>
          </a:p>
        </p:txBody>
      </p:sp>
      <p:pic>
        <p:nvPicPr>
          <p:cNvPr id="5" name="Content Placeholder 3" descr="file0001941807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11204" y="2809261"/>
            <a:ext cx="4822643" cy="2899057"/>
          </a:xfrm>
          <a:prstGeom prst="rect">
            <a:avLst/>
          </a:prstGeom>
        </p:spPr>
      </p:pic>
    </p:spTree>
    <p:extLst>
      <p:ext uri="{BB962C8B-B14F-4D97-AF65-F5344CB8AC3E}">
        <p14:creationId xmlns:p14="http://schemas.microsoft.com/office/powerpoint/2010/main" val="1028844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773" t="211" r="225" b="-318"/>
          <a:stretch/>
        </p:blipFill>
        <p:spPr>
          <a:xfrm>
            <a:off x="1344637" y="753074"/>
            <a:ext cx="6349676" cy="4787709"/>
          </a:xfrm>
        </p:spPr>
      </p:pic>
    </p:spTree>
    <p:extLst>
      <p:ext uri="{BB962C8B-B14F-4D97-AF65-F5344CB8AC3E}">
        <p14:creationId xmlns:p14="http://schemas.microsoft.com/office/powerpoint/2010/main" val="3505583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FF00"/>
                </a:solidFill>
                <a:latin typeface="+mn-lt"/>
              </a:rPr>
              <a:t>    Our Academic Partners</a:t>
            </a:r>
            <a:endParaRPr lang="en-US" sz="4400" b="1" dirty="0">
              <a:solidFill>
                <a:srgbClr val="FFFF00"/>
              </a:solidFill>
              <a:latin typeface="+mn-lt"/>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17836902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latin typeface="+mn-lt"/>
              </a:rPr>
              <a:t>Top half of chart</a:t>
            </a:r>
            <a:endParaRPr lang="en-US" sz="5400" b="1" dirty="0">
              <a:solidFill>
                <a:srgbClr val="FFFF00"/>
              </a:solidFill>
              <a:latin typeface="+mn-lt"/>
            </a:endParaRPr>
          </a:p>
        </p:txBody>
      </p:sp>
      <p:sp>
        <p:nvSpPr>
          <p:cNvPr id="3" name="Content Placeholder 2"/>
          <p:cNvSpPr>
            <a:spLocks noGrp="1"/>
          </p:cNvSpPr>
          <p:nvPr>
            <p:ph sz="quarter" idx="10"/>
          </p:nvPr>
        </p:nvSpPr>
        <p:spPr>
          <a:xfrm>
            <a:off x="457200" y="1408134"/>
            <a:ext cx="8686800" cy="4318000"/>
          </a:xfrm>
        </p:spPr>
        <p:txBody>
          <a:bodyPr>
            <a:normAutofit fontScale="47500" lnSpcReduction="20000"/>
          </a:bodyPr>
          <a:lstStyle/>
          <a:p>
            <a:pPr marL="0" indent="0">
              <a:buNone/>
            </a:pPr>
            <a:r>
              <a:rPr lang="en-US" sz="8400" b="1" i="1" dirty="0" smtClean="0">
                <a:solidFill>
                  <a:schemeClr val="bg1"/>
                </a:solidFill>
                <a:latin typeface="Lucida Console"/>
                <a:cs typeface="Lucida Console"/>
              </a:rPr>
              <a:t>Not the Creator’s decisions</a:t>
            </a:r>
          </a:p>
          <a:p>
            <a:pPr marL="0" indent="0">
              <a:buNone/>
            </a:pPr>
            <a:endParaRPr lang="en-US" sz="4000" dirty="0" smtClean="0">
              <a:solidFill>
                <a:srgbClr val="FFFFFF"/>
              </a:solidFill>
              <a:latin typeface="Lucida Console"/>
              <a:cs typeface="Lucida Console"/>
            </a:endParaRPr>
          </a:p>
          <a:p>
            <a:pPr marL="0" indent="0">
              <a:buNone/>
            </a:pPr>
            <a:endParaRPr lang="en-US" sz="4000" dirty="0" smtClean="0">
              <a:solidFill>
                <a:srgbClr val="FFFFFF"/>
              </a:solidFill>
              <a:latin typeface="Lucida Console"/>
              <a:cs typeface="Lucida Console"/>
            </a:endParaRPr>
          </a:p>
          <a:p>
            <a:pPr marL="0" indent="0">
              <a:buNone/>
            </a:pPr>
            <a:endParaRPr lang="en-US" sz="4000" dirty="0">
              <a:solidFill>
                <a:srgbClr val="FFFFFF"/>
              </a:solidFill>
              <a:latin typeface="Lucida Console"/>
              <a:cs typeface="Lucida Console"/>
            </a:endParaRPr>
          </a:p>
          <a:p>
            <a:pPr marL="0" indent="0">
              <a:buNone/>
            </a:pPr>
            <a:r>
              <a:rPr lang="en-US" sz="4000" dirty="0" smtClean="0">
                <a:solidFill>
                  <a:srgbClr val="FFFFFF"/>
                </a:solidFill>
                <a:latin typeface="Lucida Console"/>
                <a:cs typeface="Lucida Console"/>
              </a:rPr>
              <a:t>11</a:t>
            </a:r>
            <a:r>
              <a:rPr lang="en-US" sz="4000" dirty="0">
                <a:solidFill>
                  <a:srgbClr val="FFFFFF"/>
                </a:solidFill>
                <a:latin typeface="Lucida Console"/>
                <a:cs typeface="Lucida Console"/>
              </a:rPr>
              <a:t>. Internet Governance &amp; Surveillance (International Law)</a:t>
            </a:r>
          </a:p>
          <a:p>
            <a:pPr marL="0" indent="0">
              <a:buNone/>
            </a:pPr>
            <a:r>
              <a:rPr lang="en-US" sz="4000" dirty="0">
                <a:solidFill>
                  <a:srgbClr val="FFFFFF"/>
                </a:solidFill>
                <a:latin typeface="Lucida Console"/>
                <a:cs typeface="Lucida Console"/>
              </a:rPr>
              <a:t>10. Criminal &amp; Obscenity Laws.</a:t>
            </a:r>
          </a:p>
          <a:p>
            <a:pPr marL="0" indent="0">
              <a:buNone/>
            </a:pPr>
            <a:r>
              <a:rPr lang="en-US" sz="4000" dirty="0">
                <a:solidFill>
                  <a:srgbClr val="FFFFFF"/>
                </a:solidFill>
                <a:latin typeface="Lucida Console"/>
                <a:cs typeface="Lucida Console"/>
              </a:rPr>
              <a:t>9. Taxation/Currency/Gambling (regulatory; quasi-criminal)</a:t>
            </a:r>
          </a:p>
          <a:p>
            <a:pPr marL="0" indent="0">
              <a:buNone/>
            </a:pPr>
            <a:r>
              <a:rPr lang="en-US" sz="4000" dirty="0">
                <a:solidFill>
                  <a:srgbClr val="FFFFFF"/>
                </a:solidFill>
                <a:latin typeface="Lucida Console"/>
                <a:cs typeface="Lucida Console"/>
              </a:rPr>
              <a:t>8. Misleading promises/advertising, physical or  </a:t>
            </a:r>
          </a:p>
          <a:p>
            <a:pPr marL="0" indent="0">
              <a:buNone/>
            </a:pPr>
            <a:r>
              <a:rPr lang="en-US" sz="4000" dirty="0">
                <a:solidFill>
                  <a:srgbClr val="FFFFFF"/>
                </a:solidFill>
                <a:latin typeface="Lucida Console"/>
                <a:cs typeface="Lucida Console"/>
              </a:rPr>
              <a:t>   psychological harm, unfair competition/anti-trust  </a:t>
            </a:r>
          </a:p>
          <a:p>
            <a:pPr marL="0" indent="0">
              <a:buNone/>
            </a:pPr>
            <a:r>
              <a:rPr lang="en-US" sz="4000" dirty="0">
                <a:solidFill>
                  <a:srgbClr val="FFFFFF"/>
                </a:solidFill>
                <a:latin typeface="Lucida Console"/>
                <a:cs typeface="Lucida Console"/>
              </a:rPr>
              <a:t>   (consumer protection)</a:t>
            </a:r>
          </a:p>
          <a:p>
            <a:pPr marL="0" indent="0">
              <a:buNone/>
            </a:pPr>
            <a:r>
              <a:rPr lang="en-US" sz="4000" dirty="0">
                <a:solidFill>
                  <a:srgbClr val="FFFFFF"/>
                </a:solidFill>
                <a:latin typeface="Lucida Console"/>
                <a:cs typeface="Lucida Console"/>
              </a:rPr>
              <a:t>7. </a:t>
            </a:r>
            <a:r>
              <a:rPr lang="en-US" sz="4000" dirty="0">
                <a:solidFill>
                  <a:schemeClr val="bg1"/>
                </a:solidFill>
                <a:latin typeface="Lucida Console"/>
                <a:cs typeface="Lucida Console"/>
              </a:rPr>
              <a:t>Industry self regulation (delegated authority) &amp; </a:t>
            </a:r>
            <a:r>
              <a:rPr lang="en-US" sz="4000" dirty="0">
                <a:solidFill>
                  <a:srgbClr val="FFFFFF"/>
                </a:solidFill>
                <a:latin typeface="Lucida Console"/>
                <a:cs typeface="Lucida Console"/>
              </a:rPr>
              <a:t>medium  </a:t>
            </a:r>
          </a:p>
          <a:p>
            <a:pPr marL="0" indent="0">
              <a:buNone/>
            </a:pPr>
            <a:r>
              <a:rPr lang="en-US" sz="4000" dirty="0">
                <a:solidFill>
                  <a:srgbClr val="FFFFFF"/>
                </a:solidFill>
                <a:latin typeface="Lucida Console"/>
                <a:cs typeface="Lucida Console"/>
              </a:rPr>
              <a:t>   specific regulation (constitutional)</a:t>
            </a:r>
          </a:p>
          <a:p>
            <a:pPr marL="0" indent="0">
              <a:buNone/>
            </a:pPr>
            <a:endParaRPr lang="en-US" sz="4000" dirty="0">
              <a:latin typeface="Lucida Console"/>
              <a:cs typeface="Lucida Console"/>
            </a:endParaRPr>
          </a:p>
          <a:p>
            <a:pPr marL="0" indent="0">
              <a:buNone/>
            </a:pPr>
            <a:r>
              <a:rPr lang="en-US" sz="4000" b="1" dirty="0">
                <a:solidFill>
                  <a:srgbClr val="FF0000"/>
                </a:solidFill>
                <a:latin typeface="Lucida Console"/>
                <a:cs typeface="Lucida Console"/>
              </a:rPr>
              <a:t>   Out of the Creation                 Norms </a:t>
            </a:r>
            <a:r>
              <a:rPr lang="en-US" sz="4000" b="1" dirty="0">
                <a:solidFill>
                  <a:srgbClr val="FFFF00"/>
                </a:solidFill>
                <a:latin typeface="Lucida Console"/>
                <a:cs typeface="Lucida Console"/>
              </a:rPr>
              <a:t>(Censorship)                                    </a:t>
            </a:r>
            <a:r>
              <a:rPr lang="en-US" sz="4000" dirty="0">
                <a:latin typeface="Lucida Console"/>
                <a:cs typeface="Lucida Console"/>
              </a:rPr>
              <a:t>----------------------------------------------------------</a:t>
            </a:r>
          </a:p>
          <a:p>
            <a:pPr marL="0" indent="0">
              <a:buNone/>
            </a:pPr>
            <a:endParaRPr lang="en-US" sz="4000" b="1" dirty="0">
              <a:solidFill>
                <a:schemeClr val="bg1"/>
              </a:solidFill>
              <a:latin typeface="Lucida Console"/>
              <a:cs typeface="Lucida Console"/>
            </a:endParaRPr>
          </a:p>
        </p:txBody>
      </p:sp>
    </p:spTree>
    <p:extLst>
      <p:ext uri="{BB962C8B-B14F-4D97-AF65-F5344CB8AC3E}">
        <p14:creationId xmlns:p14="http://schemas.microsoft.com/office/powerpoint/2010/main" val="10410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48969"/>
            <a:ext cx="8587374" cy="5277165"/>
          </a:xfrm>
        </p:spPr>
        <p:txBody>
          <a:bodyPr>
            <a:normAutofit/>
          </a:bodyPr>
          <a:lstStyle/>
          <a:p>
            <a:pPr marL="0" indent="0">
              <a:buNone/>
            </a:pPr>
            <a:endParaRPr lang="en-US" sz="9600" b="1" dirty="0" smtClean="0">
              <a:solidFill>
                <a:srgbClr val="FFFF00"/>
              </a:solidFill>
              <a:latin typeface="Lucida Console"/>
              <a:cs typeface="Lucida Console"/>
            </a:endParaRPr>
          </a:p>
          <a:p>
            <a:pPr marL="0" indent="0">
              <a:buNone/>
            </a:pPr>
            <a:r>
              <a:rPr lang="en-US" sz="9600" b="1" dirty="0" smtClean="0">
                <a:solidFill>
                  <a:srgbClr val="FFFF00"/>
                </a:solidFill>
                <a:latin typeface="Lucida Console"/>
                <a:cs typeface="Lucida Console"/>
              </a:rPr>
              <a:t>This Week..</a:t>
            </a:r>
            <a:endParaRPr lang="en-US" sz="9600" b="1" dirty="0">
              <a:solidFill>
                <a:srgbClr val="FFFF00"/>
              </a:solidFill>
              <a:latin typeface="Lucida Console"/>
              <a:cs typeface="Lucida Console"/>
            </a:endParaRPr>
          </a:p>
        </p:txBody>
      </p:sp>
    </p:spTree>
    <p:extLst>
      <p:ext uri="{BB962C8B-B14F-4D97-AF65-F5344CB8AC3E}">
        <p14:creationId xmlns:p14="http://schemas.microsoft.com/office/powerpoint/2010/main" val="233786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53094" y="345787"/>
            <a:ext cx="8501283" cy="1323435"/>
          </a:xfrm>
          <a:prstGeom prst="rect">
            <a:avLst/>
          </a:prstGeom>
        </p:spPr>
        <p:txBody>
          <a:bodyPr wrap="square" lIns="91435" tIns="45718" rIns="91435" bIns="45718">
            <a:spAutoFit/>
          </a:bodyPr>
          <a:lstStyle/>
          <a:p>
            <a:r>
              <a:rPr lang="en-US" sz="4000" b="1" dirty="0" smtClean="0">
                <a:solidFill>
                  <a:srgbClr val="FFFF00"/>
                </a:solidFill>
              </a:rPr>
              <a:t>Assaults </a:t>
            </a:r>
            <a:r>
              <a:rPr lang="en-US" sz="4000" b="1" dirty="0">
                <a:solidFill>
                  <a:srgbClr val="FFFF00"/>
                </a:solidFill>
              </a:rPr>
              <a:t>on Videogames</a:t>
            </a:r>
          </a:p>
          <a:p>
            <a:r>
              <a:rPr lang="en-US" sz="4000" b="1" dirty="0" smtClean="0">
                <a:solidFill>
                  <a:srgbClr val="FFFF00"/>
                </a:solidFill>
              </a:rPr>
              <a:t>Assaults </a:t>
            </a:r>
            <a:r>
              <a:rPr lang="en-US" sz="4000" b="1" dirty="0">
                <a:solidFill>
                  <a:srgbClr val="FFFF00"/>
                </a:solidFill>
              </a:rPr>
              <a:t>by Videogames</a:t>
            </a:r>
          </a:p>
        </p:txBody>
      </p:sp>
      <p:pic>
        <p:nvPicPr>
          <p:cNvPr id="6" name="Content Placeholder 3" descr="Police_at_Sandy_Hook.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9457" y="2919714"/>
            <a:ext cx="4281369" cy="2892506"/>
          </a:xfrm>
          <a:prstGeom prst="rect">
            <a:avLst/>
          </a:prstGeom>
        </p:spPr>
      </p:pic>
      <p:pic>
        <p:nvPicPr>
          <p:cNvPr id="7" name="Content Placeholder 3" descr="Hopelibrary.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77184" y="2919714"/>
            <a:ext cx="3831375" cy="2892506"/>
          </a:xfrm>
          <a:prstGeom prst="rect">
            <a:avLst/>
          </a:prstGeom>
        </p:spPr>
      </p:pic>
      <p:sp>
        <p:nvSpPr>
          <p:cNvPr id="2" name="Rectangle 1"/>
          <p:cNvSpPr/>
          <p:nvPr/>
        </p:nvSpPr>
        <p:spPr>
          <a:xfrm>
            <a:off x="0" y="1719385"/>
            <a:ext cx="9144000" cy="1200329"/>
          </a:xfrm>
          <a:prstGeom prst="rect">
            <a:avLst/>
          </a:prstGeom>
        </p:spPr>
        <p:txBody>
          <a:bodyPr wrap="square">
            <a:spAutoFit/>
          </a:bodyPr>
          <a:lstStyle/>
          <a:p>
            <a:r>
              <a:rPr lang="en-US" sz="3600" b="1" dirty="0" smtClean="0">
                <a:solidFill>
                  <a:srgbClr val="0000FF"/>
                </a:solidFill>
                <a:latin typeface="Lucida Console"/>
                <a:cs typeface="Lucida Console"/>
              </a:rPr>
              <a:t>  </a:t>
            </a:r>
            <a:r>
              <a:rPr lang="en-US" sz="3600" b="1" dirty="0" smtClean="0">
                <a:solidFill>
                  <a:schemeClr val="bg1"/>
                </a:solidFill>
                <a:latin typeface="Lucida Console"/>
                <a:cs typeface="Lucida Console"/>
              </a:rPr>
              <a:t>REMIXING VIOLENCE, SEXISM </a:t>
            </a:r>
          </a:p>
          <a:p>
            <a:r>
              <a:rPr lang="en-US" sz="3600" b="1" dirty="0">
                <a:solidFill>
                  <a:schemeClr val="bg1"/>
                </a:solidFill>
                <a:latin typeface="Lucida Console"/>
                <a:cs typeface="Lucida Console"/>
              </a:rPr>
              <a:t> </a:t>
            </a:r>
            <a:r>
              <a:rPr lang="en-US" sz="3600" b="1" dirty="0" smtClean="0">
                <a:solidFill>
                  <a:schemeClr val="bg1"/>
                </a:solidFill>
                <a:latin typeface="Lucida Console"/>
                <a:cs typeface="Lucida Console"/>
              </a:rPr>
              <a:t>          &amp; </a:t>
            </a:r>
            <a:r>
              <a:rPr lang="en-US" sz="3600" b="1" dirty="0">
                <a:solidFill>
                  <a:schemeClr val="bg1"/>
                </a:solidFill>
                <a:latin typeface="Lucida Console"/>
                <a:cs typeface="Lucida Console"/>
              </a:rPr>
              <a:t>CIVIL SOCIETY</a:t>
            </a:r>
          </a:p>
        </p:txBody>
      </p:sp>
    </p:spTree>
    <p:extLst>
      <p:ext uri="{BB962C8B-B14F-4D97-AF65-F5344CB8AC3E}">
        <p14:creationId xmlns:p14="http://schemas.microsoft.com/office/powerpoint/2010/main" val="68269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800" b="1" dirty="0" smtClean="0">
                <a:solidFill>
                  <a:srgbClr val="FFFF00"/>
                </a:solidFill>
                <a:latin typeface="+mn-lt"/>
              </a:rPr>
              <a:t>Special Guest </a:t>
            </a:r>
            <a:endParaRPr lang="en-US" sz="4800" b="1" dirty="0">
              <a:solidFill>
                <a:srgbClr val="FFFF00"/>
              </a:solidFill>
              <a:latin typeface="+mn-lt"/>
            </a:endParaRPr>
          </a:p>
        </p:txBody>
      </p:sp>
      <p:pic>
        <p:nvPicPr>
          <p:cNvPr id="4" name="Content Placeholder 3" descr="Screen Shot 2013-11-11 at 4.03.33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074" r="-559"/>
          <a:stretch/>
        </p:blipFill>
        <p:spPr>
          <a:xfrm>
            <a:off x="457200" y="983419"/>
            <a:ext cx="8433424" cy="4904488"/>
          </a:xfrm>
        </p:spPr>
      </p:pic>
    </p:spTree>
    <p:extLst>
      <p:ext uri="{BB962C8B-B14F-4D97-AF65-F5344CB8AC3E}">
        <p14:creationId xmlns:p14="http://schemas.microsoft.com/office/powerpoint/2010/main" val="218170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346"/>
            <a:ext cx="9144000" cy="1016000"/>
          </a:xfrm>
        </p:spPr>
        <p:txBody>
          <a:bodyPr>
            <a:normAutofit/>
          </a:bodyPr>
          <a:lstStyle/>
          <a:p>
            <a:r>
              <a:rPr lang="en-US" sz="3600" b="1" i="1" dirty="0" smtClean="0">
                <a:solidFill>
                  <a:srgbClr val="660066"/>
                </a:solidFill>
                <a:latin typeface="+mn-lt"/>
              </a:rPr>
              <a:t> </a:t>
            </a:r>
            <a:r>
              <a:rPr lang="en-US" sz="3600" b="1" dirty="0" smtClean="0">
                <a:solidFill>
                  <a:srgbClr val="FFFF00"/>
                </a:solidFill>
                <a:latin typeface="+mn-lt"/>
              </a:rPr>
              <a:t>Intro:</a:t>
            </a:r>
            <a:r>
              <a:rPr lang="en-US" sz="3600" b="1" i="1" dirty="0" smtClean="0">
                <a:solidFill>
                  <a:srgbClr val="FFFF00"/>
                </a:solidFill>
                <a:latin typeface="+mn-lt"/>
              </a:rPr>
              <a:t> “Secrets” </a:t>
            </a:r>
            <a:r>
              <a:rPr lang="en-US" sz="3600" b="1" dirty="0" smtClean="0">
                <a:solidFill>
                  <a:srgbClr val="FFFF00"/>
                </a:solidFill>
                <a:latin typeface="+mn-lt"/>
              </a:rPr>
              <a:t>of contractual immunity</a:t>
            </a:r>
            <a:endParaRPr lang="en-US" sz="3600" b="1" dirty="0">
              <a:solidFill>
                <a:srgbClr val="FFFF00"/>
              </a:solidFill>
              <a:latin typeface="+mn-lt"/>
            </a:endParaRPr>
          </a:p>
        </p:txBody>
      </p:sp>
      <p:sp>
        <p:nvSpPr>
          <p:cNvPr id="3" name="Content Placeholder 2"/>
          <p:cNvSpPr>
            <a:spLocks noGrp="1"/>
          </p:cNvSpPr>
          <p:nvPr>
            <p:ph sz="quarter" idx="10"/>
          </p:nvPr>
        </p:nvSpPr>
        <p:spPr>
          <a:xfrm>
            <a:off x="0" y="1035347"/>
            <a:ext cx="9144000" cy="4905861"/>
          </a:xfrm>
        </p:spPr>
        <p:txBody>
          <a:bodyPr>
            <a:normAutofit/>
          </a:bodyPr>
          <a:lstStyle/>
          <a:p>
            <a:pPr marL="0" indent="0">
              <a:buNone/>
            </a:pPr>
            <a:r>
              <a:rPr lang="en-US" sz="3200" dirty="0" smtClean="0">
                <a:solidFill>
                  <a:srgbClr val="FFFFFF"/>
                </a:solidFill>
                <a:latin typeface="Lucida Console"/>
                <a:cs typeface="Lucida Console"/>
              </a:rPr>
              <a:t>* Overall </a:t>
            </a:r>
            <a:r>
              <a:rPr lang="en-US" sz="3200" dirty="0">
                <a:solidFill>
                  <a:srgbClr val="FFFFFF"/>
                </a:solidFill>
                <a:latin typeface="Lucida Console"/>
                <a:cs typeface="Lucida Console"/>
              </a:rPr>
              <a:t>video game population is </a:t>
            </a:r>
            <a:r>
              <a:rPr lang="en-US" sz="3200" dirty="0" smtClean="0">
                <a:solidFill>
                  <a:srgbClr val="FFFFFF"/>
                </a:solidFill>
                <a:latin typeface="Lucida Console"/>
                <a:cs typeface="Lucida Console"/>
              </a:rPr>
              <a:t> </a:t>
            </a:r>
          </a:p>
          <a:p>
            <a:pPr marL="0" indent="0">
              <a:buNone/>
            </a:pPr>
            <a:r>
              <a:rPr lang="en-US" sz="3200" dirty="0" smtClean="0">
                <a:solidFill>
                  <a:srgbClr val="FFFFFF"/>
                </a:solidFill>
                <a:latin typeface="Lucida Console"/>
                <a:cs typeface="Lucida Console"/>
              </a:rPr>
              <a:t>  about </a:t>
            </a:r>
            <a:r>
              <a:rPr lang="en-US" sz="3200" i="1" u="sng" dirty="0" smtClean="0">
                <a:solidFill>
                  <a:srgbClr val="FF0000"/>
                </a:solidFill>
                <a:latin typeface="Lucida Console"/>
                <a:cs typeface="Lucida Console"/>
              </a:rPr>
              <a:t>one third </a:t>
            </a:r>
            <a:r>
              <a:rPr lang="en-US" sz="3200" i="1" u="sng" dirty="0">
                <a:solidFill>
                  <a:srgbClr val="FF0000"/>
                </a:solidFill>
                <a:latin typeface="Lucida Console"/>
                <a:cs typeface="Lucida Console"/>
              </a:rPr>
              <a:t>kids</a:t>
            </a:r>
          </a:p>
          <a:p>
            <a:pPr marL="0" indent="0">
              <a:buNone/>
            </a:pPr>
            <a:endParaRPr lang="en-US" dirty="0" smtClean="0">
              <a:solidFill>
                <a:srgbClr val="FFFFFF"/>
              </a:solidFill>
              <a:latin typeface="Lucida Console"/>
              <a:cs typeface="Lucida Console"/>
            </a:endParaRPr>
          </a:p>
          <a:p>
            <a:pPr marL="0" indent="0">
              <a:buNone/>
            </a:pPr>
            <a:r>
              <a:rPr lang="en-US" dirty="0">
                <a:solidFill>
                  <a:srgbClr val="FFFFFF"/>
                </a:solidFill>
                <a:latin typeface="Lucida Console"/>
                <a:cs typeface="Lucida Console"/>
              </a:rPr>
              <a:t>ESA Game Player Data: “Sixty-eight percent of gamers are </a:t>
            </a:r>
            <a:r>
              <a:rPr lang="en-US" dirty="0" smtClean="0">
                <a:solidFill>
                  <a:srgbClr val="FFFFFF"/>
                </a:solidFill>
                <a:latin typeface="Lucida Console"/>
                <a:cs typeface="Lucida Console"/>
              </a:rPr>
              <a:t>18 </a:t>
            </a:r>
            <a:r>
              <a:rPr lang="en-US" dirty="0">
                <a:solidFill>
                  <a:srgbClr val="FFFFFF"/>
                </a:solidFill>
                <a:latin typeface="Lucida Console"/>
                <a:cs typeface="Lucida Console"/>
              </a:rPr>
              <a:t>years of age or older” </a:t>
            </a:r>
            <a:r>
              <a:rPr lang="en-US" sz="1500" dirty="0">
                <a:solidFill>
                  <a:srgbClr val="FFFFFF"/>
                </a:solidFill>
                <a:latin typeface="Lucida Console"/>
                <a:cs typeface="Lucida Console"/>
                <a:hlinkClick r:id="rId2"/>
              </a:rPr>
              <a:t>http://www.theesa.com/facts/gameplayer.asp</a:t>
            </a:r>
            <a:endParaRPr lang="en-US" sz="1500"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See </a:t>
            </a:r>
            <a:r>
              <a:rPr lang="en-US" dirty="0">
                <a:solidFill>
                  <a:srgbClr val="FFFFFF"/>
                </a:solidFill>
                <a:latin typeface="Lucida Console"/>
                <a:cs typeface="Lucida Console"/>
              </a:rPr>
              <a:t>also “2012 Sales, Demographic and Usage Data</a:t>
            </a:r>
            <a:r>
              <a:rPr lang="en-US" dirty="0" smtClean="0">
                <a:solidFill>
                  <a:srgbClr val="FFFFFF"/>
                </a:solidFill>
                <a:latin typeface="Lucida Console"/>
                <a:cs typeface="Lucida Console"/>
              </a:rPr>
              <a:t>”</a:t>
            </a:r>
          </a:p>
          <a:p>
            <a:pPr marL="0" indent="0">
              <a:buNone/>
            </a:pPr>
            <a:r>
              <a:rPr lang="en-US" sz="1500" dirty="0" smtClean="0">
                <a:solidFill>
                  <a:srgbClr val="FFFFFF"/>
                </a:solidFill>
                <a:latin typeface="Lucida Console"/>
                <a:cs typeface="Lucida Console"/>
                <a:hlinkClick r:id="rId3"/>
              </a:rPr>
              <a:t>http</a:t>
            </a:r>
            <a:r>
              <a:rPr lang="en-US" sz="1500" dirty="0">
                <a:solidFill>
                  <a:srgbClr val="FFFFFF"/>
                </a:solidFill>
                <a:latin typeface="Lucida Console"/>
                <a:cs typeface="Lucida Console"/>
                <a:hlinkClick r:id="rId3"/>
              </a:rPr>
              <a:t>://www.theesa.com/facts/pdfs/ESA_EF_2012.pdf</a:t>
            </a:r>
            <a:endParaRPr lang="en-US" sz="1500" dirty="0">
              <a:solidFill>
                <a:srgbClr val="FFFFFF"/>
              </a:solidFill>
              <a:latin typeface="Lucida Console"/>
              <a:cs typeface="Lucida Console"/>
            </a:endParaRPr>
          </a:p>
          <a:p>
            <a:pPr marL="0" indent="0">
              <a:buNone/>
            </a:pPr>
            <a:endParaRPr lang="en-US" sz="2200" i="1" dirty="0" smtClean="0">
              <a:solidFill>
                <a:srgbClr val="FFFFFF"/>
              </a:solidFill>
              <a:latin typeface="Lucida Console"/>
              <a:cs typeface="Lucida Console"/>
            </a:endParaRPr>
          </a:p>
          <a:p>
            <a:pPr marL="0" indent="0">
              <a:buNone/>
            </a:pPr>
            <a:r>
              <a:rPr lang="en-US" i="1" dirty="0" smtClean="0">
                <a:solidFill>
                  <a:srgbClr val="FFFFFF"/>
                </a:solidFill>
                <a:latin typeface="Lucida Console"/>
                <a:cs typeface="Lucida Console"/>
              </a:rPr>
              <a:t>“</a:t>
            </a:r>
            <a:r>
              <a:rPr lang="en-US" i="1" dirty="0">
                <a:solidFill>
                  <a:srgbClr val="FFFF00"/>
                </a:solidFill>
                <a:latin typeface="Lucida Console"/>
                <a:cs typeface="Lucida Console"/>
              </a:rPr>
              <a:t>91 percent of kids are gamers</a:t>
            </a:r>
            <a:r>
              <a:rPr lang="en-US" i="1" dirty="0">
                <a:solidFill>
                  <a:srgbClr val="FFFFFF"/>
                </a:solidFill>
                <a:latin typeface="Lucida Console"/>
                <a:cs typeface="Lucida Console"/>
              </a:rPr>
              <a:t>, research says” </a:t>
            </a:r>
            <a:r>
              <a:rPr lang="en-US" dirty="0">
                <a:solidFill>
                  <a:srgbClr val="FFFFFF"/>
                </a:solidFill>
                <a:latin typeface="Lucida Console"/>
                <a:cs typeface="Lucida Console"/>
              </a:rPr>
              <a:t>(also kids </a:t>
            </a:r>
            <a:r>
              <a:rPr lang="en-US" dirty="0" smtClean="0">
                <a:solidFill>
                  <a:srgbClr val="FFFFFF"/>
                </a:solidFill>
                <a:latin typeface="Lucida Console"/>
                <a:cs typeface="Lucida Console"/>
              </a:rPr>
              <a:t> responsible </a:t>
            </a:r>
            <a:r>
              <a:rPr lang="en-US" dirty="0">
                <a:solidFill>
                  <a:srgbClr val="FFFFFF"/>
                </a:solidFill>
                <a:latin typeface="Lucida Console"/>
                <a:cs typeface="Lucida Console"/>
              </a:rPr>
              <a:t>for 44% of physical software sales)</a:t>
            </a:r>
            <a:r>
              <a:rPr lang="en-US" sz="1400" dirty="0">
                <a:solidFill>
                  <a:srgbClr val="FFFFFF"/>
                </a:solidFill>
                <a:latin typeface="Lucida Console"/>
                <a:cs typeface="Lucida Console"/>
                <a:hlinkClick r:id="rId4"/>
              </a:rPr>
              <a:t>http://news.cnet.com/8301-13506_3-20118481-17/91-percent-of-kids-are-gamers-research-says/</a:t>
            </a:r>
            <a:endParaRPr lang="en-US" sz="1400" dirty="0">
              <a:solidFill>
                <a:srgbClr val="FFFFFF"/>
              </a:solidFill>
              <a:latin typeface="Lucida Console"/>
              <a:cs typeface="Lucida Console"/>
            </a:endParaRPr>
          </a:p>
          <a:p>
            <a:pPr marL="0" indent="0">
              <a:buNone/>
            </a:pPr>
            <a:endParaRPr lang="en-US" sz="1400" dirty="0">
              <a:solidFill>
                <a:srgbClr val="FFFFFF"/>
              </a:solidFill>
              <a:latin typeface="Lucida Console"/>
              <a:cs typeface="Lucida Console"/>
            </a:endParaRPr>
          </a:p>
          <a:p>
            <a:endParaRPr lang="en-US" sz="1400" dirty="0">
              <a:solidFill>
                <a:srgbClr val="FFFFFF"/>
              </a:solidFill>
              <a:latin typeface="Lucida Console"/>
              <a:cs typeface="Lucida Console"/>
            </a:endParaRPr>
          </a:p>
        </p:txBody>
      </p:sp>
    </p:spTree>
    <p:extLst>
      <p:ext uri="{BB962C8B-B14F-4D97-AF65-F5344CB8AC3E}">
        <p14:creationId xmlns:p14="http://schemas.microsoft.com/office/powerpoint/2010/main" val="96550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9"/>
            <a:ext cx="8686800" cy="1016000"/>
          </a:xfrm>
        </p:spPr>
        <p:txBody>
          <a:bodyPr>
            <a:normAutofit/>
          </a:bodyPr>
          <a:lstStyle/>
          <a:p>
            <a:r>
              <a:rPr lang="en-US" b="1" dirty="0" smtClean="0">
                <a:solidFill>
                  <a:srgbClr val="FFFF00"/>
                </a:solidFill>
                <a:latin typeface="+mn-lt"/>
              </a:rPr>
              <a:t>As irrelevant as they want to be…</a:t>
            </a:r>
            <a:endParaRPr lang="en-US" b="1" dirty="0">
              <a:solidFill>
                <a:srgbClr val="FFFF00"/>
              </a:solidFill>
              <a:latin typeface="+mn-lt"/>
            </a:endParaRPr>
          </a:p>
        </p:txBody>
      </p:sp>
      <p:sp>
        <p:nvSpPr>
          <p:cNvPr id="3" name="Content Placeholder 2"/>
          <p:cNvSpPr>
            <a:spLocks noGrp="1"/>
          </p:cNvSpPr>
          <p:nvPr>
            <p:ph sz="quarter" idx="10"/>
          </p:nvPr>
        </p:nvSpPr>
        <p:spPr>
          <a:xfrm>
            <a:off x="457200" y="1034729"/>
            <a:ext cx="8686800" cy="5045593"/>
          </a:xfrm>
        </p:spPr>
        <p:txBody>
          <a:bodyPr>
            <a:normAutofit lnSpcReduction="10000"/>
          </a:bodyPr>
          <a:lstStyle/>
          <a:p>
            <a:pPr marL="0" indent="0">
              <a:buNone/>
            </a:pPr>
            <a:r>
              <a:rPr lang="en-US" sz="2800" dirty="0" smtClean="0">
                <a:solidFill>
                  <a:srgbClr val="FFFFFF"/>
                </a:solidFill>
                <a:latin typeface="Lucida Console"/>
                <a:cs typeface="Lucida Console"/>
              </a:rPr>
              <a:t>* EULA’s </a:t>
            </a:r>
            <a:r>
              <a:rPr lang="en-US" sz="2800" dirty="0">
                <a:solidFill>
                  <a:srgbClr val="FFFFFF"/>
                </a:solidFill>
                <a:latin typeface="Lucida Console"/>
                <a:cs typeface="Lucida Console"/>
              </a:rPr>
              <a:t>&amp; </a:t>
            </a:r>
            <a:r>
              <a:rPr lang="en-US" sz="2800" dirty="0" err="1">
                <a:solidFill>
                  <a:srgbClr val="FFFFFF"/>
                </a:solidFill>
                <a:latin typeface="Lucida Console"/>
                <a:cs typeface="Lucida Console"/>
              </a:rPr>
              <a:t>ToS</a:t>
            </a:r>
            <a:r>
              <a:rPr lang="en-US" sz="2800" dirty="0">
                <a:solidFill>
                  <a:srgbClr val="FFFFFF"/>
                </a:solidFill>
                <a:latin typeface="Lucida Console"/>
                <a:cs typeface="Lucida Console"/>
              </a:rPr>
              <a:t> </a:t>
            </a:r>
            <a:r>
              <a:rPr lang="en-US" sz="2800" b="1" dirty="0">
                <a:solidFill>
                  <a:srgbClr val="FFFFFF"/>
                </a:solidFill>
                <a:latin typeface="Lucida Console"/>
                <a:cs typeface="Lucida Console"/>
              </a:rPr>
              <a:t>do not mention </a:t>
            </a:r>
            <a:r>
              <a:rPr lang="en-US" sz="2800" dirty="0">
                <a:solidFill>
                  <a:srgbClr val="FFFFFF"/>
                </a:solidFill>
                <a:latin typeface="Lucida Console"/>
                <a:cs typeface="Lucida Console"/>
              </a:rPr>
              <a:t>underage </a:t>
            </a:r>
            <a:r>
              <a:rPr lang="en-US" sz="2800" dirty="0" smtClean="0">
                <a:solidFill>
                  <a:srgbClr val="FFFFFF"/>
                </a:solidFill>
                <a:latin typeface="Lucida Console"/>
                <a:cs typeface="Lucida Console"/>
              </a:rPr>
              <a:t> </a:t>
            </a:r>
          </a:p>
          <a:p>
            <a:pPr marL="0" indent="0">
              <a:buNone/>
            </a:pPr>
            <a:r>
              <a:rPr lang="en-US" sz="2800" dirty="0">
                <a:solidFill>
                  <a:srgbClr val="FFFFFF"/>
                </a:solidFill>
                <a:latin typeface="Lucida Console"/>
                <a:cs typeface="Lucida Console"/>
              </a:rPr>
              <a:t> </a:t>
            </a:r>
            <a:r>
              <a:rPr lang="en-US" sz="2800" dirty="0" smtClean="0">
                <a:solidFill>
                  <a:srgbClr val="FFFFFF"/>
                </a:solidFill>
                <a:latin typeface="Lucida Console"/>
                <a:cs typeface="Lucida Console"/>
              </a:rPr>
              <a:t> use </a:t>
            </a:r>
            <a:r>
              <a:rPr lang="en-US" sz="2800" dirty="0">
                <a:solidFill>
                  <a:srgbClr val="FFFFFF"/>
                </a:solidFill>
                <a:latin typeface="Lucida Console"/>
                <a:cs typeface="Lucida Console"/>
              </a:rPr>
              <a:t>&amp; even more rarely mention </a:t>
            </a:r>
            <a:r>
              <a:rPr lang="en-US" sz="2800" dirty="0" smtClean="0">
                <a:solidFill>
                  <a:srgbClr val="FFFFFF"/>
                </a:solidFill>
                <a:latin typeface="Lucida Console"/>
                <a:cs typeface="Lucida Console"/>
              </a:rPr>
              <a:t> </a:t>
            </a:r>
          </a:p>
          <a:p>
            <a:pPr marL="0" indent="0">
              <a:buNone/>
            </a:pPr>
            <a:r>
              <a:rPr lang="en-US" sz="2800" dirty="0">
                <a:solidFill>
                  <a:srgbClr val="FFFFFF"/>
                </a:solidFill>
                <a:latin typeface="Lucida Console"/>
                <a:cs typeface="Lucida Console"/>
              </a:rPr>
              <a:t> </a:t>
            </a:r>
            <a:r>
              <a:rPr lang="en-US" sz="2800" dirty="0" smtClean="0">
                <a:solidFill>
                  <a:srgbClr val="FFFFFF"/>
                </a:solidFill>
                <a:latin typeface="Lucida Console"/>
                <a:cs typeface="Lucida Console"/>
              </a:rPr>
              <a:t> penalties </a:t>
            </a:r>
            <a:r>
              <a:rPr lang="en-US" sz="2800" dirty="0">
                <a:solidFill>
                  <a:srgbClr val="FFFFFF"/>
                </a:solidFill>
                <a:latin typeface="Lucida Console"/>
                <a:cs typeface="Lucida Console"/>
              </a:rPr>
              <a:t>(e.g. Check </a:t>
            </a:r>
            <a:r>
              <a:rPr lang="en-US" sz="2800" dirty="0" err="1">
                <a:solidFill>
                  <a:srgbClr val="FFFFFF"/>
                </a:solidFill>
                <a:latin typeface="Lucida Console"/>
                <a:cs typeface="Lucida Console"/>
              </a:rPr>
              <a:t>CoD</a:t>
            </a:r>
            <a:r>
              <a:rPr lang="en-US" sz="2800" dirty="0">
                <a:solidFill>
                  <a:srgbClr val="FFFFFF"/>
                </a:solidFill>
                <a:latin typeface="Lucida Console"/>
                <a:cs typeface="Lucida Console"/>
              </a:rPr>
              <a:t> EULA &amp; </a:t>
            </a:r>
            <a:r>
              <a:rPr lang="en-US" sz="2800" dirty="0" err="1">
                <a:solidFill>
                  <a:srgbClr val="FFFFFF"/>
                </a:solidFill>
                <a:latin typeface="Lucida Console"/>
                <a:cs typeface="Lucida Console"/>
              </a:rPr>
              <a:t>ToU</a:t>
            </a:r>
            <a:r>
              <a:rPr lang="en-US" sz="2800" dirty="0">
                <a:solidFill>
                  <a:srgbClr val="FFFFFF"/>
                </a:solidFill>
                <a:latin typeface="Lucida Console"/>
                <a:cs typeface="Lucida Console"/>
              </a:rPr>
              <a:t>)</a:t>
            </a:r>
          </a:p>
          <a:p>
            <a:pPr marL="0" indent="0">
              <a:buNone/>
            </a:pPr>
            <a:r>
              <a:rPr lang="en-US" sz="2800" dirty="0" smtClean="0">
                <a:solidFill>
                  <a:srgbClr val="FF0000"/>
                </a:solidFill>
                <a:latin typeface="Lucida Console"/>
                <a:cs typeface="Lucida Console"/>
              </a:rPr>
              <a:t>* EULA’s </a:t>
            </a:r>
            <a:r>
              <a:rPr lang="en-US" sz="2800" dirty="0">
                <a:solidFill>
                  <a:srgbClr val="FF0000"/>
                </a:solidFill>
                <a:latin typeface="Lucida Console"/>
                <a:cs typeface="Lucida Console"/>
              </a:rPr>
              <a:t>&amp; </a:t>
            </a:r>
            <a:r>
              <a:rPr lang="en-US" sz="2800" dirty="0" err="1">
                <a:solidFill>
                  <a:srgbClr val="FF0000"/>
                </a:solidFill>
                <a:latin typeface="Lucida Console"/>
                <a:cs typeface="Lucida Console"/>
              </a:rPr>
              <a:t>ToS</a:t>
            </a:r>
            <a:r>
              <a:rPr lang="en-US" sz="2800" dirty="0">
                <a:solidFill>
                  <a:srgbClr val="FF0000"/>
                </a:solidFill>
                <a:latin typeface="Lucida Console"/>
                <a:cs typeface="Lucida Console"/>
              </a:rPr>
              <a:t>  not really obvious in </a:t>
            </a:r>
            <a:r>
              <a:rPr lang="en-US" sz="2800" dirty="0" smtClean="0">
                <a:solidFill>
                  <a:srgbClr val="FF0000"/>
                </a:solidFill>
                <a:latin typeface="Lucida Console"/>
                <a:cs typeface="Lucida Console"/>
              </a:rPr>
              <a:t> </a:t>
            </a:r>
          </a:p>
          <a:p>
            <a:pPr marL="0" indent="0">
              <a:buNone/>
            </a:pPr>
            <a:r>
              <a:rPr lang="en-US" sz="2800" dirty="0">
                <a:solidFill>
                  <a:srgbClr val="FF0000"/>
                </a:solidFill>
                <a:latin typeface="Lucida Console"/>
                <a:cs typeface="Lucida Console"/>
              </a:rPr>
              <a:t> </a:t>
            </a:r>
            <a:r>
              <a:rPr lang="en-US" sz="2800" dirty="0" smtClean="0">
                <a:solidFill>
                  <a:srgbClr val="FF0000"/>
                </a:solidFill>
                <a:latin typeface="Lucida Console"/>
                <a:cs typeface="Lucida Console"/>
              </a:rPr>
              <a:t> violence </a:t>
            </a:r>
            <a:r>
              <a:rPr lang="en-US" sz="2800" dirty="0">
                <a:solidFill>
                  <a:srgbClr val="FF0000"/>
                </a:solidFill>
                <a:latin typeface="Lucida Console"/>
                <a:cs typeface="Lucida Console"/>
              </a:rPr>
              <a:t>debates </a:t>
            </a:r>
          </a:p>
          <a:p>
            <a:pPr marL="0" indent="0">
              <a:buNone/>
            </a:pPr>
            <a:r>
              <a:rPr lang="en-US" sz="2800" b="1" dirty="0" smtClean="0">
                <a:solidFill>
                  <a:srgbClr val="FFFFFF"/>
                </a:solidFill>
                <a:latin typeface="Lucida Console"/>
                <a:cs typeface="Lucida Console"/>
              </a:rPr>
              <a:t>* WHY</a:t>
            </a:r>
            <a:r>
              <a:rPr lang="en-US" sz="2800" b="1" dirty="0">
                <a:solidFill>
                  <a:srgbClr val="FFFFFF"/>
                </a:solidFill>
                <a:latin typeface="Lucida Console"/>
                <a:cs typeface="Lucida Console"/>
              </a:rPr>
              <a:t>? </a:t>
            </a:r>
            <a:r>
              <a:rPr lang="en-US" sz="2800" dirty="0">
                <a:solidFill>
                  <a:srgbClr val="FFFFFF"/>
                </a:solidFill>
                <a:latin typeface="Lucida Console"/>
                <a:cs typeface="Lucida Console"/>
              </a:rPr>
              <a:t>Because EULA’s &amp; </a:t>
            </a:r>
            <a:r>
              <a:rPr lang="en-US" sz="2800" dirty="0" err="1">
                <a:solidFill>
                  <a:srgbClr val="FFFFFF"/>
                </a:solidFill>
                <a:latin typeface="Lucida Console"/>
                <a:cs typeface="Lucida Console"/>
              </a:rPr>
              <a:t>ToS</a:t>
            </a:r>
            <a:r>
              <a:rPr lang="en-US" sz="2800" dirty="0">
                <a:solidFill>
                  <a:srgbClr val="FFFFFF"/>
                </a:solidFill>
                <a:latin typeface="Lucida Console"/>
                <a:cs typeface="Lucida Console"/>
              </a:rPr>
              <a:t> </a:t>
            </a:r>
            <a:r>
              <a:rPr lang="en-US" sz="2800" dirty="0" smtClean="0">
                <a:solidFill>
                  <a:srgbClr val="FFFFFF"/>
                </a:solidFill>
                <a:latin typeface="Lucida Console"/>
                <a:cs typeface="Lucida Console"/>
              </a:rPr>
              <a:t>are </a:t>
            </a:r>
            <a:r>
              <a:rPr lang="en-US" sz="2800" i="1" u="sng" dirty="0" smtClean="0">
                <a:solidFill>
                  <a:srgbClr val="FFFF00"/>
                </a:solidFill>
                <a:latin typeface="Lucida Console"/>
                <a:cs typeface="Lucida Console"/>
              </a:rPr>
              <a:t>legally</a:t>
            </a:r>
            <a:r>
              <a:rPr lang="en-US" sz="2800" dirty="0" smtClean="0">
                <a:solidFill>
                  <a:srgbClr val="FFFF00"/>
                </a:solidFill>
                <a:latin typeface="Lucida Console"/>
                <a:cs typeface="Lucida Console"/>
              </a:rPr>
              <a:t> </a:t>
            </a:r>
          </a:p>
          <a:p>
            <a:pPr marL="0" indent="0">
              <a:buNone/>
            </a:pPr>
            <a:r>
              <a:rPr lang="en-US" sz="2800" dirty="0">
                <a:solidFill>
                  <a:srgbClr val="FFFFFF"/>
                </a:solidFill>
                <a:latin typeface="Lucida Console"/>
                <a:cs typeface="Lucida Console"/>
              </a:rPr>
              <a:t> </a:t>
            </a:r>
            <a:r>
              <a:rPr lang="en-US" sz="2800" dirty="0" smtClean="0">
                <a:solidFill>
                  <a:srgbClr val="FFFFFF"/>
                </a:solidFill>
                <a:latin typeface="Lucida Console"/>
                <a:cs typeface="Lucida Console"/>
              </a:rPr>
              <a:t> all but </a:t>
            </a:r>
            <a:r>
              <a:rPr lang="en-US" sz="2800" b="1" dirty="0" smtClean="0">
                <a:solidFill>
                  <a:srgbClr val="FFFFFF"/>
                </a:solidFill>
                <a:latin typeface="Lucida Console"/>
                <a:cs typeface="Lucida Console"/>
              </a:rPr>
              <a:t>irrelevant here</a:t>
            </a:r>
            <a:r>
              <a:rPr lang="en-US" sz="2800" dirty="0" smtClean="0">
                <a:solidFill>
                  <a:srgbClr val="FFFFFF"/>
                </a:solidFill>
                <a:latin typeface="Lucida Console"/>
                <a:cs typeface="Lucida Console"/>
              </a:rPr>
              <a:t>… “</a:t>
            </a:r>
            <a:r>
              <a:rPr lang="en-US" sz="2800" dirty="0" err="1">
                <a:solidFill>
                  <a:srgbClr val="FFFFFF"/>
                </a:solidFill>
                <a:latin typeface="Lucida Console"/>
                <a:cs typeface="Lucida Console"/>
              </a:rPr>
              <a:t>Gordion</a:t>
            </a:r>
            <a:r>
              <a:rPr lang="en-US" sz="2800" dirty="0">
                <a:solidFill>
                  <a:srgbClr val="FFFFFF"/>
                </a:solidFill>
                <a:latin typeface="Lucida Console"/>
                <a:cs typeface="Lucida Console"/>
              </a:rPr>
              <a:t> </a:t>
            </a:r>
            <a:r>
              <a:rPr lang="en-US" sz="2800" dirty="0" smtClean="0">
                <a:solidFill>
                  <a:srgbClr val="FFFFFF"/>
                </a:solidFill>
                <a:latin typeface="Lucida Console"/>
                <a:cs typeface="Lucida Console"/>
              </a:rPr>
              <a:t> </a:t>
            </a:r>
          </a:p>
          <a:p>
            <a:pPr marL="0" indent="0">
              <a:buNone/>
            </a:pPr>
            <a:r>
              <a:rPr lang="en-US" sz="2800" dirty="0">
                <a:solidFill>
                  <a:srgbClr val="FFFFFF"/>
                </a:solidFill>
                <a:latin typeface="Lucida Console"/>
                <a:cs typeface="Lucida Console"/>
              </a:rPr>
              <a:t> </a:t>
            </a:r>
            <a:r>
              <a:rPr lang="en-US" sz="2800" dirty="0" smtClean="0">
                <a:solidFill>
                  <a:srgbClr val="FFFFFF"/>
                </a:solidFill>
                <a:latin typeface="Lucida Console"/>
                <a:cs typeface="Lucida Console"/>
              </a:rPr>
              <a:t> Knot</a:t>
            </a:r>
            <a:r>
              <a:rPr lang="en-US" sz="2800" dirty="0">
                <a:solidFill>
                  <a:srgbClr val="FFFFFF"/>
                </a:solidFill>
                <a:latin typeface="Lucida Console"/>
                <a:cs typeface="Lucida Console"/>
              </a:rPr>
              <a:t>” - </a:t>
            </a:r>
            <a:r>
              <a:rPr lang="en-US" sz="2800" dirty="0" smtClean="0">
                <a:solidFill>
                  <a:srgbClr val="FFFF00"/>
                </a:solidFill>
                <a:latin typeface="Lucida Console"/>
                <a:cs typeface="Lucida Console"/>
              </a:rPr>
              <a:t>contracts </a:t>
            </a:r>
            <a:r>
              <a:rPr lang="en-US" sz="2800" dirty="0">
                <a:solidFill>
                  <a:srgbClr val="FFFF00"/>
                </a:solidFill>
                <a:latin typeface="Lucida Console"/>
                <a:cs typeface="Lucida Console"/>
              </a:rPr>
              <a:t>don’t bind kids</a:t>
            </a:r>
          </a:p>
          <a:p>
            <a:pPr marL="0" indent="0">
              <a:buNone/>
            </a:pPr>
            <a:r>
              <a:rPr lang="en-US" sz="2800" b="1" dirty="0" smtClean="0">
                <a:solidFill>
                  <a:srgbClr val="FFFFFF"/>
                </a:solidFill>
                <a:latin typeface="Lucida Console"/>
                <a:cs typeface="Lucida Console"/>
              </a:rPr>
              <a:t>* Example</a:t>
            </a:r>
            <a:r>
              <a:rPr lang="en-US" sz="2800" dirty="0" smtClean="0">
                <a:solidFill>
                  <a:srgbClr val="FFFFFF"/>
                </a:solidFill>
                <a:latin typeface="Lucida Console"/>
                <a:cs typeface="Lucida Console"/>
              </a:rPr>
              <a:t> </a:t>
            </a:r>
            <a:r>
              <a:rPr lang="en-US" sz="2800" dirty="0">
                <a:solidFill>
                  <a:srgbClr val="FFFFFF"/>
                </a:solidFill>
                <a:latin typeface="Lucida Console"/>
                <a:cs typeface="Lucida Console"/>
              </a:rPr>
              <a:t>of how </a:t>
            </a:r>
            <a:r>
              <a:rPr lang="en-US" sz="2800" b="1" dirty="0">
                <a:solidFill>
                  <a:srgbClr val="FFFFFF"/>
                </a:solidFill>
                <a:latin typeface="Lucida Console"/>
                <a:cs typeface="Lucida Console"/>
              </a:rPr>
              <a:t>ineffectual</a:t>
            </a:r>
            <a:r>
              <a:rPr lang="en-US" sz="2800" dirty="0">
                <a:solidFill>
                  <a:srgbClr val="FFFFFF"/>
                </a:solidFill>
                <a:latin typeface="Lucida Console"/>
                <a:cs typeface="Lucida Console"/>
              </a:rPr>
              <a:t> EULA &amp; </a:t>
            </a:r>
            <a:r>
              <a:rPr lang="en-US" sz="2800" dirty="0" err="1">
                <a:solidFill>
                  <a:srgbClr val="FFFFFF"/>
                </a:solidFill>
                <a:latin typeface="Lucida Console"/>
                <a:cs typeface="Lucida Console"/>
              </a:rPr>
              <a:t>ToS</a:t>
            </a:r>
            <a:r>
              <a:rPr lang="en-US" sz="2800" dirty="0">
                <a:solidFill>
                  <a:srgbClr val="FFFFFF"/>
                </a:solidFill>
                <a:latin typeface="Lucida Console"/>
                <a:cs typeface="Lucida Console"/>
              </a:rPr>
              <a:t> </a:t>
            </a:r>
            <a:r>
              <a:rPr lang="en-US" sz="2800" dirty="0" smtClean="0">
                <a:solidFill>
                  <a:srgbClr val="FFFFFF"/>
                </a:solidFill>
                <a:latin typeface="Lucida Console"/>
                <a:cs typeface="Lucida Console"/>
              </a:rPr>
              <a:t> </a:t>
            </a:r>
          </a:p>
          <a:p>
            <a:pPr marL="0" indent="0">
              <a:buNone/>
            </a:pPr>
            <a:r>
              <a:rPr lang="en-US" sz="2800" dirty="0">
                <a:solidFill>
                  <a:srgbClr val="FFFFFF"/>
                </a:solidFill>
                <a:latin typeface="Lucida Console"/>
                <a:cs typeface="Lucida Console"/>
              </a:rPr>
              <a:t> </a:t>
            </a:r>
            <a:r>
              <a:rPr lang="en-US" sz="2800" dirty="0" smtClean="0">
                <a:solidFill>
                  <a:srgbClr val="FFFFFF"/>
                </a:solidFill>
                <a:latin typeface="Lucida Console"/>
                <a:cs typeface="Lucida Console"/>
              </a:rPr>
              <a:t> can </a:t>
            </a:r>
            <a:r>
              <a:rPr lang="en-US" sz="2800" dirty="0">
                <a:solidFill>
                  <a:srgbClr val="FFFFFF"/>
                </a:solidFill>
                <a:latin typeface="Lucida Console"/>
                <a:cs typeface="Lucida Console"/>
              </a:rPr>
              <a:t>be</a:t>
            </a:r>
            <a:r>
              <a:rPr lang="en-US" sz="2800" dirty="0" smtClean="0">
                <a:solidFill>
                  <a:srgbClr val="FFFFFF"/>
                </a:solidFill>
                <a:latin typeface="Lucida Console"/>
                <a:cs typeface="Lucida Console"/>
              </a:rPr>
              <a:t>…</a:t>
            </a:r>
          </a:p>
          <a:p>
            <a:pPr marL="0" indent="0">
              <a:buNone/>
            </a:pPr>
            <a:r>
              <a:rPr lang="en-US" sz="2800" dirty="0" smtClean="0">
                <a:solidFill>
                  <a:srgbClr val="FF6600"/>
                </a:solidFill>
                <a:latin typeface="Lucida Console"/>
                <a:cs typeface="Lucida Console"/>
              </a:rPr>
              <a:t>* No Attempt to educate among the  </a:t>
            </a:r>
          </a:p>
          <a:p>
            <a:pPr marL="0" indent="0">
              <a:buNone/>
            </a:pPr>
            <a:r>
              <a:rPr lang="en-US" sz="2800" dirty="0">
                <a:solidFill>
                  <a:srgbClr val="FF6600"/>
                </a:solidFill>
                <a:latin typeface="Lucida Console"/>
                <a:cs typeface="Lucida Console"/>
              </a:rPr>
              <a:t> </a:t>
            </a:r>
            <a:r>
              <a:rPr lang="en-US" sz="2800" dirty="0" smtClean="0">
                <a:solidFill>
                  <a:srgbClr val="FF6600"/>
                </a:solidFill>
                <a:latin typeface="Lucida Console"/>
                <a:cs typeface="Lucida Console"/>
              </a:rPr>
              <a:t> wasted pages???</a:t>
            </a:r>
            <a:r>
              <a:rPr lang="en-US" sz="2800" dirty="0" smtClean="0">
                <a:solidFill>
                  <a:srgbClr val="FFFFFF"/>
                </a:solidFill>
                <a:latin typeface="Lucida Console"/>
                <a:cs typeface="Lucida Console"/>
              </a:rPr>
              <a:t> </a:t>
            </a:r>
            <a:endParaRPr lang="en-US" sz="2800" dirty="0">
              <a:solidFill>
                <a:srgbClr val="FFFFFF"/>
              </a:solidFill>
              <a:latin typeface="Lucida Console"/>
              <a:cs typeface="Lucida Console"/>
            </a:endParaRPr>
          </a:p>
          <a:p>
            <a:endParaRPr lang="en-US" dirty="0"/>
          </a:p>
        </p:txBody>
      </p:sp>
    </p:spTree>
    <p:extLst>
      <p:ext uri="{BB962C8B-B14F-4D97-AF65-F5344CB8AC3E}">
        <p14:creationId xmlns:p14="http://schemas.microsoft.com/office/powerpoint/2010/main" val="1224191155"/>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3127</TotalTime>
  <Words>4294</Words>
  <Application>Microsoft Macintosh PowerPoint</Application>
  <PresentationFormat>On-screen Show (4:3)</PresentationFormat>
  <Paragraphs>478</Paragraphs>
  <Slides>39</Slides>
  <Notes>2</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CDM_PPT_Template </vt:lpstr>
      <vt:lpstr>1_CDM_PPT_Template </vt:lpstr>
      <vt:lpstr>  Mass Effect-s</vt:lpstr>
      <vt:lpstr>  Updates </vt:lpstr>
      <vt:lpstr>  Which Laws: Layers of Control </vt:lpstr>
      <vt:lpstr>Top half of chart</vt:lpstr>
      <vt:lpstr>PowerPoint Presentation</vt:lpstr>
      <vt:lpstr>PowerPoint Presentation</vt:lpstr>
      <vt:lpstr>Special Guest </vt:lpstr>
      <vt:lpstr> Intro: “Secrets” of contractual immunity</vt:lpstr>
      <vt:lpstr>As irrelevant as they want to be…</vt:lpstr>
      <vt:lpstr>Industry Complicity? 1</vt:lpstr>
      <vt:lpstr>  Industry Complicity? 2</vt:lpstr>
      <vt:lpstr>Industry Complicity? (2 – GTA continued)</vt:lpstr>
      <vt:lpstr>Industry Complicity? 3</vt:lpstr>
      <vt:lpstr>   Industry Complicity? 4</vt:lpstr>
      <vt:lpstr>   Violent Games, Liability &amp; Regulation: Cases</vt:lpstr>
      <vt:lpstr>  Violent Games, Liability &amp; Regulation: Rationales</vt:lpstr>
      <vt:lpstr>Canada - potentially quite different (if tested)</vt:lpstr>
      <vt:lpstr>   The Political Issue</vt:lpstr>
      <vt:lpstr> Evolving Memes &amp; Cultural/Legal Choices</vt:lpstr>
      <vt:lpstr> Perspective:  A Law to know –  but not a Legal  Principle </vt:lpstr>
      <vt:lpstr> Examining ENTROPY starting with…  The Painful Truth</vt:lpstr>
      <vt:lpstr>     A Case For Absolutes (1)       (but not the one you expect)</vt:lpstr>
      <vt:lpstr> A Case For Absolutes (2)</vt:lpstr>
      <vt:lpstr>A Case For Absolutes (3)</vt:lpstr>
      <vt:lpstr>  A Case For Absolutes (4)</vt:lpstr>
      <vt:lpstr> Virtual v. Real GUNS: the obvious distinction</vt:lpstr>
      <vt:lpstr>Game Wars: Episode 4  A New Hope</vt:lpstr>
      <vt:lpstr>Additional Sources…</vt:lpstr>
      <vt:lpstr>  Women Gamers – Women in Games    </vt:lpstr>
      <vt:lpstr>Self Identifying is a Right  – isn’t it?</vt:lpstr>
      <vt:lpstr>Why no legal actions?</vt:lpstr>
      <vt:lpstr>   Something(s) utopian to reflect on..</vt:lpstr>
      <vt:lpstr>                          Kids &amp; Video Games </vt:lpstr>
      <vt:lpstr>…&amp; adults too</vt:lpstr>
      <vt:lpstr>   But..Game Addiction</vt:lpstr>
      <vt:lpstr>What’s Your Take?</vt:lpstr>
      <vt:lpstr>  Next Class: Controlling the Controllers</vt:lpstr>
      <vt:lpstr>PowerPoint Presentation</vt:lpstr>
      <vt:lpstr>    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Festinger</dc:creator>
  <cp:lastModifiedBy>Jon Festinger</cp:lastModifiedBy>
  <cp:revision>260</cp:revision>
  <cp:lastPrinted>2013-03-25T18:52:27Z</cp:lastPrinted>
  <dcterms:created xsi:type="dcterms:W3CDTF">2013-03-10T22:18:16Z</dcterms:created>
  <dcterms:modified xsi:type="dcterms:W3CDTF">2013-11-16T18:00:19Z</dcterms:modified>
</cp:coreProperties>
</file>